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71" r:id="rId6"/>
    <p:sldId id="272" r:id="rId7"/>
    <p:sldId id="273" r:id="rId8"/>
    <p:sldId id="264" r:id="rId9"/>
    <p:sldId id="265" r:id="rId10"/>
    <p:sldId id="310" r:id="rId11"/>
    <p:sldId id="266" r:id="rId12"/>
    <p:sldId id="263" r:id="rId13"/>
    <p:sldId id="260" r:id="rId14"/>
    <p:sldId id="275" r:id="rId15"/>
    <p:sldId id="277" r:id="rId16"/>
    <p:sldId id="279" r:id="rId17"/>
    <p:sldId id="309" r:id="rId18"/>
    <p:sldId id="3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3A"/>
    <a:srgbClr val="3BB44D"/>
    <a:srgbClr val="29AAE3"/>
    <a:srgbClr val="662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7179" autoAdjust="0"/>
  </p:normalViewPr>
  <p:slideViewPr>
    <p:cSldViewPr snapToGrid="0" snapToObjects="1">
      <p:cViewPr varScale="1">
        <p:scale>
          <a:sx n="94" d="100"/>
          <a:sy n="94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09267543_tp_box_2" providerId="OAuth2" clId="{E1C1B7DA-FD9E-4713-BB51-CA1C5EEA99DF}"/>
    <pc:docChg chg="custSel addSld delSld modSld sldOrd">
      <pc:chgData name="" userId="209267543_tp_box_2" providerId="OAuth2" clId="{E1C1B7DA-FD9E-4713-BB51-CA1C5EEA99DF}" dt="2024-10-22T16:47:40.630" v="509"/>
      <pc:docMkLst>
        <pc:docMk/>
      </pc:docMkLst>
      <pc:sldChg chg="modSp mod">
        <pc:chgData name="" userId="209267543_tp_box_2" providerId="OAuth2" clId="{E1C1B7DA-FD9E-4713-BB51-CA1C5EEA99DF}" dt="2024-10-22T16:46:36.779" v="504" actId="1076"/>
        <pc:sldMkLst>
          <pc:docMk/>
          <pc:sldMk cId="213951777" sldId="256"/>
        </pc:sldMkLst>
        <pc:spChg chg="mod">
          <ac:chgData name="" userId="209267543_tp_box_2" providerId="OAuth2" clId="{E1C1B7DA-FD9E-4713-BB51-CA1C5EEA99DF}" dt="2024-10-22T16:46:36.779" v="504" actId="1076"/>
          <ac:spMkLst>
            <pc:docMk/>
            <pc:sldMk cId="213951777" sldId="256"/>
            <ac:spMk id="3" creationId="{00000000-0000-0000-0000-000000000000}"/>
          </ac:spMkLst>
        </pc:spChg>
      </pc:sldChg>
      <pc:sldChg chg="del">
        <pc:chgData name="" userId="209267543_tp_box_2" providerId="OAuth2" clId="{E1C1B7DA-FD9E-4713-BB51-CA1C5EEA99DF}" dt="2024-10-22T15:21:50.320" v="5" actId="47"/>
        <pc:sldMkLst>
          <pc:docMk/>
          <pc:sldMk cId="3525515947" sldId="257"/>
        </pc:sldMkLst>
      </pc:sldChg>
      <pc:sldChg chg="del">
        <pc:chgData name="" userId="209267543_tp_box_2" providerId="OAuth2" clId="{E1C1B7DA-FD9E-4713-BB51-CA1C5EEA99DF}" dt="2024-10-22T16:46:42.506" v="505" actId="2696"/>
        <pc:sldMkLst>
          <pc:docMk/>
          <pc:sldMk cId="4270695947" sldId="261"/>
        </pc:sldMkLst>
      </pc:sldChg>
      <pc:sldChg chg="ord">
        <pc:chgData name="" userId="209267543_tp_box_2" providerId="OAuth2" clId="{E1C1B7DA-FD9E-4713-BB51-CA1C5EEA99DF}" dt="2024-10-22T15:26:20.127" v="427"/>
        <pc:sldMkLst>
          <pc:docMk/>
          <pc:sldMk cId="2611299562" sldId="271"/>
        </pc:sldMkLst>
      </pc:sldChg>
      <pc:sldChg chg="ord">
        <pc:chgData name="" userId="209267543_tp_box_2" providerId="OAuth2" clId="{E1C1B7DA-FD9E-4713-BB51-CA1C5EEA99DF}" dt="2024-10-22T15:26:20.127" v="427"/>
        <pc:sldMkLst>
          <pc:docMk/>
          <pc:sldMk cId="1435983894" sldId="272"/>
        </pc:sldMkLst>
      </pc:sldChg>
      <pc:sldChg chg="ord">
        <pc:chgData name="" userId="209267543_tp_box_2" providerId="OAuth2" clId="{E1C1B7DA-FD9E-4713-BB51-CA1C5EEA99DF}" dt="2024-10-22T15:26:20.127" v="427"/>
        <pc:sldMkLst>
          <pc:docMk/>
          <pc:sldMk cId="234605417" sldId="273"/>
        </pc:sldMkLst>
      </pc:sldChg>
      <pc:sldChg chg="del">
        <pc:chgData name="" userId="209267543_tp_box_2" providerId="OAuth2" clId="{E1C1B7DA-FD9E-4713-BB51-CA1C5EEA99DF}" dt="2024-10-22T15:21:44.457" v="4" actId="47"/>
        <pc:sldMkLst>
          <pc:docMk/>
          <pc:sldMk cId="389174401" sldId="274"/>
        </pc:sldMkLst>
      </pc:sldChg>
      <pc:sldChg chg="del">
        <pc:chgData name="" userId="209267543_tp_box_2" providerId="OAuth2" clId="{E1C1B7DA-FD9E-4713-BB51-CA1C5EEA99DF}" dt="2024-10-22T15:21:42.636" v="3" actId="47"/>
        <pc:sldMkLst>
          <pc:docMk/>
          <pc:sldMk cId="2315382200" sldId="276"/>
        </pc:sldMkLst>
      </pc:sldChg>
      <pc:sldChg chg="del">
        <pc:chgData name="" userId="209267543_tp_box_2" providerId="OAuth2" clId="{E1C1B7DA-FD9E-4713-BB51-CA1C5EEA99DF}" dt="2024-10-22T15:21:40.063" v="2" actId="47"/>
        <pc:sldMkLst>
          <pc:docMk/>
          <pc:sldMk cId="4003381561" sldId="278"/>
        </pc:sldMkLst>
      </pc:sldChg>
      <pc:sldChg chg="del">
        <pc:chgData name="" userId="209267543_tp_box_2" providerId="OAuth2" clId="{E1C1B7DA-FD9E-4713-BB51-CA1C5EEA99DF}" dt="2024-10-22T15:21:38.236" v="1" actId="47"/>
        <pc:sldMkLst>
          <pc:docMk/>
          <pc:sldMk cId="1529820505" sldId="280"/>
        </pc:sldMkLst>
      </pc:sldChg>
      <pc:sldChg chg="modSp mod">
        <pc:chgData name="" userId="209267543_tp_box_2" providerId="OAuth2" clId="{E1C1B7DA-FD9E-4713-BB51-CA1C5EEA99DF}" dt="2024-10-22T15:21:25.924" v="0" actId="20577"/>
        <pc:sldMkLst>
          <pc:docMk/>
          <pc:sldMk cId="2382660162" sldId="308"/>
        </pc:sldMkLst>
        <pc:spChg chg="mod">
          <ac:chgData name="" userId="209267543_tp_box_2" providerId="OAuth2" clId="{E1C1B7DA-FD9E-4713-BB51-CA1C5EEA99DF}" dt="2024-10-22T15:21:25.924" v="0" actId="20577"/>
          <ac:spMkLst>
            <pc:docMk/>
            <pc:sldMk cId="2382660162" sldId="308"/>
            <ac:spMk id="14" creationId="{71019375-0E7F-9CED-78A0-A42BAD804919}"/>
          </ac:spMkLst>
        </pc:spChg>
      </pc:sldChg>
      <pc:sldChg chg="delSp modSp new mod">
        <pc:chgData name="" userId="209267543_tp_box_2" providerId="OAuth2" clId="{E1C1B7DA-FD9E-4713-BB51-CA1C5EEA99DF}" dt="2024-10-22T15:25:50.123" v="425" actId="1076"/>
        <pc:sldMkLst>
          <pc:docMk/>
          <pc:sldMk cId="1655447566" sldId="309"/>
        </pc:sldMkLst>
        <pc:spChg chg="del">
          <ac:chgData name="" userId="209267543_tp_box_2" providerId="OAuth2" clId="{E1C1B7DA-FD9E-4713-BB51-CA1C5EEA99DF}" dt="2024-10-22T15:25:42.677" v="424" actId="478"/>
          <ac:spMkLst>
            <pc:docMk/>
            <pc:sldMk cId="1655447566" sldId="309"/>
            <ac:spMk id="2" creationId="{C4E6407E-9DEC-E8CB-08D1-03EDDD155865}"/>
          </ac:spMkLst>
        </pc:spChg>
        <pc:spChg chg="mod">
          <ac:chgData name="" userId="209267543_tp_box_2" providerId="OAuth2" clId="{E1C1B7DA-FD9E-4713-BB51-CA1C5EEA99DF}" dt="2024-10-22T15:25:50.123" v="425" actId="1076"/>
          <ac:spMkLst>
            <pc:docMk/>
            <pc:sldMk cId="1655447566" sldId="309"/>
            <ac:spMk id="3" creationId="{167B359E-34FE-79A0-73B6-7A20A9B22B44}"/>
          </ac:spMkLst>
        </pc:spChg>
        <pc:spChg chg="mod">
          <ac:chgData name="" userId="209267543_tp_box_2" providerId="OAuth2" clId="{E1C1B7DA-FD9E-4713-BB51-CA1C5EEA99DF}" dt="2024-10-22T15:25:40.275" v="423" actId="122"/>
          <ac:spMkLst>
            <pc:docMk/>
            <pc:sldMk cId="1655447566" sldId="309"/>
            <ac:spMk id="4" creationId="{A07CBB32-4DF4-7FDC-B14D-14778DA2DD53}"/>
          </ac:spMkLst>
        </pc:spChg>
      </pc:sldChg>
      <pc:sldChg chg="add ord">
        <pc:chgData name="" userId="209267543_tp_box_2" providerId="OAuth2" clId="{E1C1B7DA-FD9E-4713-BB51-CA1C5EEA99DF}" dt="2024-10-22T16:47:40.630" v="509"/>
        <pc:sldMkLst>
          <pc:docMk/>
          <pc:sldMk cId="1987046854" sldId="310"/>
        </pc:sldMkLst>
      </pc:sldChg>
    </pc:docChg>
  </pc:docChgLst>
  <pc:docChgLst>
    <pc:chgData name="CODY WENTHUR" userId="xqfZusT+BJ3ZN/7BrY1gY/kzy7ZP162Mqk8FWcWOJKw=" providerId="None" clId="Web-{6EEDFFC7-12F2-4819-9F3B-03D9F44F8FB7}"/>
    <pc:docChg chg="delSld modSld">
      <pc:chgData name="CODY WENTHUR" userId="xqfZusT+BJ3ZN/7BrY1gY/kzy7ZP162Mqk8FWcWOJKw=" providerId="None" clId="Web-{6EEDFFC7-12F2-4819-9F3B-03D9F44F8FB7}" dt="2024-10-08T15:20:07.947" v="26"/>
      <pc:docMkLst>
        <pc:docMk/>
      </pc:docMkLst>
      <pc:sldChg chg="mod modShow">
        <pc:chgData name="CODY WENTHUR" userId="xqfZusT+BJ3ZN/7BrY1gY/kzy7ZP162Mqk8FWcWOJKw=" providerId="None" clId="Web-{6EEDFFC7-12F2-4819-9F3B-03D9F44F8FB7}" dt="2024-10-08T15:20:07.947" v="26"/>
        <pc:sldMkLst>
          <pc:docMk/>
          <pc:sldMk cId="3525515947" sldId="257"/>
        </pc:sldMkLst>
      </pc:sldChg>
      <pc:sldChg chg="addSp delSp modSp">
        <pc:chgData name="CODY WENTHUR" userId="xqfZusT+BJ3ZN/7BrY1gY/kzy7ZP162Mqk8FWcWOJKw=" providerId="None" clId="Web-{6EEDFFC7-12F2-4819-9F3B-03D9F44F8FB7}" dt="2024-10-08T15:19:22.663" v="23" actId="1076"/>
        <pc:sldMkLst>
          <pc:docMk/>
          <pc:sldMk cId="4270695947" sldId="261"/>
        </pc:sldMkLst>
        <pc:spChg chg="del">
          <ac:chgData name="CODY WENTHUR" userId="xqfZusT+BJ3ZN/7BrY1gY/kzy7ZP162Mqk8FWcWOJKw=" providerId="None" clId="Web-{6EEDFFC7-12F2-4819-9F3B-03D9F44F8FB7}" dt="2024-10-08T15:18:58.427" v="11"/>
          <ac:spMkLst>
            <pc:docMk/>
            <pc:sldMk cId="4270695947" sldId="261"/>
            <ac:spMk id="2" creationId="{60D93EDC-72C0-4391-8DAE-57C5D509717C}"/>
          </ac:spMkLst>
        </pc:spChg>
        <pc:spChg chg="mod">
          <ac:chgData name="CODY WENTHUR" userId="xqfZusT+BJ3ZN/7BrY1gY/kzy7ZP162Mqk8FWcWOJKw=" providerId="None" clId="Web-{6EEDFFC7-12F2-4819-9F3B-03D9F44F8FB7}" dt="2024-10-08T15:19:22.663" v="23" actId="1076"/>
          <ac:spMkLst>
            <pc:docMk/>
            <pc:sldMk cId="4270695947" sldId="261"/>
            <ac:spMk id="3" creationId="{D171F94C-C112-4464-AEF4-7AB65DF74E5C}"/>
          </ac:spMkLst>
        </pc:spChg>
        <pc:spChg chg="add del mod">
          <ac:chgData name="CODY WENTHUR" userId="xqfZusT+BJ3ZN/7BrY1gY/kzy7ZP162Mqk8FWcWOJKw=" providerId="None" clId="Web-{6EEDFFC7-12F2-4819-9F3B-03D9F44F8FB7}" dt="2024-10-08T15:19:08.490" v="13"/>
          <ac:spMkLst>
            <pc:docMk/>
            <pc:sldMk cId="4270695947" sldId="261"/>
            <ac:spMk id="5" creationId="{D1DA92B2-2A8C-C34E-2347-A1C398F7D7CA}"/>
          </ac:spMkLst>
        </pc:spChg>
      </pc:sldChg>
      <pc:sldChg chg="modAnim">
        <pc:chgData name="CODY WENTHUR" userId="xqfZusT+BJ3ZN/7BrY1gY/kzy7ZP162Mqk8FWcWOJKw=" providerId="None" clId="Web-{6EEDFFC7-12F2-4819-9F3B-03D9F44F8FB7}" dt="2024-10-08T15:15:59.292" v="0"/>
        <pc:sldMkLst>
          <pc:docMk/>
          <pc:sldMk cId="3780952149" sldId="266"/>
        </pc:sldMkLst>
      </pc:sldChg>
      <pc:sldChg chg="del">
        <pc:chgData name="CODY WENTHUR" userId="xqfZusT+BJ3ZN/7BrY1gY/kzy7ZP162Mqk8FWcWOJKw=" providerId="None" clId="Web-{6EEDFFC7-12F2-4819-9F3B-03D9F44F8FB7}" dt="2024-10-08T15:19:29.507" v="24"/>
        <pc:sldMkLst>
          <pc:docMk/>
          <pc:sldMk cId="378991196" sldId="267"/>
        </pc:sldMkLst>
      </pc:sldChg>
      <pc:sldChg chg="del">
        <pc:chgData name="CODY WENTHUR" userId="xqfZusT+BJ3ZN/7BrY1gY/kzy7ZP162Mqk8FWcWOJKw=" providerId="None" clId="Web-{6EEDFFC7-12F2-4819-9F3B-03D9F44F8FB7}" dt="2024-10-08T15:19:36.117" v="25"/>
        <pc:sldMkLst>
          <pc:docMk/>
          <pc:sldMk cId="2794431549" sldId="268"/>
        </pc:sldMkLst>
      </pc:sldChg>
      <pc:sldChg chg="modSp">
        <pc:chgData name="CODY WENTHUR" userId="xqfZusT+BJ3ZN/7BrY1gY/kzy7ZP162Mqk8FWcWOJKw=" providerId="None" clId="Web-{6EEDFFC7-12F2-4819-9F3B-03D9F44F8FB7}" dt="2024-10-08T15:16:22.918" v="1" actId="20577"/>
        <pc:sldMkLst>
          <pc:docMk/>
          <pc:sldMk cId="234605417" sldId="273"/>
        </pc:sldMkLst>
        <pc:spChg chg="mod">
          <ac:chgData name="CODY WENTHUR" userId="xqfZusT+BJ3ZN/7BrY1gY/kzy7ZP162Mqk8FWcWOJKw=" providerId="None" clId="Web-{6EEDFFC7-12F2-4819-9F3B-03D9F44F8FB7}" dt="2024-10-08T15:16:22.918" v="1" actId="20577"/>
          <ac:spMkLst>
            <pc:docMk/>
            <pc:sldMk cId="234605417" sldId="273"/>
            <ac:spMk id="6" creationId="{CB4C7601-7E6C-08D4-6915-6A7E63E89C1F}"/>
          </ac:spMkLst>
        </pc:spChg>
      </pc:sldChg>
      <pc:sldChg chg="modSp">
        <pc:chgData name="CODY WENTHUR" userId="xqfZusT+BJ3ZN/7BrY1gY/kzy7ZP162Mqk8FWcWOJKw=" providerId="None" clId="Web-{6EEDFFC7-12F2-4819-9F3B-03D9F44F8FB7}" dt="2024-10-08T15:18:00.658" v="7" actId="20577"/>
        <pc:sldMkLst>
          <pc:docMk/>
          <pc:sldMk cId="954737391" sldId="275"/>
        </pc:sldMkLst>
        <pc:spChg chg="mod">
          <ac:chgData name="CODY WENTHUR" userId="xqfZusT+BJ3ZN/7BrY1gY/kzy7ZP162Mqk8FWcWOJKw=" providerId="None" clId="Web-{6EEDFFC7-12F2-4819-9F3B-03D9F44F8FB7}" dt="2024-10-08T15:18:00.658" v="7" actId="20577"/>
          <ac:spMkLst>
            <pc:docMk/>
            <pc:sldMk cId="954737391" sldId="275"/>
            <ac:spMk id="3" creationId="{30CC7147-6815-41C0-AF3D-0619D4BA8D14}"/>
          </ac:spMkLst>
        </pc:spChg>
      </pc:sldChg>
      <pc:sldChg chg="modSp">
        <pc:chgData name="CODY WENTHUR" userId="xqfZusT+BJ3ZN/7BrY1gY/kzy7ZP162Mqk8FWcWOJKw=" providerId="None" clId="Web-{6EEDFFC7-12F2-4819-9F3B-03D9F44F8FB7}" dt="2024-10-08T15:18:13.878" v="8" actId="20577"/>
        <pc:sldMkLst>
          <pc:docMk/>
          <pc:sldMk cId="1733287069" sldId="277"/>
        </pc:sldMkLst>
        <pc:spChg chg="mod">
          <ac:chgData name="CODY WENTHUR" userId="xqfZusT+BJ3ZN/7BrY1gY/kzy7ZP162Mqk8FWcWOJKw=" providerId="None" clId="Web-{6EEDFFC7-12F2-4819-9F3B-03D9F44F8FB7}" dt="2024-10-08T15:18:13.878" v="8" actId="20577"/>
          <ac:spMkLst>
            <pc:docMk/>
            <pc:sldMk cId="1733287069" sldId="277"/>
            <ac:spMk id="3" creationId="{30CC7147-6815-41C0-AF3D-0619D4BA8D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CFDFF-A510-45B4-9447-8FC3AB5AD50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66B60-193B-48B8-B1BF-B540F7D0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2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0EDCC3-EBD0-034A-BFD8-722506162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2281"/>
            <a:ext cx="12192000" cy="2290763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4575"/>
            <a:ext cx="12192000" cy="99120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D16B7B-5BC6-6F41-849F-FBA39F42B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9D403E-6B93-FE49-9C14-1BFE886D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7" y="2430230"/>
            <a:ext cx="7517524" cy="6659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7D4EEE4-B916-F84C-8966-BED2480FB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6917" y="3321328"/>
            <a:ext cx="7517524" cy="16395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D45FB-011F-4E49-B615-9DD5BEA3A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0539A3-14D0-744F-ACCF-0511B352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7" y="2430230"/>
            <a:ext cx="7517524" cy="6659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53C5B7-A12A-4F4D-AD3E-0B6FF2C39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6917" y="3321328"/>
            <a:ext cx="7517524" cy="16395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9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56E15C-B4BA-9D4E-A0E5-ED2E9C32C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504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3DB32-D502-BF49-8B38-5038790CF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28DE10-DC7E-4E4F-9B73-C59BF8BAE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2" y="517348"/>
            <a:ext cx="7517524" cy="6659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DE731D-F6B6-0649-83F1-AC1BBEB21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1482845"/>
            <a:ext cx="7517524" cy="5075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A74AB94-E1D0-8A45-B816-9201AA28EC4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15399" y="2089374"/>
            <a:ext cx="3055883" cy="2679252"/>
          </a:xfrm>
        </p:spPr>
        <p:txBody>
          <a:bodyPr/>
          <a:lstStyle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Callout/Highlight</a:t>
            </a:r>
          </a:p>
        </p:txBody>
      </p:sp>
    </p:spTree>
    <p:extLst>
      <p:ext uri="{BB962C8B-B14F-4D97-AF65-F5344CB8AC3E}">
        <p14:creationId xmlns:p14="http://schemas.microsoft.com/office/powerpoint/2010/main" val="283782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14216"/>
            <a:ext cx="105156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93720"/>
            <a:ext cx="5157787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3720"/>
            <a:ext cx="5183188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467"/>
            <a:ext cx="105156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2011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1" r:id="rId3"/>
    <p:sldLayoutId id="2147483662" r:id="rId4"/>
    <p:sldLayoutId id="2147483672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0D463D-D7C9-3D2F-2AB2-4541CBC3F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796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93568"/>
            <a:ext cx="12192000" cy="1106818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cs typeface="Arial"/>
              </a:rPr>
              <a:t>Project Title: </a:t>
            </a:r>
            <a:r>
              <a:rPr lang="en-US" sz="2000" dirty="0">
                <a:cs typeface="Arial"/>
              </a:rPr>
              <a:t>Wisconsin Opioid Overdose Response Center and Pharmacy Resource Network</a:t>
            </a:r>
            <a:endParaRPr lang="en-US" sz="2000" dirty="0"/>
          </a:p>
          <a:p>
            <a:pPr algn="ctr"/>
            <a:r>
              <a:rPr lang="en-US" sz="2000" b="1" dirty="0"/>
              <a:t>Granting Agency: </a:t>
            </a:r>
            <a:r>
              <a:rPr lang="en-US" sz="2000" dirty="0"/>
              <a:t>Substance Abuse and Mental Health Services Administration</a:t>
            </a:r>
          </a:p>
          <a:p>
            <a:pPr algn="ctr"/>
            <a:r>
              <a:rPr lang="en-US" sz="2000" dirty="0"/>
              <a:t>Wisconsin Association of Treatment Court Professionals 2024 Coordinator/Case Manager Conference</a:t>
            </a:r>
          </a:p>
          <a:p>
            <a:pPr algn="ctr"/>
            <a:r>
              <a:rPr lang="en-US" sz="1800" dirty="0"/>
              <a:t>Oct 24</a:t>
            </a:r>
            <a:r>
              <a:rPr lang="en-US" sz="1800" baseline="30000" dirty="0"/>
              <a:t>th</a:t>
            </a:r>
            <a:r>
              <a:rPr lang="en-US" sz="1800" dirty="0"/>
              <a:t>, 2024</a:t>
            </a: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FF7CE73F-E0AB-9296-50BA-09067919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31" y="390617"/>
            <a:ext cx="5781986" cy="2663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7147-6815-41C0-AF3D-0619D4BA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837386"/>
            <a:ext cx="7517524" cy="454088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i="0" u="none" strike="noStrike" baseline="0" dirty="0">
                <a:solidFill>
                  <a:srgbClr val="000000"/>
                </a:solidFill>
              </a:rPr>
              <a:t>Objective 1.1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– Center co-directors will establish an advisory board consisting of at least </a:t>
            </a:r>
            <a:r>
              <a:rPr lang="en-US" sz="2400" b="0" i="0" u="sng" strike="noStrike" baseline="0" dirty="0">
                <a:solidFill>
                  <a:srgbClr val="000000"/>
                </a:solidFill>
              </a:rPr>
              <a:t>five external subject-matter experts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on opioid misuse and overdosing by Jan 1st, 2025.</a:t>
            </a:r>
          </a:p>
          <a:p>
            <a:pPr marL="0" indent="0" algn="ctr">
              <a:buNone/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</a:rPr>
              <a:t>Objective 1.2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– UW-Madison School of Pharmacy information technology and communications staff will establish a </a:t>
            </a:r>
            <a:r>
              <a:rPr lang="en-US" sz="2400" b="0" i="0" u="sng" strike="noStrike" baseline="0" dirty="0">
                <a:solidFill>
                  <a:srgbClr val="000000"/>
                </a:solidFill>
              </a:rPr>
              <a:t>public-facing website and opioid overdose solutions clearinghouse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by March 1st, 2025. </a:t>
            </a:r>
          </a:p>
          <a:p>
            <a:pPr marL="0" indent="0" algn="ctr">
              <a:buNone/>
            </a:pPr>
            <a:endParaRPr lang="en-US" sz="24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400" b="1" i="0" u="none" strike="noStrike" baseline="0" dirty="0">
                <a:solidFill>
                  <a:srgbClr val="000000"/>
                </a:solidFill>
              </a:rPr>
              <a:t>Objective 1.3 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– Center co-directors will </a:t>
            </a:r>
            <a:r>
              <a:rPr lang="en-US" sz="2400" b="0" i="0" u="sng" strike="noStrike" baseline="0" dirty="0">
                <a:solidFill>
                  <a:srgbClr val="000000"/>
                </a:solidFill>
              </a:rPr>
              <a:t>hire and train a central pharmacy network coordinator and three pharmacy solution implementation specialists</a:t>
            </a:r>
            <a:r>
              <a:rPr lang="en-US" sz="2400" b="0" i="0" u="none" strike="noStrike" baseline="0" dirty="0">
                <a:solidFill>
                  <a:srgbClr val="000000"/>
                </a:solidFill>
              </a:rPr>
              <a:t> by Jan 1st, 2025.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A4DD-5DBC-4CE7-A009-F5D3691CE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6960" y="117776"/>
            <a:ext cx="3383279" cy="45408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b="1" u="none" strike="noStrike" baseline="0" dirty="0">
                <a:solidFill>
                  <a:schemeClr val="bg1"/>
                </a:solidFill>
                <a:latin typeface="+mj-lt"/>
              </a:rPr>
              <a:t>Goal #1</a:t>
            </a:r>
          </a:p>
          <a:p>
            <a:pPr marL="0" indent="0" algn="ctr">
              <a:buNone/>
            </a:pPr>
            <a:r>
              <a:rPr lang="en-US" sz="2600" b="1" u="none" strike="noStrike" baseline="0" dirty="0">
                <a:solidFill>
                  <a:schemeClr val="bg1"/>
                </a:solidFill>
                <a:latin typeface="+mj-lt"/>
              </a:rPr>
              <a:t> Establish a pharmacy-focused center at UW-Madison that is capable of developing, implementing, and communicating successful strategies to combat the opioid and fentanyl crisis in Wisconsin.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D11B97-680E-CA86-60EA-C5227961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" y="6136759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72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7147-6815-41C0-AF3D-0619D4BA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837386"/>
            <a:ext cx="7517524" cy="5186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b="1" i="0" u="none" strike="noStrike" baseline="0" dirty="0">
                <a:solidFill>
                  <a:srgbClr val="000000"/>
                </a:solidFill>
              </a:rPr>
              <a:t>Objective 2.1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– Pharmacy solution implementation specialists will have enabled </a:t>
            </a:r>
            <a:r>
              <a:rPr lang="en-US" sz="1800" b="0" i="0" u="sng" strike="noStrike" baseline="0" dirty="0">
                <a:solidFill>
                  <a:srgbClr val="000000"/>
                </a:solidFill>
              </a:rPr>
              <a:t>five new community pharmacy sites in each of the five Department of Health Services regions in Wisconsin to provide abuse and diversion tools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such as fentanyl test strips, mail back envelopes, or disposal pouches to their patients and customers by June 1st, 2025.</a:t>
            </a:r>
          </a:p>
          <a:p>
            <a:pPr marL="0" indent="0" algn="ctr">
              <a:buNone/>
            </a:pP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Objective 2.2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– Pharmacy solution implementation specialists will have coordinated pharmacist-initiated, phone-based </a:t>
            </a:r>
            <a:r>
              <a:rPr lang="en-US" sz="1800" b="0" i="0" u="sng" strike="noStrike" baseline="0" dirty="0">
                <a:solidFill>
                  <a:srgbClr val="000000"/>
                </a:solidFill>
              </a:rPr>
              <a:t>naloxone outreach and dispensing in five veteran-facing or low-income outpatient clinics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in Wisconsin by Sept 1st, 2025. </a:t>
            </a:r>
          </a:p>
          <a:p>
            <a:pPr marL="0" indent="0" algn="ctr">
              <a:buNone/>
            </a:pP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1800" b="1" i="0" u="none" strike="noStrike" baseline="0" dirty="0">
                <a:solidFill>
                  <a:srgbClr val="FF0000"/>
                </a:solidFill>
              </a:rPr>
              <a:t>Objective 2.3</a:t>
            </a:r>
            <a:r>
              <a:rPr lang="en-US" sz="18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– Pharmacy solution implementation specialists will have enabled </a:t>
            </a:r>
            <a:r>
              <a:rPr lang="en-US" sz="1800" b="0" i="0" strike="noStrike" baseline="0" dirty="0">
                <a:solidFill>
                  <a:srgbClr val="000000"/>
                </a:solidFill>
              </a:rPr>
              <a:t>new community pharmacy sites to provide </a:t>
            </a:r>
            <a:r>
              <a:rPr lang="en-US" sz="1800" b="1" i="0" u="sng" strike="noStrike" baseline="0" dirty="0">
                <a:solidFill>
                  <a:srgbClr val="000000"/>
                </a:solidFill>
              </a:rPr>
              <a:t>long-acting injectable medications for opioid use disorder in two currently unserved Wisconsin areas of concern</a:t>
            </a:r>
            <a:r>
              <a:rPr lang="en-US" sz="1800" b="1" i="0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strike="noStrike" baseline="0" dirty="0">
                <a:solidFill>
                  <a:srgbClr val="000000"/>
                </a:solidFill>
              </a:rPr>
              <a:t>with high rates of opioid overdose 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as defined by the Department of Health Services by Sept 1st, 2025. 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A4DD-5DBC-4CE7-A009-F5D3691CE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29041" y="138096"/>
            <a:ext cx="3088640" cy="45408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b="1" u="none" strike="noStrike" baseline="0" dirty="0">
                <a:solidFill>
                  <a:schemeClr val="bg1"/>
                </a:solidFill>
                <a:latin typeface="+mj-lt"/>
              </a:rPr>
              <a:t>Goal #2</a:t>
            </a:r>
          </a:p>
          <a:p>
            <a:pPr marL="0" indent="0" algn="ctr">
              <a:buNone/>
            </a:pPr>
            <a:r>
              <a:rPr lang="en-US" sz="2600" b="1" u="none" strike="noStrike" baseline="0" dirty="0">
                <a:solidFill>
                  <a:schemeClr val="bg1"/>
                </a:solidFill>
                <a:latin typeface="+mj-lt"/>
              </a:rPr>
              <a:t> Increase patient access to evidence-based treatments for opioid use disorder and opioid overdose through expansion of community pharmacy-based services in Wisconsin.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D11B97-680E-CA86-60EA-C5227961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" y="6136759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73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7147-6815-41C0-AF3D-0619D4BA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837386"/>
            <a:ext cx="7517524" cy="5186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</a:rPr>
              <a:t>Objective 3.1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Pharmacy solution implementation specialists will have overseen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distribution of patient-validated naloxone educational pamphlets to fifty new community pharmacies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in Wisconsin by March 1st, 2025. </a:t>
            </a:r>
          </a:p>
          <a:p>
            <a:pPr marL="0" indent="0" algn="ctr">
              <a:buNone/>
            </a:pPr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FF0000"/>
                </a:solidFill>
              </a:rPr>
              <a:t>Objective 3.2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center’s pharmacy network coordinator will have recruited </a:t>
            </a:r>
            <a:r>
              <a:rPr lang="en-US" sz="2000" b="1" i="0" u="sng" strike="noStrike" baseline="0" dirty="0">
                <a:solidFill>
                  <a:srgbClr val="000000"/>
                </a:solidFill>
              </a:rPr>
              <a:t>ten new community pharmacists to provide prescriber education on expanded buprenorphine access </a:t>
            </a:r>
            <a:r>
              <a:rPr lang="en-US" sz="2000" b="1" u="sng" dirty="0">
                <a:solidFill>
                  <a:srgbClr val="000000"/>
                </a:solidFill>
              </a:rPr>
              <a:t>regulations </a:t>
            </a:r>
            <a:r>
              <a:rPr lang="en-US" sz="2000" dirty="0">
                <a:solidFill>
                  <a:srgbClr val="000000"/>
                </a:solidFill>
              </a:rPr>
              <a:t>by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Sept 1st, 2025. </a:t>
            </a:r>
            <a:endParaRPr lang="en-US" sz="2000" b="0" i="0" u="none" strike="noStrike" baseline="0" dirty="0">
              <a:solidFill>
                <a:srgbClr val="000000"/>
              </a:solidFill>
              <a:cs typeface="Arial"/>
            </a:endParaRPr>
          </a:p>
          <a:p>
            <a:pPr marL="0" indent="0" algn="ctr">
              <a:buNone/>
            </a:pPr>
            <a:endParaRPr lang="en-US" sz="2000" b="0" i="0" u="none" strike="noStrike" baseline="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</a:rPr>
              <a:t>Objective 3.3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center’s pharmacy network coordinator will have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enrolled twenty new community pharmacists in</a:t>
            </a:r>
            <a:r>
              <a:rPr lang="en-US" sz="2000" b="0" i="0" strike="noStrike" baseline="0" dirty="0">
                <a:solidFill>
                  <a:srgbClr val="000000"/>
                </a:solidFill>
              </a:rPr>
              <a:t> Wisconsin Pharmacy Examining Board-approved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coursework on administration of long-acting injectable medications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by June 1st, 2025. 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A4DD-5DBC-4CE7-A009-F5D3691CE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7920" y="329343"/>
            <a:ext cx="3301999" cy="45408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none" strike="noStrike" baseline="0" dirty="0">
                <a:solidFill>
                  <a:schemeClr val="bg1"/>
                </a:solidFill>
                <a:latin typeface="+mj-lt"/>
              </a:rPr>
              <a:t>Goal #3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none" strike="noStrike" baseline="0" dirty="0">
                <a:solidFill>
                  <a:schemeClr val="bg1"/>
                </a:solidFill>
                <a:latin typeface="+mj-lt"/>
              </a:rPr>
              <a:t> Increase the capacity of pharmacies and pharmacists in Wisconsin to access and deploy evidence-based educational materials and programs focused on opioid misuse and overdose risk mitigation strategies.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D11B97-680E-CA86-60EA-C5227961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" y="6136759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8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C7147-6815-41C0-AF3D-0619D4BA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998355"/>
            <a:ext cx="7517524" cy="51868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</a:rPr>
              <a:t>Objective 4.1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Pharmacy solution implementation specialists will have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collected complete anti-opioid vaccine logistical and ethical barrier surveys from fifty new community pharmacy sites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in Wisconsin by June 1st, 2025. </a:t>
            </a:r>
          </a:p>
          <a:p>
            <a:pPr marL="0" indent="0" algn="ctr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</a:rPr>
              <a:t>Objective 4.2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UW-Madison School of Pharmacy Scientists will have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developed antibodies capable of recognizing three structurally distinct synthetic opioid classes</a:t>
            </a:r>
            <a:r>
              <a:rPr lang="en-US" sz="2000" b="0" i="0" strike="noStrike" baseline="0" dirty="0">
                <a:solidFill>
                  <a:srgbClr val="000000"/>
                </a:solidFill>
              </a:rPr>
              <a:t> in biological matrices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by June 1st, 2025.</a:t>
            </a:r>
          </a:p>
          <a:p>
            <a:pPr marL="0" indent="0" algn="ctr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</a:rPr>
              <a:t>Objective 4.3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UW-Madison School of Pharmacy Scientists will have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assessed two anti-opioid vaccine formulations for modification of drug reward and overdose risks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in preclinical models by Sept 1st, 2025. 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5A4DD-5DBC-4CE7-A009-F5D3691CE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5399" y="603663"/>
            <a:ext cx="3055883" cy="454088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200" b="1" u="none" strike="noStrike" baseline="0" dirty="0">
                <a:solidFill>
                  <a:schemeClr val="bg1"/>
                </a:solidFill>
                <a:latin typeface="+mj-lt"/>
              </a:rPr>
              <a:t>Goal #4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u="none" strike="noStrike" baseline="0" dirty="0">
                <a:solidFill>
                  <a:schemeClr val="bg1"/>
                </a:solidFill>
                <a:latin typeface="+mj-lt"/>
              </a:rPr>
              <a:t> Develop new technologies suitable for use by Wisconsin pharmacists and pharmacies to prevent overdose from existing and emerging synthetic opioid molecules.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D11B97-680E-CA86-60EA-C5227961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" y="6136759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93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359E-34FE-79A0-73B6-7A20A9B22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462" y="527805"/>
            <a:ext cx="7517524" cy="50756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are interested in helping incorporate pharmacists into your workflow. </a:t>
            </a:r>
          </a:p>
          <a:p>
            <a:pPr marL="0" indent="0">
              <a:buNone/>
            </a:pPr>
            <a:r>
              <a:rPr lang="en-US" dirty="0"/>
              <a:t>Please stop by the </a:t>
            </a:r>
            <a:r>
              <a:rPr lang="en-US" b="1" u="sng" dirty="0"/>
              <a:t>vendor booth or the ask the expert round table from 3 to 4</a:t>
            </a:r>
            <a:r>
              <a:rPr lang="en-US" dirty="0"/>
              <a:t> to share your thoughts and ideas about how this might work.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CBB32-4DF4-7FDC-B14D-14778DA2DD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Follow-up with us</a:t>
            </a:r>
          </a:p>
        </p:txBody>
      </p:sp>
    </p:spTree>
    <p:extLst>
      <p:ext uri="{BB962C8B-B14F-4D97-AF65-F5344CB8AC3E}">
        <p14:creationId xmlns:p14="http://schemas.microsoft.com/office/powerpoint/2010/main" val="165544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2640C6D-F2AB-D5E2-05DB-7AF702F7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64" y="6120123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1019375-0E7F-9CED-78A0-A42BAD804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4184" y="2956296"/>
            <a:ext cx="7516812" cy="163988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Questions / Comments</a:t>
            </a:r>
          </a:p>
        </p:txBody>
      </p:sp>
    </p:spTree>
    <p:extLst>
      <p:ext uri="{BB962C8B-B14F-4D97-AF65-F5344CB8AC3E}">
        <p14:creationId xmlns:p14="http://schemas.microsoft.com/office/powerpoint/2010/main" val="238266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70F284-3D93-9611-1FA3-E30B18B0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1" y="5698428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BB202C-7C89-FBD3-7BE4-622608B5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2" y="316183"/>
            <a:ext cx="10847678" cy="665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Background and Problem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4C7601-7E6C-08D4-6915-6A7E63E89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176" y="1405357"/>
            <a:ext cx="11519647" cy="458901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In 2022, fentanyl represented about 92% of opioid-related deaths and around 73% of all drug-related deaths in Wisconsin.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Between 2019 and 2022, rates of fentanyl overdose deaths doubled.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Department of Health Services issued a Public Health Advisory about fentanyl in August of 2022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830DF0-DD5D-98B3-2AD5-F12C60988263}"/>
              </a:ext>
            </a:extLst>
          </p:cNvPr>
          <p:cNvGrpSpPr/>
          <p:nvPr/>
        </p:nvGrpSpPr>
        <p:grpSpPr>
          <a:xfrm>
            <a:off x="3409161" y="5252610"/>
            <a:ext cx="5373677" cy="1028221"/>
            <a:chOff x="3409161" y="5252610"/>
            <a:chExt cx="5373677" cy="10282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212073-D5E4-8BF3-C250-BE6D4FA22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9161" y="5252610"/>
              <a:ext cx="5373677" cy="102822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CEEE71-81AA-EE54-E4DE-02979D2A7618}"/>
                </a:ext>
              </a:extLst>
            </p:cNvPr>
            <p:cNvSpPr/>
            <p:nvPr/>
          </p:nvSpPr>
          <p:spPr>
            <a:xfrm>
              <a:off x="3480879" y="5330566"/>
              <a:ext cx="624957" cy="191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129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70F284-3D93-9611-1FA3-E30B18B0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1" y="5698428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BB202C-7C89-FBD3-7BE4-622608B5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2" y="316183"/>
            <a:ext cx="10847678" cy="665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Background and Problem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4C7601-7E6C-08D4-6915-6A7E63E89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176" y="982135"/>
            <a:ext cx="11519647" cy="501224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dirty="0"/>
              <a:t>Since 2000, 13,372 Wisconsinites have died from an opioid overdose.</a:t>
            </a:r>
          </a:p>
          <a:p>
            <a:pPr marL="0" indent="0" algn="ctr">
              <a:lnSpc>
                <a:spcPct val="170000"/>
              </a:lnSpc>
              <a:buNone/>
            </a:pPr>
            <a:endParaRPr lang="en-US" dirty="0"/>
          </a:p>
          <a:p>
            <a:pPr algn="ctr"/>
            <a:r>
              <a:rPr lang="en-US" dirty="0"/>
              <a:t>30.8% of those deaths occurred from 2020 to 2022 (n=4,112) which is 61.3% of the total deaths that occurred in the prior decade.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475453-D81A-B787-5C43-27730CD0F364}"/>
              </a:ext>
            </a:extLst>
          </p:cNvPr>
          <p:cNvGrpSpPr/>
          <p:nvPr/>
        </p:nvGrpSpPr>
        <p:grpSpPr>
          <a:xfrm>
            <a:off x="2619721" y="3702423"/>
            <a:ext cx="6472518" cy="2651135"/>
            <a:chOff x="3033404" y="3199036"/>
            <a:chExt cx="6125190" cy="22536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19052C-049D-E854-AB51-2D48A049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3404" y="3199036"/>
              <a:ext cx="6125190" cy="22536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458448-844B-4A19-D1E3-F38E134A9B76}"/>
                </a:ext>
              </a:extLst>
            </p:cNvPr>
            <p:cNvSpPr/>
            <p:nvPr/>
          </p:nvSpPr>
          <p:spPr>
            <a:xfrm>
              <a:off x="3168400" y="3413172"/>
              <a:ext cx="785035" cy="191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983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70F284-3D93-9611-1FA3-E30B18B0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1" y="5698428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BB202C-7C89-FBD3-7BE4-622608B5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2" y="316183"/>
            <a:ext cx="10847678" cy="665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Background and Problem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4C7601-7E6C-08D4-6915-6A7E63E89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176" y="215153"/>
            <a:ext cx="11519647" cy="577922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endParaRPr lang="en-US" dirty="0"/>
          </a:p>
          <a:p>
            <a:pPr algn="ctr"/>
            <a:endParaRPr lang="en-US" b="1" dirty="0">
              <a:cs typeface="Arial"/>
            </a:endParaRPr>
          </a:p>
          <a:p>
            <a:pPr algn="ctr"/>
            <a:r>
              <a:rPr lang="en-US" b="1" dirty="0"/>
              <a:t>From 2014-2020 overdose deaths increased 263% among those released from prison, and 127% among those admitted to probation.</a:t>
            </a:r>
            <a:endParaRPr lang="en-US" b="1" dirty="0">
              <a:cs typeface="Arial"/>
            </a:endParaRPr>
          </a:p>
          <a:p>
            <a:pPr algn="ctr"/>
            <a:endParaRPr lang="en-US" dirty="0"/>
          </a:p>
          <a:p>
            <a:pPr algn="ctr"/>
            <a:r>
              <a:rPr lang="en-US" dirty="0"/>
              <a:t>Deaths due to opioid overdoses have increased by 65% among veterans in recent years.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From 2018 – 2022, there has been a 3.3-fold increase in fentanyl overdose deaths among Blacks (68 vs 292); a 3.1-fold increase for American Indian/Alaska Native (16 versus 66); and a 1.3-fold increase for Whites (414 versus 941).</a:t>
            </a:r>
          </a:p>
        </p:txBody>
      </p:sp>
    </p:spTree>
    <p:extLst>
      <p:ext uri="{BB962C8B-B14F-4D97-AF65-F5344CB8AC3E}">
        <p14:creationId xmlns:p14="http://schemas.microsoft.com/office/powerpoint/2010/main" val="23460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2C793-C2EE-4848-8B76-51D45891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7" y="2162088"/>
            <a:ext cx="7517524" cy="11149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Our Mission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B2ED6-679A-499E-8562-1881D69540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 a sustainable community pharmacy network that deploys evidence-based interventions to reduce the number of opioid overdoses in Wisconsin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CF7098-48F6-CBF1-525C-9036FC83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64" y="6120123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2C793-C2EE-4848-8B76-51D45891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7" y="2162088"/>
            <a:ext cx="7517524" cy="11149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Our 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B2ED6-679A-499E-8562-1881D69540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Healthier, happier communities that are empowered to work with pharmacy partners to deliver local solutions to their most pressing and sensitive healthcare challenges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CF7098-48F6-CBF1-525C-9036FC83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64" y="6120123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82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69C28-E3D9-DDCE-1AAA-4332B40E1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022B97F-FFCC-E3DF-A632-A944AD570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1" y="5698428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E3A2B4-73D6-6636-4E8C-7BCA24CD5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2" y="316183"/>
            <a:ext cx="10847678" cy="665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Our Team</a:t>
            </a:r>
          </a:p>
        </p:txBody>
      </p:sp>
      <p:pic>
        <p:nvPicPr>
          <p:cNvPr id="11" name="Picture 10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58CCEBEB-FB1C-5CEA-7326-97582202D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999" y="3333530"/>
            <a:ext cx="1188720" cy="1782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ECAB5-6D07-CD06-8E18-59D9DF76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99" y="1164821"/>
            <a:ext cx="1097280" cy="1623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F1EEC-DCC4-9B94-3FA4-6C100E056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362" y="1165881"/>
            <a:ext cx="1188720" cy="15090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0D686-EDF7-7D6C-A3D2-26E877022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101" y="1175875"/>
            <a:ext cx="1188720" cy="1535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D06E03-BED0-EBD8-8087-8F390BF46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116" y="3326576"/>
            <a:ext cx="1280160" cy="16668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B4A578-18A1-584C-9676-60618A3F6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918" y="3330388"/>
            <a:ext cx="1188720" cy="15915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DD543D-E1A0-42DC-0729-E6A3F954FD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116" y="1111486"/>
            <a:ext cx="1188720" cy="1664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C5B479-26F9-11F1-5B2B-32408510B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7058" y="1165881"/>
            <a:ext cx="1188720" cy="1487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F5A1B2-C03B-C978-684D-98F701A27F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4234" y="1150296"/>
            <a:ext cx="1188720" cy="14872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DA7037-ADDD-CFBB-D8A4-36F576155DC7}"/>
              </a:ext>
            </a:extLst>
          </p:cNvPr>
          <p:cNvSpPr txBox="1"/>
          <p:nvPr/>
        </p:nvSpPr>
        <p:spPr>
          <a:xfrm>
            <a:off x="10510554" y="2771945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Sally Griffith-Oh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A31437-7469-E0EE-4770-76C95258285F}"/>
              </a:ext>
            </a:extLst>
          </p:cNvPr>
          <p:cNvSpPr txBox="1"/>
          <p:nvPr/>
        </p:nvSpPr>
        <p:spPr>
          <a:xfrm>
            <a:off x="8944596" y="2720416"/>
            <a:ext cx="1212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Sara Hernandez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D45AB-3CD6-D14F-B9B0-35355362139E}"/>
              </a:ext>
            </a:extLst>
          </p:cNvPr>
          <p:cNvSpPr txBox="1"/>
          <p:nvPr/>
        </p:nvSpPr>
        <p:spPr>
          <a:xfrm>
            <a:off x="7124313" y="2771033"/>
            <a:ext cx="1643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Uriel Matthew Enriquez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1E33D-D832-59A7-E477-01B8C6C3D33F}"/>
              </a:ext>
            </a:extLst>
          </p:cNvPr>
          <p:cNvSpPr txBox="1"/>
          <p:nvPr/>
        </p:nvSpPr>
        <p:spPr>
          <a:xfrm>
            <a:off x="5657163" y="2771489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Aaron Gilson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F5C8E-728A-BEEB-BE1C-39C35D1D4E32}"/>
              </a:ext>
            </a:extLst>
          </p:cNvPr>
          <p:cNvSpPr txBox="1"/>
          <p:nvPr/>
        </p:nvSpPr>
        <p:spPr>
          <a:xfrm>
            <a:off x="4148547" y="2832232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Dave Mott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A0A8F8-F929-92E8-E030-9801208B2B0D}"/>
              </a:ext>
            </a:extLst>
          </p:cNvPr>
          <p:cNvSpPr txBox="1"/>
          <p:nvPr/>
        </p:nvSpPr>
        <p:spPr>
          <a:xfrm>
            <a:off x="2360136" y="2845181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Cody Wenthur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988FA9-4CC6-E1F3-9A3F-6648BFCFD418}"/>
              </a:ext>
            </a:extLst>
          </p:cNvPr>
          <p:cNvSpPr txBox="1"/>
          <p:nvPr/>
        </p:nvSpPr>
        <p:spPr>
          <a:xfrm>
            <a:off x="2551912" y="515922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Jay Ford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90B50-30F1-706D-BE0C-32A0D24C7114}"/>
              </a:ext>
            </a:extLst>
          </p:cNvPr>
          <p:cNvSpPr txBox="1"/>
          <p:nvPr/>
        </p:nvSpPr>
        <p:spPr>
          <a:xfrm>
            <a:off x="3964116" y="5095382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Michele Gassman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AAAB5A-BAAB-4C8F-BD63-1002CCDCB7B0}"/>
              </a:ext>
            </a:extLst>
          </p:cNvPr>
          <p:cNvSpPr txBox="1"/>
          <p:nvPr/>
        </p:nvSpPr>
        <p:spPr>
          <a:xfrm>
            <a:off x="5717906" y="5082386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Brielle Wenthur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C5C604-20E1-A7EA-9164-D6613758159F}"/>
              </a:ext>
            </a:extLst>
          </p:cNvPr>
          <p:cNvSpPr txBox="1"/>
          <p:nvPr/>
        </p:nvSpPr>
        <p:spPr>
          <a:xfrm>
            <a:off x="3189426" y="5682125"/>
            <a:ext cx="611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Hires Not Pictured: </a:t>
            </a:r>
          </a:p>
          <a:p>
            <a:pPr algn="ctr"/>
            <a:r>
              <a:rPr lang="en-US" sz="1400" dirty="0"/>
              <a:t>Amanda Dailey, Jax Smith, and Noah </a:t>
            </a:r>
            <a:r>
              <a:rPr lang="en-US" sz="1400" dirty="0" err="1"/>
              <a:t>Klosowski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CF97-0064-13B4-E70D-ED1EB20C6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0640" y="3333530"/>
            <a:ext cx="1430743" cy="1591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84B07-E6BA-D0D2-B226-D18B3FFF7B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9440" y="3326576"/>
            <a:ext cx="1402502" cy="162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BD319-0E09-B149-65F2-6E996BB99C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39999" y="3368213"/>
            <a:ext cx="1430219" cy="1629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66D590-1F36-B216-1CE5-C59ECB8ED32E}"/>
              </a:ext>
            </a:extLst>
          </p:cNvPr>
          <p:cNvSpPr txBox="1"/>
          <p:nvPr/>
        </p:nvSpPr>
        <p:spPr>
          <a:xfrm>
            <a:off x="7476170" y="5082386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Jillian Kyzer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3064-A415-3912-4E1C-1D1C8F599857}"/>
              </a:ext>
            </a:extLst>
          </p:cNvPr>
          <p:cNvSpPr txBox="1"/>
          <p:nvPr/>
        </p:nvSpPr>
        <p:spPr>
          <a:xfrm>
            <a:off x="8944596" y="5095382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Riya Bhavsar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C79548-E464-A269-FC21-4669466E6B1F}"/>
              </a:ext>
            </a:extLst>
          </p:cNvPr>
          <p:cNvSpPr txBox="1"/>
          <p:nvPr/>
        </p:nvSpPr>
        <p:spPr>
          <a:xfrm>
            <a:off x="10439999" y="5086516"/>
            <a:ext cx="1361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Suhjung</a:t>
            </a:r>
            <a:r>
              <a:rPr lang="en-US" sz="1100" dirty="0"/>
              <a:t> Janet Lee</a:t>
            </a:r>
          </a:p>
        </p:txBody>
      </p:sp>
    </p:spTree>
    <p:extLst>
      <p:ext uri="{BB962C8B-B14F-4D97-AF65-F5344CB8AC3E}">
        <p14:creationId xmlns:p14="http://schemas.microsoft.com/office/powerpoint/2010/main" val="198704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2C793-C2EE-4848-8B76-51D45891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326" y="315533"/>
            <a:ext cx="7517524" cy="11149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Our Partners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CF7098-48F6-CBF1-525C-9036FC83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64" y="6120123"/>
            <a:ext cx="2283545" cy="8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isconsin Correctional Association 2019 ...">
            <a:extLst>
              <a:ext uri="{FF2B5EF4-FFF2-40B4-BE49-F238E27FC236}">
                <a16:creationId xmlns:a16="http://schemas.microsoft.com/office/drawing/2014/main" id="{B7C889F8-AEDC-3090-B30F-8B74E8BA7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04" y="4724481"/>
            <a:ext cx="32194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armacy Jobs - Pharmacy Society Of ...">
            <a:extLst>
              <a:ext uri="{FF2B5EF4-FFF2-40B4-BE49-F238E27FC236}">
                <a16:creationId xmlns:a16="http://schemas.microsoft.com/office/drawing/2014/main" id="{12AD5699-3285-0AA9-8413-C3F4104F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54" y="2939352"/>
            <a:ext cx="2335095" cy="157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3DD01-6A4D-675A-91B1-1F615A72D512}"/>
              </a:ext>
            </a:extLst>
          </p:cNvPr>
          <p:cNvGrpSpPr/>
          <p:nvPr/>
        </p:nvGrpSpPr>
        <p:grpSpPr>
          <a:xfrm>
            <a:off x="9113701" y="4746545"/>
            <a:ext cx="2952608" cy="1397161"/>
            <a:chOff x="8464075" y="3723804"/>
            <a:chExt cx="2952608" cy="13971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86BAEB-66A0-E1CA-8CC4-963155368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4075" y="3723804"/>
              <a:ext cx="2952608" cy="12238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87DBA0-3F14-95E7-7967-BCB6B066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64075" y="4672801"/>
              <a:ext cx="2952608" cy="44816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45CEB8-39A2-6214-D790-32CA1A879351}"/>
              </a:ext>
            </a:extLst>
          </p:cNvPr>
          <p:cNvGrpSpPr>
            <a:grpSpLocks noChangeAspect="1"/>
          </p:cNvGrpSpPr>
          <p:nvPr/>
        </p:nvGrpSpPr>
        <p:grpSpPr>
          <a:xfrm>
            <a:off x="9597663" y="2482300"/>
            <a:ext cx="2377440" cy="1356366"/>
            <a:chOff x="8915325" y="2764352"/>
            <a:chExt cx="2824525" cy="16114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C12928-5BEC-C01B-986F-6FBB38DAAED5}"/>
                </a:ext>
              </a:extLst>
            </p:cNvPr>
            <p:cNvSpPr txBox="1"/>
            <p:nvPr/>
          </p:nvSpPr>
          <p:spPr>
            <a:xfrm>
              <a:off x="8915325" y="3852567"/>
              <a:ext cx="28245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solidFill>
                    <a:srgbClr val="282728"/>
                  </a:solidFill>
                  <a:effectLst/>
                  <a:latin typeface="Red Hat Text" panose="02010303040201060303" pitchFamily="2" charset="0"/>
                </a:rPr>
                <a:t>Pharmacy Practice Enhancement and Action Research Link</a:t>
              </a:r>
              <a:endParaRPr lang="en-US" sz="14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4A106E-1183-198D-050F-3C283CB93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3149" y="2764352"/>
              <a:ext cx="2573231" cy="11352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38184C-DAF9-2D09-FF51-5DE7F7082430}"/>
              </a:ext>
            </a:extLst>
          </p:cNvPr>
          <p:cNvGrpSpPr/>
          <p:nvPr/>
        </p:nvGrpSpPr>
        <p:grpSpPr>
          <a:xfrm>
            <a:off x="10103892" y="302486"/>
            <a:ext cx="2039036" cy="1871211"/>
            <a:chOff x="3816511" y="2844909"/>
            <a:chExt cx="2039036" cy="1871211"/>
          </a:xfrm>
        </p:grpSpPr>
        <p:pic>
          <p:nvPicPr>
            <p:cNvPr id="8198" name="Picture 6" descr="Rural Wisconsin Health Cooperative - RWHC">
              <a:extLst>
                <a:ext uri="{FF2B5EF4-FFF2-40B4-BE49-F238E27FC236}">
                  <a16:creationId xmlns:a16="http://schemas.microsoft.com/office/drawing/2014/main" id="{481D1D4F-5408-2A37-4956-79A4C4C30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511" y="2844909"/>
              <a:ext cx="1871211" cy="187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F7BEBA-DD5C-2AF3-5765-A840D5349583}"/>
                </a:ext>
              </a:extLst>
            </p:cNvPr>
            <p:cNvSpPr txBox="1"/>
            <p:nvPr/>
          </p:nvSpPr>
          <p:spPr>
            <a:xfrm>
              <a:off x="3925010" y="4023013"/>
              <a:ext cx="1930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Rural Wisconsin</a:t>
              </a:r>
            </a:p>
            <a:p>
              <a:r>
                <a:rPr lang="en-US" sz="1400" dirty="0"/>
                <a:t>Health Cooperative</a:t>
              </a:r>
            </a:p>
          </p:txBody>
        </p:sp>
      </p:grpSp>
      <p:pic>
        <p:nvPicPr>
          <p:cNvPr id="8200" name="Picture 8" descr="Wisconsin Psychiatric Association - Home">
            <a:extLst>
              <a:ext uri="{FF2B5EF4-FFF2-40B4-BE49-F238E27FC236}">
                <a16:creationId xmlns:a16="http://schemas.microsoft.com/office/drawing/2014/main" id="{EB86F0FA-672A-1CC9-2D72-52095108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85" y="2329016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reatment Court Professionals">
            <a:extLst>
              <a:ext uri="{FF2B5EF4-FFF2-40B4-BE49-F238E27FC236}">
                <a16:creationId xmlns:a16="http://schemas.microsoft.com/office/drawing/2014/main" id="{5012BD9D-5FFF-92AD-87B6-46D782A99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85" y="315533"/>
            <a:ext cx="1930537" cy="16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E2B1C-47AA-DB7E-E219-F15A4C157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7869" y="1423906"/>
            <a:ext cx="362902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5587767-4F8E-EB59-4578-95FD1F40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82" y="159798"/>
            <a:ext cx="6226405" cy="666928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9CF7098-48F6-CBF1-525C-9036FC83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49" y="5402154"/>
            <a:ext cx="1658022" cy="6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30B3853-547A-0561-30B6-DDB4A58C8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6943" y="347803"/>
            <a:ext cx="1943100" cy="13335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3271959-F408-5D15-0CC2-5ABAC221C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4092466"/>
            <a:ext cx="190500" cy="2571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F4E27A0-2CBA-CCDD-0E3D-5D110E4E0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3884" y="3494441"/>
            <a:ext cx="190500" cy="2571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1D0A45-19E3-78B9-D6B1-14011B2B2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0928" y="3835291"/>
            <a:ext cx="190500" cy="2571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4604B61-7625-899F-D0FB-4B77F4FD3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1693" y="5892702"/>
            <a:ext cx="190500" cy="2571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6A73DF9-6F01-D743-BD11-2C149425D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0660" y="6412035"/>
            <a:ext cx="190500" cy="25717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03D71C2-165B-9086-6275-3511D70B0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0228" y="2524356"/>
            <a:ext cx="190500" cy="2571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E6BB6A-2D05-FFFE-E34D-60A2DCEF1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9671" y="4515978"/>
            <a:ext cx="190500" cy="2571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C7D1D60-EE24-5879-28E7-59C4EE963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9460" y="2720069"/>
            <a:ext cx="190500" cy="2571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B127A09-49D8-C920-0E92-AB407EE47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4978" y="885965"/>
            <a:ext cx="190500" cy="2571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2009497-3B3B-0486-4616-B24047653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984" y="450680"/>
            <a:ext cx="190500" cy="2571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BC9FBA4-F16A-8E14-487A-E93DD2050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6734" y="6154860"/>
            <a:ext cx="190500" cy="2571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C51FED43-4F07-63DB-C928-5701A6FCE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6943" y="5213494"/>
            <a:ext cx="190500" cy="25717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ABC6F11-A36C-174F-0B1C-1051C57E8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8658" y="2125877"/>
            <a:ext cx="190500" cy="25717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2BCC1DB-5B75-C511-6CF1-D84F01C81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780" y="4729718"/>
            <a:ext cx="190500" cy="257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7A7A858-7124-15D6-3FC9-B9A019DBD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3139" y="4956319"/>
            <a:ext cx="190500" cy="25717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7963A7B-046E-3312-8E1F-B427049D8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5410" y="1552715"/>
            <a:ext cx="190500" cy="25717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DE2FD24-0E73-79BA-2C98-D5C327634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10302" y="3429000"/>
            <a:ext cx="190500" cy="25717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CD3A6DE-1DE1-C338-A0C7-76C53FC1E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4078" y="2950194"/>
            <a:ext cx="190500" cy="25717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CFD27E7-835C-5AD2-52B4-435BBDEB7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6943" y="6443322"/>
            <a:ext cx="190500" cy="2571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29AFDC-5BD9-828A-80E9-C7E779D588FB}"/>
              </a:ext>
            </a:extLst>
          </p:cNvPr>
          <p:cNvSpPr txBox="1"/>
          <p:nvPr/>
        </p:nvSpPr>
        <p:spPr>
          <a:xfrm>
            <a:off x="3899491" y="5323877"/>
            <a:ext cx="1779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Our </a:t>
            </a:r>
          </a:p>
          <a:p>
            <a:r>
              <a:rPr lang="en-US" sz="4000" b="1" dirty="0">
                <a:latin typeface="+mj-lt"/>
              </a:rPr>
              <a:t>Future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0AADA60-0A19-1B90-1256-5C34D420A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8022" y="2524355"/>
            <a:ext cx="190500" cy="25717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48A22ACD-56DA-3C3B-192D-08EB44688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6933" y="5402154"/>
            <a:ext cx="190500" cy="25717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834F917-8714-EC61-A0B2-B55AFDC84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2431" y="1426409"/>
            <a:ext cx="190500" cy="25717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4217949A-85CD-EBD5-4247-DF52D1432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3530" y="3224882"/>
            <a:ext cx="190500" cy="25717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2070BE8-D455-A24B-8EEB-6B77F614F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8153" y="5985596"/>
            <a:ext cx="190500" cy="25717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A41A762B-D241-FE59-4F7E-C6BCD0794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7277" y="4465771"/>
            <a:ext cx="190500" cy="25717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E2D8801-45CA-469B-34D4-00960E044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0386" y="1977221"/>
            <a:ext cx="190500" cy="25717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7C27FE38-490D-FBBB-4121-2D39D3AAF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67277" y="6063517"/>
            <a:ext cx="190500" cy="25717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601F7DCD-9BC1-CBAA-62DD-133C8581E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5910" y="5113691"/>
            <a:ext cx="190500" cy="25717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FFC0C75-2F47-FCD8-B875-28F50C532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6041" y="3627650"/>
            <a:ext cx="190500" cy="25717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7566FA5C-57C0-16B0-9DCC-6FA1C4C98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3574" y="1965713"/>
            <a:ext cx="190500" cy="25717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9EAB7BF2-B660-ACB3-F464-E50122BD3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88960" y="4128599"/>
            <a:ext cx="190500" cy="25717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1B94476-6282-3AE8-F186-A93126D4D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2441" y="4079433"/>
            <a:ext cx="190500" cy="25717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CF6566B-AD70-CC9E-0DA5-CF8269928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33030" y="2649657"/>
            <a:ext cx="190500" cy="257175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7D10EADD-0873-2E02-F095-732E01E25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3488" y="1889886"/>
            <a:ext cx="190500" cy="25717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1135779-60EC-5F00-F98A-51169272B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7378" y="1038365"/>
            <a:ext cx="190500" cy="25717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E5C56D3-DDE7-6ED7-64DF-F697B29AF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76777" y="3666898"/>
            <a:ext cx="190500" cy="25717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3D707B6D-A098-8D84-C830-631CDB55D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20978" y="6159482"/>
            <a:ext cx="190500" cy="25717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5009B0D-7B31-5929-32D8-195A4C370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3301" y="3346045"/>
            <a:ext cx="190500" cy="25717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54F1F72-1726-9303-98AB-AD1EAE928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0883" y="3535833"/>
            <a:ext cx="190500" cy="25717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C74FA1C4-2447-4E66-8020-4358F725B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7777" y="2703334"/>
            <a:ext cx="190500" cy="25717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FF23C1E-598C-3661-957C-57F7F25EF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7411" y="5171028"/>
            <a:ext cx="190500" cy="25717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15B58D18-F6B3-7A1A-92E2-D72046884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1354" y="5595036"/>
            <a:ext cx="190500" cy="25717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4AD8C1C-1EA0-B55A-F169-2CE918EB6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5768" y="3342989"/>
            <a:ext cx="1905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descreen_Red">
  <a:themeElements>
    <a:clrScheme name="School of Pharmacy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99D6626-F6D7-964D-BEB6-4E20E76B082C}" vid="{1A2D1BC9-6507-9248-A983-02E13DD3A4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1F289C147EEC4DBD4EE1227F037A88" ma:contentTypeVersion="13" ma:contentTypeDescription="Create a new document." ma:contentTypeScope="" ma:versionID="169b681e138f3b6ad1fdf71305f078aa">
  <xsd:schema xmlns:xsd="http://www.w3.org/2001/XMLSchema" xmlns:xs="http://www.w3.org/2001/XMLSchema" xmlns:p="http://schemas.microsoft.com/office/2006/metadata/properties" xmlns:ns3="f993eb41-c077-4957-abdf-b13d3d8c6f1a" xmlns:ns4="d23d60b6-d18a-4f19-bd60-c9784fd1e8f2" targetNamespace="http://schemas.microsoft.com/office/2006/metadata/properties" ma:root="true" ma:fieldsID="0c7a1dfd2db87bbb634ae1d977953a72" ns3:_="" ns4:_="">
    <xsd:import namespace="f993eb41-c077-4957-abdf-b13d3d8c6f1a"/>
    <xsd:import namespace="d23d60b6-d18a-4f19-bd60-c9784fd1e8f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3eb41-c077-4957-abdf-b13d3d8c6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d60b6-d18a-4f19-bd60-c9784fd1e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93eb41-c077-4957-abdf-b13d3d8c6f1a" xsi:nil="true"/>
  </documentManagement>
</p:properties>
</file>

<file path=customXml/itemProps1.xml><?xml version="1.0" encoding="utf-8"?>
<ds:datastoreItem xmlns:ds="http://schemas.openxmlformats.org/officeDocument/2006/customXml" ds:itemID="{C3962F80-58A0-4A3F-BE65-632C707A9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93eb41-c077-4957-abdf-b13d3d8c6f1a"/>
    <ds:schemaRef ds:uri="d23d60b6-d18a-4f19-bd60-c9784fd1e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434C4-2402-4CEF-9CFB-2E1AF9FD0A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5D6780-5BC3-4AF5-8471-ED136F27F124}">
  <ds:schemaRefs>
    <ds:schemaRef ds:uri="http://purl.org/dc/elements/1.1/"/>
    <ds:schemaRef ds:uri="http://schemas.openxmlformats.org/package/2006/metadata/core-properties"/>
    <ds:schemaRef ds:uri="d23d60b6-d18a-4f19-bd60-c9784fd1e8f2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f993eb41-c077-4957-abdf-b13d3d8c6f1a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Sop_BrandToolkit_Ppt_1_Wide_Final (002)</Template>
  <TotalTime>1816</TotalTime>
  <Words>901</Words>
  <Application>Microsoft Office PowerPoint</Application>
  <PresentationFormat>Widescreen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Arial</vt:lpstr>
      <vt:lpstr>Red Hat Text</vt:lpstr>
      <vt:lpstr>Widescreen_Red</vt:lpstr>
      <vt:lpstr>PowerPoint Presentation</vt:lpstr>
      <vt:lpstr>Background and Problem</vt:lpstr>
      <vt:lpstr>Background and Problem</vt:lpstr>
      <vt:lpstr>Background and Problem</vt:lpstr>
      <vt:lpstr>Our Mission</vt:lpstr>
      <vt:lpstr>Our Vision</vt:lpstr>
      <vt:lpstr>Our Team</vt:lpstr>
      <vt:lpstr>Our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Jasmyn Booker</dc:creator>
  <cp:lastModifiedBy>Jay Ford</cp:lastModifiedBy>
  <cp:revision>42</cp:revision>
  <dcterms:created xsi:type="dcterms:W3CDTF">2020-04-28T17:55:29Z</dcterms:created>
  <dcterms:modified xsi:type="dcterms:W3CDTF">2024-10-22T16:47:41Z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0x0101004F1F289C147EEC4DBD4EE1227F037A88</vt:lpwstr>
  </property>
</Properties>
</file>