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504" r:id="rId5"/>
    <p:sldId id="260" r:id="rId6"/>
    <p:sldId id="261" r:id="rId7"/>
    <p:sldId id="498" r:id="rId8"/>
    <p:sldId id="501" r:id="rId9"/>
    <p:sldId id="505" r:id="rId10"/>
    <p:sldId id="499" r:id="rId11"/>
    <p:sldId id="500" r:id="rId12"/>
    <p:sldId id="502" r:id="rId13"/>
    <p:sldId id="503" r:id="rId14"/>
    <p:sldId id="487" r:id="rId15"/>
    <p:sldId id="472" r:id="rId16"/>
    <p:sldId id="484" r:id="rId17"/>
    <p:sldId id="481" r:id="rId18"/>
    <p:sldId id="482" r:id="rId19"/>
    <p:sldId id="483" r:id="rId20"/>
    <p:sldId id="492" r:id="rId21"/>
    <p:sldId id="493" r:id="rId22"/>
    <p:sldId id="494" r:id="rId23"/>
    <p:sldId id="495" r:id="rId24"/>
    <p:sldId id="506" r:id="rId25"/>
    <p:sldId id="496" r:id="rId26"/>
    <p:sldId id="263" r:id="rId27"/>
    <p:sldId id="272" r:id="rId28"/>
    <p:sldId id="507" r:id="rId29"/>
    <p:sldId id="273" r:id="rId30"/>
    <p:sldId id="508" r:id="rId31"/>
    <p:sldId id="275" r:id="rId32"/>
    <p:sldId id="276" r:id="rId33"/>
    <p:sldId id="277" r:id="rId34"/>
    <p:sldId id="278" r:id="rId35"/>
    <p:sldId id="279" r:id="rId36"/>
    <p:sldId id="281" r:id="rId37"/>
    <p:sldId id="285" r:id="rId38"/>
    <p:sldId id="286" r:id="rId39"/>
    <p:sldId id="264" r:id="rId40"/>
    <p:sldId id="266" r:id="rId41"/>
    <p:sldId id="265" r:id="rId42"/>
    <p:sldId id="267" r:id="rId43"/>
    <p:sldId id="269" r:id="rId44"/>
    <p:sldId id="268" r:id="rId45"/>
    <p:sldId id="270" r:id="rId46"/>
    <p:sldId id="271" r:id="rId47"/>
    <p:sldId id="509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478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813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6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2F698-97B1-44A1-8572-55C19DECE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Toxicology Drug Testing and trends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4A182E-F1C8-4729-81BB-6D07BDC43C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Sara J. Schreiber, PhD, D-</a:t>
            </a:r>
            <a:r>
              <a:rPr lang="en-US" dirty="0" err="1"/>
              <a:t>abft</a:t>
            </a:r>
            <a:endParaRPr lang="en-US" dirty="0"/>
          </a:p>
          <a:p>
            <a:endParaRPr lang="en-US" dirty="0"/>
          </a:p>
          <a:p>
            <a:r>
              <a:rPr lang="en-US" dirty="0"/>
              <a:t>WATCP - October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64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9985F2-4819-4796-A0B2-68521703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fluid testing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BF1F67-78D0-43A5-AF50-D5B8809C1DD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  <a:p>
            <a:pPr lvl="1"/>
            <a:r>
              <a:rPr lang="en-US" dirty="0"/>
              <a:t>Less invasive, observed collection</a:t>
            </a:r>
          </a:p>
          <a:p>
            <a:pPr lvl="1"/>
            <a:r>
              <a:rPr lang="en-US" dirty="0"/>
              <a:t>Training important but clinical expertise not required</a:t>
            </a:r>
          </a:p>
          <a:p>
            <a:pPr lvl="1"/>
            <a:r>
              <a:rPr lang="en-US" dirty="0"/>
              <a:t>Difficult to adulterate</a:t>
            </a:r>
          </a:p>
          <a:p>
            <a:pPr lvl="1"/>
            <a:r>
              <a:rPr lang="en-US" dirty="0"/>
              <a:t>Gender neutral specimen collection</a:t>
            </a:r>
          </a:p>
          <a:p>
            <a:pPr lvl="1"/>
            <a:r>
              <a:rPr lang="en-US" dirty="0"/>
              <a:t>Basic drugs concentrate in lower Ph of oral fluid</a:t>
            </a:r>
          </a:p>
          <a:p>
            <a:pPr lvl="1"/>
            <a:r>
              <a:rPr lang="en-US" dirty="0"/>
              <a:t>Oral or inhaled drugs coat the oral mucosa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3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C5E5-4612-416B-B9A1-D642ED4B2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fluid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22D5B-F84E-429E-9D85-0974D7AA75D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  <a:p>
            <a:pPr lvl="1"/>
            <a:r>
              <a:rPr lang="en-US" dirty="0"/>
              <a:t>Specimen volume</a:t>
            </a:r>
          </a:p>
          <a:p>
            <a:pPr lvl="1"/>
            <a:r>
              <a:rPr lang="en-US" dirty="0"/>
              <a:t>Drug absorption to the collection device</a:t>
            </a:r>
          </a:p>
          <a:p>
            <a:pPr lvl="1"/>
            <a:r>
              <a:rPr lang="en-US" dirty="0"/>
              <a:t>Elution buffer critically important</a:t>
            </a:r>
          </a:p>
          <a:p>
            <a:pPr lvl="2"/>
            <a:r>
              <a:rPr lang="en-US" dirty="0"/>
              <a:t>Drug recovery</a:t>
            </a:r>
          </a:p>
          <a:p>
            <a:pPr lvl="2"/>
            <a:r>
              <a:rPr lang="en-US" dirty="0"/>
              <a:t>Drug stabilization</a:t>
            </a:r>
          </a:p>
          <a:p>
            <a:pPr lvl="2"/>
            <a:r>
              <a:rPr lang="en-US" dirty="0"/>
              <a:t>Dilutes the OF</a:t>
            </a:r>
          </a:p>
          <a:p>
            <a:pPr lvl="2"/>
            <a:r>
              <a:rPr lang="en-US" dirty="0"/>
              <a:t>May interfere with analytical techniques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11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1AD11-C7D7-4471-9DBF-C58B22188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Drugs in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4D148-5E5F-48AD-A7DB-B4548E4F35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mechanisms affected by:</a:t>
            </a:r>
          </a:p>
          <a:p>
            <a:pPr lvl="1"/>
            <a:r>
              <a:rPr lang="en-US" dirty="0"/>
              <a:t>Molecular size</a:t>
            </a:r>
          </a:p>
          <a:p>
            <a:pPr lvl="1"/>
            <a:r>
              <a:rPr lang="en-US" dirty="0"/>
              <a:t>% protein bound in blood</a:t>
            </a:r>
          </a:p>
          <a:p>
            <a:pPr lvl="1"/>
            <a:r>
              <a:rPr lang="en-US" dirty="0"/>
              <a:t>Lipophilicity of drug</a:t>
            </a:r>
          </a:p>
          <a:p>
            <a:pPr lvl="2"/>
            <a:r>
              <a:rPr lang="en-US" dirty="0"/>
              <a:t>Non-polar analytes partition into OF more readily than polar metabolites – higher parent drug concentrations</a:t>
            </a:r>
          </a:p>
          <a:p>
            <a:pPr lvl="1"/>
            <a:r>
              <a:rPr lang="en-US" dirty="0" err="1"/>
              <a:t>Pka</a:t>
            </a:r>
            <a:r>
              <a:rPr lang="en-US" dirty="0"/>
              <a:t> of drug</a:t>
            </a:r>
          </a:p>
          <a:p>
            <a:pPr lvl="2"/>
            <a:r>
              <a:rPr lang="en-US" dirty="0"/>
              <a:t>Non-ionized basic drugs in blood partition into more acidic OF – ion trapping of basic drugs</a:t>
            </a:r>
          </a:p>
          <a:p>
            <a:pPr lvl="1"/>
            <a:r>
              <a:rPr lang="en-US" dirty="0"/>
              <a:t>Passive diffusion of free unchanged drug, ultrafiltration (alcohol), active secretion &amp; coating of oral mucosa from smoked, inhaled, insufflated drugs</a:t>
            </a:r>
          </a:p>
        </p:txBody>
      </p:sp>
    </p:spTree>
    <p:extLst>
      <p:ext uri="{BB962C8B-B14F-4D97-AF65-F5344CB8AC3E}">
        <p14:creationId xmlns:p14="http://schemas.microsoft.com/office/powerpoint/2010/main" val="155430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C5F3-AFD0-4895-BC71-5302D1EEE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affecting drugs in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B4333-A708-4DA8-9714-C392192452E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Physiochemical characteristics</a:t>
            </a:r>
          </a:p>
          <a:p>
            <a:r>
              <a:rPr lang="en-US" dirty="0"/>
              <a:t>Route of drug administration</a:t>
            </a:r>
          </a:p>
          <a:p>
            <a:r>
              <a:rPr lang="en-US" dirty="0"/>
              <a:t>Biological matrix attributes (PH)</a:t>
            </a:r>
          </a:p>
          <a:p>
            <a:r>
              <a:rPr lang="en-US" dirty="0"/>
              <a:t>Drug dose</a:t>
            </a:r>
          </a:p>
          <a:p>
            <a:r>
              <a:rPr lang="en-US" dirty="0"/>
              <a:t>Physiological factors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DCC14-F956-4E0B-BD16-F77E361E100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Analytical method capabilities</a:t>
            </a:r>
          </a:p>
          <a:p>
            <a:r>
              <a:rPr lang="en-US" dirty="0"/>
              <a:t>Time factors</a:t>
            </a:r>
          </a:p>
          <a:p>
            <a:r>
              <a:rPr lang="en-US" dirty="0"/>
              <a:t>Specimen collection</a:t>
            </a:r>
          </a:p>
          <a:p>
            <a:r>
              <a:rPr lang="en-US" dirty="0"/>
              <a:t>Drug and metabolite stability</a:t>
            </a:r>
          </a:p>
          <a:p>
            <a:r>
              <a:rPr lang="en-US" dirty="0"/>
              <a:t>Individual variability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52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B52EF-1FE0-4DFC-90A2-25D087B5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Drug Testing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D5469-5897-4C75-9BD8-7ACDB9936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49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3C644-C0B2-41AF-AEE1-CB7D6F47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1DF7-4FBA-41A5-88EB-072A6F37E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Drugs circulating in the blood get incorporated into the hair cells</a:t>
            </a:r>
          </a:p>
          <a:p>
            <a:r>
              <a:rPr lang="en-US" dirty="0"/>
              <a:t>Drugs are then trapped when the hair is keratinized </a:t>
            </a:r>
          </a:p>
          <a:p>
            <a:r>
              <a:rPr lang="en-US" dirty="0"/>
              <a:t>The trapped drug then moves out on the hair as it grows</a:t>
            </a:r>
          </a:p>
          <a:p>
            <a:r>
              <a:rPr lang="en-US" dirty="0"/>
              <a:t>In theory, this creates a calendar of previous drug use</a:t>
            </a:r>
          </a:p>
          <a:p>
            <a:r>
              <a:rPr lang="en-US" dirty="0"/>
              <a:t>In reality, it is more complicated</a:t>
            </a:r>
          </a:p>
          <a:p>
            <a:pPr lvl="1"/>
            <a:r>
              <a:rPr lang="en-US" dirty="0"/>
              <a:t>Drugs can be deposited from sweat, and secretions as well as external sources (powders, smoke)</a:t>
            </a:r>
          </a:p>
        </p:txBody>
      </p:sp>
    </p:spTree>
    <p:extLst>
      <p:ext uri="{BB962C8B-B14F-4D97-AF65-F5344CB8AC3E}">
        <p14:creationId xmlns:p14="http://schemas.microsoft.com/office/powerpoint/2010/main" val="2256772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F9CB3-66A0-4E1F-A97D-6F8A7CAC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analysis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61F9A-84BA-444A-A81A-02A3AB1FE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Analysis is straightforward</a:t>
            </a:r>
          </a:p>
          <a:p>
            <a:r>
              <a:rPr lang="en-US" dirty="0"/>
              <a:t>Interpretation the challenge</a:t>
            </a:r>
          </a:p>
          <a:p>
            <a:r>
              <a:rPr lang="en-US" dirty="0" err="1"/>
              <a:t>SoHT</a:t>
            </a:r>
            <a:r>
              <a:rPr lang="en-US" dirty="0"/>
              <a:t> – Society of Hair Testing – 1995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22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13D59-EFC3-4CEB-8ADE-E41C59DB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A49CABF-47A2-46E9-9583-86C729487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Drug –related deaths</a:t>
            </a:r>
          </a:p>
          <a:p>
            <a:r>
              <a:rPr lang="en-US" dirty="0"/>
              <a:t>Drug-facilitated crimes</a:t>
            </a:r>
          </a:p>
          <a:p>
            <a:r>
              <a:rPr lang="en-US" dirty="0"/>
              <a:t>Child protection cases</a:t>
            </a:r>
          </a:p>
          <a:p>
            <a:r>
              <a:rPr lang="en-US" dirty="0"/>
              <a:t>Drug use monitoring </a:t>
            </a:r>
          </a:p>
          <a:p>
            <a:pPr lvl="1"/>
            <a:r>
              <a:rPr lang="en-US" dirty="0"/>
              <a:t>Workplace</a:t>
            </a:r>
          </a:p>
          <a:p>
            <a:pPr lvl="1"/>
            <a:r>
              <a:rPr lang="en-US" dirty="0"/>
              <a:t>Rehabilitation</a:t>
            </a:r>
          </a:p>
          <a:p>
            <a:pPr lvl="1"/>
            <a:r>
              <a:rPr lang="en-US" dirty="0"/>
              <a:t>Driver’s license reinstatement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1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1DA99-70F8-423F-BC76-BF7951E84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E2878-5E5E-4478-AC25-719DAA9DC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Composed of proteins (65-95%), lipids (1-9%) pigments (0.1-5%)</a:t>
            </a:r>
          </a:p>
          <a:p>
            <a:r>
              <a:rPr lang="en-US" dirty="0"/>
              <a:t>Minor amounts of trace elements, polysaccharides and water</a:t>
            </a:r>
          </a:p>
          <a:p>
            <a:r>
              <a:rPr lang="en-US" dirty="0"/>
              <a:t>Cuticle – a sheath of overlapping scale cells</a:t>
            </a:r>
          </a:p>
          <a:p>
            <a:r>
              <a:rPr lang="en-US" dirty="0"/>
              <a:t>Cortex – the bulk of the hair fiber</a:t>
            </a:r>
          </a:p>
          <a:p>
            <a:pPr lvl="1"/>
            <a:r>
              <a:rPr lang="en-US" dirty="0"/>
              <a:t>Spindle shaped keratin-containing cells</a:t>
            </a:r>
          </a:p>
          <a:p>
            <a:r>
              <a:rPr lang="en-US" dirty="0"/>
              <a:t>Medulla – center of the cortex </a:t>
            </a:r>
          </a:p>
          <a:p>
            <a:pPr lvl="1"/>
            <a:r>
              <a:rPr lang="en-US" dirty="0"/>
              <a:t>Can be continuous or fragmented</a:t>
            </a:r>
          </a:p>
          <a:p>
            <a:r>
              <a:rPr lang="en-US" dirty="0"/>
              <a:t>Hair is formed in the follicle 3-5mm </a:t>
            </a:r>
          </a:p>
          <a:p>
            <a:pPr marL="0" indent="0">
              <a:buNone/>
            </a:pPr>
            <a:r>
              <a:rPr lang="en-US" dirty="0"/>
              <a:t>beneath the epidermis</a:t>
            </a:r>
          </a:p>
        </p:txBody>
      </p:sp>
      <p:pic>
        <p:nvPicPr>
          <p:cNvPr id="1028" name="Picture 4" descr="Hair - Back To Basics. How Is Hair Structured, And What Is It Made Of?">
            <a:extLst>
              <a:ext uri="{FF2B5EF4-FFF2-40B4-BE49-F238E27FC236}">
                <a16:creationId xmlns:a16="http://schemas.microsoft.com/office/drawing/2014/main" id="{03B48098-9242-4351-BA8C-9D7D0FFE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654" y="2993043"/>
            <a:ext cx="4226791" cy="253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53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B763-8410-4D43-A834-15D3DF77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40EF9-CD3D-4E14-AB47-1FF243FBB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formation melanin pigments are introduced into the hair</a:t>
            </a:r>
          </a:p>
          <a:p>
            <a:r>
              <a:rPr lang="en-US" dirty="0"/>
              <a:t>Melanin is only a few percent of the hair matrix</a:t>
            </a:r>
          </a:p>
          <a:p>
            <a:pPr lvl="1"/>
            <a:r>
              <a:rPr lang="en-US" dirty="0"/>
              <a:t>Attract and bind chemicals</a:t>
            </a:r>
          </a:p>
          <a:p>
            <a:r>
              <a:rPr lang="en-US" dirty="0"/>
              <a:t>Growth rate is a factor for interpretation and incorporation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67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1475-D231-4F36-B262-7A17C7F96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4"/>
            <a:ext cx="10351752" cy="1942346"/>
          </a:xfrm>
        </p:spPr>
        <p:txBody>
          <a:bodyPr/>
          <a:lstStyle/>
          <a:p>
            <a:r>
              <a:rPr lang="en-US" dirty="0"/>
              <a:t>A quick get to know </a:t>
            </a:r>
            <a:r>
              <a:rPr lang="en-US" dirty="0" err="1"/>
              <a:t>ya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84875-C08C-4E5C-8A10-DB5621EFF9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cebreaker Meme? We Have 20 Team Icebreaker Memes for You">
            <a:extLst>
              <a:ext uri="{FF2B5EF4-FFF2-40B4-BE49-F238E27FC236}">
                <a16:creationId xmlns:a16="http://schemas.microsoft.com/office/drawing/2014/main" id="{2B5B8B77-3599-448D-86E1-D0FB097AA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22" y="3105728"/>
            <a:ext cx="46863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518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B1BBB-9CFD-4881-82F1-37EB5597A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Drug Disposition into the 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CA1B5-217C-45A8-B3EC-E272E66A2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Active or passive diffusion from the blood vessels in the dermal papilla</a:t>
            </a:r>
          </a:p>
          <a:p>
            <a:r>
              <a:rPr lang="en-US" dirty="0"/>
              <a:t>Diffusion from sweat and other secretions bathing the growing or mature hair</a:t>
            </a:r>
          </a:p>
          <a:p>
            <a:r>
              <a:rPr lang="en-US" dirty="0"/>
              <a:t>External drugs from vapor or solid that diffuse into the mature 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887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27513-54EA-446F-9252-B5F8A838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Systematic Incorporation from the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6BF6D-BD65-4508-9A19-BF8A43A0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 cell division requires good blood supply to the hair follicle and results in the ready delivery of circulating drug molecules to the growing hair.</a:t>
            </a:r>
          </a:p>
          <a:p>
            <a:r>
              <a:rPr lang="en-US" dirty="0"/>
              <a:t>For drugs to enter the matrix they need to diffuse across the cell membrane</a:t>
            </a:r>
          </a:p>
          <a:p>
            <a:r>
              <a:rPr lang="en-US" dirty="0"/>
              <a:t>Rate is dependent on the lipid solubility of the drug, pH between the blood and cell</a:t>
            </a:r>
          </a:p>
          <a:p>
            <a:r>
              <a:rPr lang="en-US" dirty="0"/>
              <a:t>Once in the cell cytosol, the molecule will be protonated and not able to diffuse back to the blood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30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F6B7A-860F-4409-A6EF-DA35A099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Incorporation from Sweat and Other Secretions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CF60-1F10-48A2-A93D-BE582FDEF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Administered drugs or metabolites will excrete in sweat or sebum and therefore are potential routes for drug incorporation into the hair.</a:t>
            </a:r>
          </a:p>
          <a:p>
            <a:r>
              <a:rPr lang="en-US" dirty="0"/>
              <a:t>Drugs like codeine and cocaine can be detected in hair shortly after administration, suggesting deposition on the already mature hair.</a:t>
            </a:r>
          </a:p>
          <a:p>
            <a:r>
              <a:rPr lang="en-US" dirty="0"/>
              <a:t>Deposition from sweat come from consumed drugs</a:t>
            </a:r>
          </a:p>
          <a:p>
            <a:pPr lvl="1"/>
            <a:r>
              <a:rPr lang="en-US" dirty="0"/>
              <a:t>Problematic if comes from someone else’s sweat</a:t>
            </a:r>
          </a:p>
        </p:txBody>
      </p:sp>
    </p:spTree>
    <p:extLst>
      <p:ext uri="{BB962C8B-B14F-4D97-AF65-F5344CB8AC3E}">
        <p14:creationId xmlns:p14="http://schemas.microsoft.com/office/powerpoint/2010/main" val="2002712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CCA9-5A9D-4209-8C17-8D7C19DD2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Incorporation from External Contamination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D55F-A38C-47D2-AA37-5D70BE05E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Exposure of hair to environment, external contamination should be considered an alternative explanation for a positive result.</a:t>
            </a:r>
          </a:p>
          <a:p>
            <a:r>
              <a:rPr lang="en-US" dirty="0"/>
              <a:t>Some drugs can be removed by washing and others not.</a:t>
            </a:r>
          </a:p>
        </p:txBody>
      </p:sp>
    </p:spTree>
    <p:extLst>
      <p:ext uri="{BB962C8B-B14F-4D97-AF65-F5344CB8AC3E}">
        <p14:creationId xmlns:p14="http://schemas.microsoft.com/office/powerpoint/2010/main" val="2479694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3B5D4-2358-4A81-8DDC-C27221728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xposures associated with clandestine methamphetamine drug laboratories ...">
            <a:extLst>
              <a:ext uri="{FF2B5EF4-FFF2-40B4-BE49-F238E27FC236}">
                <a16:creationId xmlns:a16="http://schemas.microsoft.com/office/drawing/2014/main" id="{49E3C2D6-BD61-4F2E-BB2A-86543D7234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92101"/>
            <a:ext cx="4711700" cy="658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460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1DD72-88C2-4BE3-B9AD-5354B5E8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E46EC-90E2-41BD-9B32-2CA11F2E6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  <a:p>
            <a:r>
              <a:rPr lang="en-US" dirty="0"/>
              <a:t>Washing</a:t>
            </a:r>
          </a:p>
          <a:p>
            <a:r>
              <a:rPr lang="en-US" dirty="0"/>
              <a:t>Homogeneity and sample amount</a:t>
            </a:r>
          </a:p>
          <a:p>
            <a:r>
              <a:rPr lang="en-US" dirty="0"/>
              <a:t>Extraction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098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CCFC-C01E-4DDF-A90B-C60764233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drawbacks of 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3610-1FB3-4426-A709-5DC600292F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10182" y="2367092"/>
            <a:ext cx="4165600" cy="3424107"/>
          </a:xfrm>
        </p:spPr>
        <p:txBody>
          <a:bodyPr/>
          <a:lstStyle/>
          <a:p>
            <a:r>
              <a:rPr lang="en-US" dirty="0"/>
              <a:t>Historical</a:t>
            </a:r>
          </a:p>
          <a:p>
            <a:r>
              <a:rPr lang="en-US" dirty="0"/>
              <a:t>Analysis</a:t>
            </a:r>
          </a:p>
          <a:p>
            <a:r>
              <a:rPr lang="en-US" dirty="0"/>
              <a:t>Orientation </a:t>
            </a:r>
          </a:p>
          <a:p>
            <a:pPr lvl="1"/>
            <a:r>
              <a:rPr lang="en-US" dirty="0"/>
              <a:t>identify the root</a:t>
            </a:r>
          </a:p>
          <a:p>
            <a:r>
              <a:rPr lang="en-US" dirty="0"/>
              <a:t>Not current snapshot</a:t>
            </a:r>
          </a:p>
          <a:p>
            <a:endParaRPr lang="en-US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B5E01D31-7F06-4001-973C-826F3119F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9" y="2389909"/>
            <a:ext cx="4082053" cy="27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ir Testing - The Most Reliable Method For Testing Drugs In Hair ...">
            <a:extLst>
              <a:ext uri="{FF2B5EF4-FFF2-40B4-BE49-F238E27FC236}">
                <a16:creationId xmlns:a16="http://schemas.microsoft.com/office/drawing/2014/main" id="{ADB5B7D8-E3D4-4D71-A685-48F397395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66" y="2367092"/>
            <a:ext cx="4004605" cy="272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269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84FA96-B763-4E75-8D61-B66384C2B1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5A78A-C162-4D25-B45A-70EBF9B0F8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Multi-drug screen test cup</a:t>
            </a:r>
          </a:p>
          <a:p>
            <a:r>
              <a:rPr lang="en-US" dirty="0"/>
              <a:t>Cassette</a:t>
            </a:r>
          </a:p>
          <a:p>
            <a:r>
              <a:rPr lang="en-US" dirty="0"/>
              <a:t>Dip Card</a:t>
            </a:r>
          </a:p>
          <a:p>
            <a:r>
              <a:rPr lang="en-US" dirty="0"/>
              <a:t>Drug strips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4C507-9691-464D-B0B9-958A2C9E13D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Chromatographic analysis</a:t>
            </a:r>
          </a:p>
          <a:p>
            <a:r>
              <a:rPr lang="en-US" dirty="0"/>
              <a:t>Spectral identifications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8D0394-CF17-4210-AF8B-75E4C0D3F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29934" y="2313433"/>
            <a:ext cx="4270248" cy="704087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Confirmatory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2A9EE8-6C6E-4C14-B51B-239532FB6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types</a:t>
            </a:r>
          </a:p>
        </p:txBody>
      </p:sp>
      <p:pic>
        <p:nvPicPr>
          <p:cNvPr id="1026" name="Picture 2" descr="10 Panel CLIA Waived Drug Test Cup | DrugTestKitUSA">
            <a:extLst>
              <a:ext uri="{FF2B5EF4-FFF2-40B4-BE49-F238E27FC236}">
                <a16:creationId xmlns:a16="http://schemas.microsoft.com/office/drawing/2014/main" id="{1CDF363E-9F08-42D5-92F6-48F9B3BB2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0" y="4433248"/>
            <a:ext cx="1975607" cy="197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6 Panel Drug Test Cassettes | Medical Distribution Group">
            <a:extLst>
              <a:ext uri="{FF2B5EF4-FFF2-40B4-BE49-F238E27FC236}">
                <a16:creationId xmlns:a16="http://schemas.microsoft.com/office/drawing/2014/main" id="{619B7C92-5BCB-4808-96D8-5C706BED0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6113"/>
            <a:ext cx="1670764" cy="27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3F6AFD81-5423-4743-81AD-39E664E1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645" y="4005980"/>
            <a:ext cx="3462369" cy="2596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531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87113AD-ADE4-4AC3-B6D0-E87052F1D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F8A2698-CE15-4585-AD2C-EA6A59098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55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E93DF-107D-4225-A4D4-54AE5468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 test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CEDA5-140A-4C8D-8C14-765C0D10D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>
            <a:normAutofit fontScale="92500" lnSpcReduction="20000"/>
          </a:bodyPr>
          <a:lstStyle/>
          <a:p>
            <a:r>
              <a:rPr lang="en-US" dirty="0"/>
              <a:t>6-monoacetylmorphine</a:t>
            </a:r>
          </a:p>
          <a:p>
            <a:r>
              <a:rPr lang="en-US" dirty="0"/>
              <a:t>Amphetamine</a:t>
            </a:r>
          </a:p>
          <a:p>
            <a:r>
              <a:rPr lang="en-US" dirty="0"/>
              <a:t>Barbiturates</a:t>
            </a:r>
          </a:p>
          <a:p>
            <a:r>
              <a:rPr lang="en-US" dirty="0"/>
              <a:t>Buprenorphine</a:t>
            </a:r>
          </a:p>
          <a:p>
            <a:r>
              <a:rPr lang="en-US" dirty="0"/>
              <a:t>Benzodiazepines</a:t>
            </a:r>
          </a:p>
          <a:p>
            <a:r>
              <a:rPr lang="en-US" dirty="0"/>
              <a:t>Clonazepam</a:t>
            </a:r>
          </a:p>
          <a:p>
            <a:r>
              <a:rPr lang="en-US" dirty="0"/>
              <a:t>Cocaine</a:t>
            </a:r>
          </a:p>
          <a:p>
            <a:r>
              <a:rPr lang="en-US" dirty="0"/>
              <a:t>Cotinine</a:t>
            </a:r>
          </a:p>
          <a:p>
            <a:r>
              <a:rPr lang="en-US" dirty="0"/>
              <a:t>Methadone metabolite</a:t>
            </a:r>
          </a:p>
          <a:p>
            <a:r>
              <a:rPr lang="en-US" dirty="0" err="1"/>
              <a:t>Ethyglucuronide</a:t>
            </a:r>
            <a:endParaRPr lang="en-US" dirty="0"/>
          </a:p>
          <a:p>
            <a:r>
              <a:rPr lang="en-US" dirty="0" err="1"/>
              <a:t>Norfentanyl</a:t>
            </a:r>
            <a:endParaRPr lang="en-US" dirty="0"/>
          </a:p>
          <a:p>
            <a:r>
              <a:rPr lang="en-US" dirty="0"/>
              <a:t>Synthetic marijuana</a:t>
            </a:r>
          </a:p>
          <a:p>
            <a:r>
              <a:rPr lang="en-US" dirty="0"/>
              <a:t>AB-PINACA</a:t>
            </a:r>
          </a:p>
          <a:p>
            <a:r>
              <a:rPr lang="en-US" dirty="0" err="1"/>
              <a:t>Mitragynine</a:t>
            </a:r>
            <a:endParaRPr lang="en-US" dirty="0"/>
          </a:p>
          <a:p>
            <a:r>
              <a:rPr lang="en-US" dirty="0" err="1"/>
              <a:t>Ecstacy</a:t>
            </a:r>
            <a:endParaRPr lang="en-US" dirty="0"/>
          </a:p>
          <a:p>
            <a:r>
              <a:rPr lang="en-US" dirty="0"/>
              <a:t>Methamphetamine</a:t>
            </a:r>
          </a:p>
          <a:p>
            <a:r>
              <a:rPr lang="en-US" dirty="0"/>
              <a:t>Methadone</a:t>
            </a:r>
          </a:p>
          <a:p>
            <a:r>
              <a:rPr lang="en-US" dirty="0"/>
              <a:t>Morphine</a:t>
            </a:r>
          </a:p>
          <a:p>
            <a:r>
              <a:rPr lang="en-US" dirty="0"/>
              <a:t>Opiates</a:t>
            </a:r>
          </a:p>
          <a:p>
            <a:r>
              <a:rPr lang="en-US" dirty="0"/>
              <a:t>Oxycodone</a:t>
            </a:r>
          </a:p>
          <a:p>
            <a:r>
              <a:rPr lang="en-US" dirty="0"/>
              <a:t>Phencyclidine</a:t>
            </a:r>
          </a:p>
          <a:p>
            <a:r>
              <a:rPr lang="en-US" dirty="0"/>
              <a:t>Tricyclic antidepressants</a:t>
            </a:r>
          </a:p>
          <a:p>
            <a:r>
              <a:rPr lang="en-US" dirty="0"/>
              <a:t>Marijuana</a:t>
            </a:r>
          </a:p>
          <a:p>
            <a:r>
              <a:rPr lang="en-US" dirty="0"/>
              <a:t>Tramadol</a:t>
            </a:r>
          </a:p>
        </p:txBody>
      </p:sp>
    </p:spTree>
    <p:extLst>
      <p:ext uri="{BB962C8B-B14F-4D97-AF65-F5344CB8AC3E}">
        <p14:creationId xmlns:p14="http://schemas.microsoft.com/office/powerpoint/2010/main" val="2444274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9C6E-FFA3-41E7-A0F4-C33285812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 for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3EE9-AA4A-4DDD-B8AB-5160A21B52E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Blood</a:t>
            </a:r>
          </a:p>
          <a:p>
            <a:r>
              <a:rPr lang="en-US" dirty="0"/>
              <a:t>Urine</a:t>
            </a:r>
          </a:p>
          <a:p>
            <a:r>
              <a:rPr lang="en-US" dirty="0"/>
              <a:t>Oral Fluid</a:t>
            </a:r>
          </a:p>
          <a:p>
            <a:r>
              <a:rPr lang="en-US" dirty="0"/>
              <a:t>Hair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146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1BB9-FB0F-4656-A667-9357E40A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testing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5571-2C1C-4278-BBC7-ED8C79EC3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than one test</a:t>
            </a:r>
          </a:p>
          <a:p>
            <a:r>
              <a:rPr lang="en-US" dirty="0"/>
              <a:t>Screening or preliminary testing</a:t>
            </a:r>
          </a:p>
          <a:p>
            <a:r>
              <a:rPr lang="en-US" dirty="0"/>
              <a:t>Confirmatory testing</a:t>
            </a:r>
          </a:p>
          <a:p>
            <a:r>
              <a:rPr lang="en-US" dirty="0"/>
              <a:t>Understand the scope and limitations of the testing choice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662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BE2BD-CDC6-4556-B81B-A439801F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6CA0D-5107-47D9-B53B-6898A99C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it detect well</a:t>
            </a:r>
          </a:p>
          <a:p>
            <a:r>
              <a:rPr lang="en-US" dirty="0"/>
              <a:t>What does it not detect well</a:t>
            </a:r>
          </a:p>
          <a:p>
            <a:r>
              <a:rPr lang="en-US" dirty="0"/>
              <a:t>Studies done under optimal conditions</a:t>
            </a:r>
          </a:p>
          <a:p>
            <a:r>
              <a:rPr lang="en-US" dirty="0"/>
              <a:t>Did not evaluate for drug-drug interactions</a:t>
            </a:r>
          </a:p>
          <a:p>
            <a:endParaRPr lang="en-US" dirty="0"/>
          </a:p>
        </p:txBody>
      </p:sp>
      <p:pic>
        <p:nvPicPr>
          <p:cNvPr id="2050" name="Picture 2" descr="INQUISITIVE MEMES image memes at relatably.com">
            <a:extLst>
              <a:ext uri="{FF2B5EF4-FFF2-40B4-BE49-F238E27FC236}">
                <a16:creationId xmlns:a16="http://schemas.microsoft.com/office/drawing/2014/main" id="{9AE49FA0-C921-43F1-88F7-C2E675BE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839" y="2448318"/>
            <a:ext cx="4619625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16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E9D0-F36F-4EA1-8C32-78E95CD6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6-monoacetylmorphine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6387-D682-40A0-ABB5-114142A82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2374420" cy="893721"/>
          </a:xfrm>
        </p:spPr>
        <p:txBody>
          <a:bodyPr/>
          <a:lstStyle/>
          <a:p>
            <a:r>
              <a:rPr lang="en-US" dirty="0"/>
              <a:t>Why important?</a:t>
            </a:r>
          </a:p>
          <a:p>
            <a:endParaRPr lang="en-US" dirty="0"/>
          </a:p>
        </p:txBody>
      </p:sp>
      <p:pic>
        <p:nvPicPr>
          <p:cNvPr id="3074" name="Picture 2" descr="What does heroin Feel Like? - YouTube">
            <a:extLst>
              <a:ext uri="{FF2B5EF4-FFF2-40B4-BE49-F238E27FC236}">
                <a16:creationId xmlns:a16="http://schemas.microsoft.com/office/drawing/2014/main" id="{E5467F2D-98D8-4A9A-A497-6A1D72631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323" y="333357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BC39D-81D3-4D08-9DD7-00F6564A6D39}"/>
              </a:ext>
            </a:extLst>
          </p:cNvPr>
          <p:cNvSpPr txBox="1"/>
          <p:nvPr/>
        </p:nvSpPr>
        <p:spPr>
          <a:xfrm>
            <a:off x="1015069" y="3420611"/>
            <a:ext cx="2600587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Detect well:</a:t>
            </a:r>
          </a:p>
          <a:p>
            <a:r>
              <a:rPr lang="en-US" dirty="0"/>
              <a:t>6AM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07215-754D-410A-9313-C12FC4D183ED}"/>
              </a:ext>
            </a:extLst>
          </p:cNvPr>
          <p:cNvSpPr txBox="1"/>
          <p:nvPr/>
        </p:nvSpPr>
        <p:spPr>
          <a:xfrm>
            <a:off x="3528970" y="4414506"/>
            <a:ext cx="296131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 not detect well:</a:t>
            </a:r>
          </a:p>
          <a:p>
            <a:r>
              <a:rPr lang="en-US" dirty="0"/>
              <a:t>Morphine, heroin, codeine, oxycodone, oxymorphone</a:t>
            </a:r>
          </a:p>
        </p:txBody>
      </p:sp>
    </p:spTree>
    <p:extLst>
      <p:ext uri="{BB962C8B-B14F-4D97-AF65-F5344CB8AC3E}">
        <p14:creationId xmlns:p14="http://schemas.microsoft.com/office/powerpoint/2010/main" val="1471845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3A94-319C-471B-BC6E-2C6D511C8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amphetamine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85AC6-0987-407F-9312-AC178815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2206640" cy="4910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Why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058EE-AAD7-4E0D-9A27-852599E89E01}"/>
              </a:ext>
            </a:extLst>
          </p:cNvPr>
          <p:cNvSpPr txBox="1"/>
          <p:nvPr/>
        </p:nvSpPr>
        <p:spPr>
          <a:xfrm>
            <a:off x="1921080" y="3556932"/>
            <a:ext cx="1728132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Detect well:</a:t>
            </a:r>
          </a:p>
          <a:p>
            <a:r>
              <a:rPr lang="en-US" dirty="0"/>
              <a:t>amphetamine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EAB30-7772-4F8F-A72D-1F16481D6CC3}"/>
              </a:ext>
            </a:extLst>
          </p:cNvPr>
          <p:cNvSpPr txBox="1"/>
          <p:nvPr/>
        </p:nvSpPr>
        <p:spPr>
          <a:xfrm>
            <a:off x="4437776" y="3615655"/>
            <a:ext cx="3816991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 not detect well: </a:t>
            </a:r>
          </a:p>
          <a:p>
            <a:r>
              <a:rPr lang="en-US" dirty="0"/>
              <a:t>MDA, phentermine, methamphetamine</a:t>
            </a:r>
          </a:p>
        </p:txBody>
      </p:sp>
      <p:pic>
        <p:nvPicPr>
          <p:cNvPr id="4098" name="Picture 2" descr="Amphetamine | Adderall Prescribing Information - MedWorks Media">
            <a:extLst>
              <a:ext uri="{FF2B5EF4-FFF2-40B4-BE49-F238E27FC236}">
                <a16:creationId xmlns:a16="http://schemas.microsoft.com/office/drawing/2014/main" id="{5D63E6F6-A99A-4438-88AC-6E85056E0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32" y="4320709"/>
            <a:ext cx="3580002" cy="238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714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76F3B-CE67-4FD6-B233-2B996D5B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Cocaine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4069B-6812-4508-8848-030C504EC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2114361" cy="53299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Why important?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23613-AE93-4A94-96EA-6419DB853191}"/>
              </a:ext>
            </a:extLst>
          </p:cNvPr>
          <p:cNvSpPr txBox="1"/>
          <p:nvPr/>
        </p:nvSpPr>
        <p:spPr>
          <a:xfrm>
            <a:off x="1778466" y="3363985"/>
            <a:ext cx="2114361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 detect well:</a:t>
            </a:r>
          </a:p>
          <a:p>
            <a:r>
              <a:rPr lang="en-US" dirty="0"/>
              <a:t>Benzoylecgonine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BFD24-CA96-464A-92C6-6C00E71F9FFC}"/>
              </a:ext>
            </a:extLst>
          </p:cNvPr>
          <p:cNvSpPr txBox="1"/>
          <p:nvPr/>
        </p:nvSpPr>
        <p:spPr>
          <a:xfrm>
            <a:off x="5058562" y="3028262"/>
            <a:ext cx="2525086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 not detect well:</a:t>
            </a:r>
          </a:p>
          <a:p>
            <a:r>
              <a:rPr lang="en-US" dirty="0"/>
              <a:t>Cocaine</a:t>
            </a:r>
          </a:p>
          <a:p>
            <a:r>
              <a:rPr lang="en-US" dirty="0" err="1"/>
              <a:t>Cocaethylene</a:t>
            </a:r>
            <a:endParaRPr lang="en-US" dirty="0"/>
          </a:p>
          <a:p>
            <a:r>
              <a:rPr lang="en-US" dirty="0"/>
              <a:t>Ecgonine</a:t>
            </a:r>
          </a:p>
        </p:txBody>
      </p:sp>
      <p:pic>
        <p:nvPicPr>
          <p:cNvPr id="9218" name="Picture 2" descr="London is the 'cocaine capital of Europe' - and use of the drug peaks ...">
            <a:extLst>
              <a:ext uri="{FF2B5EF4-FFF2-40B4-BE49-F238E27FC236}">
                <a16:creationId xmlns:a16="http://schemas.microsoft.com/office/drawing/2014/main" id="{45F3CB3D-3AEC-4289-A795-827DF8FF6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64" y="4304255"/>
            <a:ext cx="3058248" cy="229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ocaine – The Forensics Library">
            <a:extLst>
              <a:ext uri="{FF2B5EF4-FFF2-40B4-BE49-F238E27FC236}">
                <a16:creationId xmlns:a16="http://schemas.microsoft.com/office/drawing/2014/main" id="{3F7AE60D-C66C-4FDD-9563-6CFBC35E0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437" y="4289503"/>
            <a:ext cx="2753031" cy="217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772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5E07-D692-4CD4-9C91-07B6A05D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Fentanyl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EC47E-F1BF-4053-B249-7DDA9C16E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2089194" cy="52460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Why important?</a:t>
            </a:r>
          </a:p>
        </p:txBody>
      </p:sp>
      <p:pic>
        <p:nvPicPr>
          <p:cNvPr id="13314" name="Picture 2" descr="Online opioids: Easy to get, hard to curb">
            <a:extLst>
              <a:ext uri="{FF2B5EF4-FFF2-40B4-BE49-F238E27FC236}">
                <a16:creationId xmlns:a16="http://schemas.microsoft.com/office/drawing/2014/main" id="{EA5DB6F3-D59B-4031-A4BF-908983322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65" y="4153298"/>
            <a:ext cx="3449492" cy="259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DEA to cops: Fentanyl can kill you too">
            <a:extLst>
              <a:ext uri="{FF2B5EF4-FFF2-40B4-BE49-F238E27FC236}">
                <a16:creationId xmlns:a16="http://schemas.microsoft.com/office/drawing/2014/main" id="{FA5499C0-63E6-4115-915A-1A2A1403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756" y="4133674"/>
            <a:ext cx="4843244" cy="27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0C6D0E-4D0F-4FE1-B1FE-FC70C6A69FCB}"/>
              </a:ext>
            </a:extLst>
          </p:cNvPr>
          <p:cNvSpPr txBox="1"/>
          <p:nvPr/>
        </p:nvSpPr>
        <p:spPr>
          <a:xfrm>
            <a:off x="4177717" y="3296873"/>
            <a:ext cx="2474751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 detect well:</a:t>
            </a:r>
          </a:p>
          <a:p>
            <a:r>
              <a:rPr lang="en-US" dirty="0" err="1"/>
              <a:t>Norfentanyl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CE116-28F3-4D09-BD2F-146DAF8FBB93}"/>
              </a:ext>
            </a:extLst>
          </p:cNvPr>
          <p:cNvSpPr txBox="1"/>
          <p:nvPr/>
        </p:nvSpPr>
        <p:spPr>
          <a:xfrm>
            <a:off x="4135772" y="4420998"/>
            <a:ext cx="2743200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Does not detect well:</a:t>
            </a:r>
          </a:p>
          <a:p>
            <a:r>
              <a:rPr lang="en-US" dirty="0"/>
              <a:t>Fentanyl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49A72-52DB-4A2A-9067-9F0118937E07}"/>
              </a:ext>
            </a:extLst>
          </p:cNvPr>
          <p:cNvSpPr txBox="1"/>
          <p:nvPr/>
        </p:nvSpPr>
        <p:spPr>
          <a:xfrm>
            <a:off x="3957332" y="5646199"/>
            <a:ext cx="3100079" cy="36933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No mention of fentanyl analogs</a:t>
            </a:r>
          </a:p>
        </p:txBody>
      </p:sp>
    </p:spTree>
    <p:extLst>
      <p:ext uri="{BB962C8B-B14F-4D97-AF65-F5344CB8AC3E}">
        <p14:creationId xmlns:p14="http://schemas.microsoft.com/office/powerpoint/2010/main" val="4158453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5C3C3-2D2D-4E9F-BC0F-FA39E8E11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F0846-89CB-40AE-981C-C65F12AED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2189862" cy="49943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Why important?</a:t>
            </a:r>
          </a:p>
        </p:txBody>
      </p:sp>
      <p:pic>
        <p:nvPicPr>
          <p:cNvPr id="19458" name="Picture 2" descr="The Ultimate Marijuana FAQ: Everything A Beginner Needs to Know About ...">
            <a:extLst>
              <a:ext uri="{FF2B5EF4-FFF2-40B4-BE49-F238E27FC236}">
                <a16:creationId xmlns:a16="http://schemas.microsoft.com/office/drawing/2014/main" id="{7D0825EB-5F81-492D-B35D-6E023AEC8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73" y="3976380"/>
            <a:ext cx="4368987" cy="273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What Is Delta 8 Thc? Here's Everything You Need To Know - My new blog 9047">
            <a:extLst>
              <a:ext uri="{FF2B5EF4-FFF2-40B4-BE49-F238E27FC236}">
                <a16:creationId xmlns:a16="http://schemas.microsoft.com/office/drawing/2014/main" id="{9EB0FB8C-C693-4A07-B453-ACB2B7E06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694" y="3976380"/>
            <a:ext cx="4139617" cy="27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7339BB-D009-41F4-940A-8F9CD8C92237}"/>
              </a:ext>
            </a:extLst>
          </p:cNvPr>
          <p:cNvSpPr txBox="1"/>
          <p:nvPr/>
        </p:nvSpPr>
        <p:spPr>
          <a:xfrm>
            <a:off x="4999839" y="2793534"/>
            <a:ext cx="2323585" cy="646331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Does detect well:</a:t>
            </a:r>
          </a:p>
          <a:p>
            <a:r>
              <a:rPr lang="en-US" dirty="0"/>
              <a:t>11-nor-9-carboxy THC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CE146-B80F-42E4-B18E-784B623CC1B4}"/>
              </a:ext>
            </a:extLst>
          </p:cNvPr>
          <p:cNvSpPr txBox="1"/>
          <p:nvPr/>
        </p:nvSpPr>
        <p:spPr>
          <a:xfrm>
            <a:off x="5259897" y="3816991"/>
            <a:ext cx="2214261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Does not detect well:</a:t>
            </a:r>
          </a:p>
          <a:p>
            <a:r>
              <a:rPr lang="en-US" dirty="0"/>
              <a:t>Delta-9-THC</a:t>
            </a:r>
          </a:p>
          <a:p>
            <a:r>
              <a:rPr lang="en-US" dirty="0"/>
              <a:t>Delta-8-THC</a:t>
            </a:r>
          </a:p>
          <a:p>
            <a:r>
              <a:rPr lang="en-US" dirty="0"/>
              <a:t>Cannabidiol</a:t>
            </a:r>
          </a:p>
          <a:p>
            <a:r>
              <a:rPr lang="en-US" dirty="0"/>
              <a:t>Cannabinol</a:t>
            </a:r>
          </a:p>
          <a:p>
            <a:r>
              <a:rPr lang="en-US" dirty="0"/>
              <a:t>11-OH THC</a:t>
            </a:r>
          </a:p>
        </p:txBody>
      </p:sp>
    </p:spTree>
    <p:extLst>
      <p:ext uri="{BB962C8B-B14F-4D97-AF65-F5344CB8AC3E}">
        <p14:creationId xmlns:p14="http://schemas.microsoft.com/office/powerpoint/2010/main" val="2044361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4A50-B778-4B44-A5E3-5B82F4142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1E485-1C0E-4711-84C3-B94C398C7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5"/>
            <a:ext cx="2449921" cy="6001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Unknown unknowns</a:t>
            </a:r>
          </a:p>
        </p:txBody>
      </p:sp>
      <p:pic>
        <p:nvPicPr>
          <p:cNvPr id="22530" name="Picture 2" descr="Replace fear of the unknown with curiosity | Picture Quotes">
            <a:extLst>
              <a:ext uri="{FF2B5EF4-FFF2-40B4-BE49-F238E27FC236}">
                <a16:creationId xmlns:a16="http://schemas.microsoft.com/office/drawing/2014/main" id="{BC0580C8-E0DC-4886-96DD-055621701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14" y="2328939"/>
            <a:ext cx="3319340" cy="44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673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3266B-7AF9-4933-A9B3-A3C2CA8F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21C36-24B0-480E-9409-4F6D15146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chromatography – mass spectrometry</a:t>
            </a:r>
          </a:p>
          <a:p>
            <a:r>
              <a:rPr lang="en-US" dirty="0"/>
              <a:t>Gas chromatography – mass spectrometry</a:t>
            </a:r>
          </a:p>
          <a:p>
            <a:r>
              <a:rPr lang="en-US" dirty="0"/>
              <a:t>Liquid chromatography – quadrupole-time of flight</a:t>
            </a:r>
          </a:p>
          <a:p>
            <a:endParaRPr lang="en-US" dirty="0"/>
          </a:p>
          <a:p>
            <a:r>
              <a:rPr lang="en-US" dirty="0"/>
              <a:t>Separation of the mixture, isolation of the analyte for identification</a:t>
            </a:r>
          </a:p>
          <a:p>
            <a:r>
              <a:rPr lang="en-US" dirty="0"/>
              <a:t>Be mindful of the scope</a:t>
            </a:r>
          </a:p>
        </p:txBody>
      </p:sp>
    </p:spTree>
    <p:extLst>
      <p:ext uri="{BB962C8B-B14F-4D97-AF65-F5344CB8AC3E}">
        <p14:creationId xmlns:p14="http://schemas.microsoft.com/office/powerpoint/2010/main" val="3469054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CB2E-B920-4FC3-8C5E-D305FE1E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NDEWS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8ED0E2-97F3-4934-8782-19354F8D38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79438" y="1764145"/>
            <a:ext cx="9379325" cy="450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9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A15D7-74E3-4F5A-9E3B-D3F74EAA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Drug detection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B2547-5256-4E02-90E5-06E2E27925D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Breath &lt; Blood ~ Oral Fluid &lt; Urine &lt; sweat &lt; hair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061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1FA70-5DED-4F04-85C1-2EDF9515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1CAEB9D-5D9C-4632-8B10-0F42795C4B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4" y="654386"/>
            <a:ext cx="10288348" cy="554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304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B4C6-9CC1-42EE-BBC5-C85619596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news, or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529D6-F0B9-4A88-9887-E40D7FDEB2D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Increasing conversation:</a:t>
            </a:r>
          </a:p>
          <a:p>
            <a:pPr lvl="1"/>
            <a:r>
              <a:rPr lang="en-US" dirty="0" err="1"/>
              <a:t>Tucibi</a:t>
            </a:r>
            <a:r>
              <a:rPr lang="en-US" dirty="0"/>
              <a:t>, 2c-B, pink cocaine, C, 2C, </a:t>
            </a:r>
            <a:r>
              <a:rPr lang="en-US" dirty="0" err="1"/>
              <a:t>tuci</a:t>
            </a:r>
            <a:endParaRPr lang="en-US" dirty="0"/>
          </a:p>
          <a:p>
            <a:pPr lvl="2"/>
            <a:r>
              <a:rPr lang="en-US" dirty="0"/>
              <a:t>Rarely contains 2C compounds</a:t>
            </a:r>
          </a:p>
          <a:p>
            <a:pPr lvl="2"/>
            <a:r>
              <a:rPr lang="en-US" dirty="0"/>
              <a:t>MDMA, ketamine, caffeine, “bath salts”, fentanyl, and/or other opioids</a:t>
            </a:r>
          </a:p>
          <a:p>
            <a:pPr lvl="2"/>
            <a:r>
              <a:rPr lang="en-US" dirty="0"/>
              <a:t>Rave-type settings</a:t>
            </a:r>
          </a:p>
          <a:p>
            <a:pPr lvl="1"/>
            <a:r>
              <a:rPr lang="en-US" dirty="0"/>
              <a:t>2-MMC, 2-Methylmethcathinone </a:t>
            </a:r>
          </a:p>
          <a:p>
            <a:pPr lvl="2"/>
            <a:r>
              <a:rPr lang="en-US" dirty="0"/>
              <a:t>substituted cathinone derivative </a:t>
            </a:r>
          </a:p>
          <a:p>
            <a:pPr lvl="2"/>
            <a:r>
              <a:rPr lang="en-US" dirty="0"/>
              <a:t>related to 3-methylmethcathinone and 4-methylmethcathinone (mephedrone). </a:t>
            </a:r>
          </a:p>
          <a:p>
            <a:pPr lvl="2"/>
            <a:r>
              <a:rPr lang="en-US" dirty="0"/>
              <a:t>stimulant and euphoric effects.</a:t>
            </a:r>
          </a:p>
        </p:txBody>
      </p:sp>
    </p:spTree>
    <p:extLst>
      <p:ext uri="{BB962C8B-B14F-4D97-AF65-F5344CB8AC3E}">
        <p14:creationId xmlns:p14="http://schemas.microsoft.com/office/powerpoint/2010/main" val="3826790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AFC25-74F9-4D1F-8B20-21D5B255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8CAE-111D-442A-AAC3-5FEC2DEB305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Kratom</a:t>
            </a:r>
          </a:p>
          <a:p>
            <a:r>
              <a:rPr lang="en-US" dirty="0" err="1"/>
              <a:t>Nitazenes</a:t>
            </a:r>
            <a:r>
              <a:rPr lang="en-US" dirty="0"/>
              <a:t>, </a:t>
            </a:r>
            <a:r>
              <a:rPr lang="en-US" dirty="0" err="1"/>
              <a:t>Isotonitazene</a:t>
            </a:r>
            <a:r>
              <a:rPr lang="en-US" dirty="0"/>
              <a:t>, </a:t>
            </a:r>
            <a:r>
              <a:rPr lang="en-US" dirty="0" err="1"/>
              <a:t>Brorphine</a:t>
            </a:r>
            <a:r>
              <a:rPr lang="en-US" dirty="0"/>
              <a:t>, </a:t>
            </a:r>
            <a:r>
              <a:rPr lang="en-US" dirty="0" err="1"/>
              <a:t>Metonitizine</a:t>
            </a:r>
            <a:r>
              <a:rPr lang="en-US" dirty="0"/>
              <a:t>, </a:t>
            </a:r>
            <a:r>
              <a:rPr lang="en-US" dirty="0" err="1"/>
              <a:t>Protonitizine</a:t>
            </a:r>
            <a:r>
              <a:rPr lang="en-US" dirty="0"/>
              <a:t>, N-</a:t>
            </a:r>
            <a:r>
              <a:rPr lang="en-US" dirty="0" err="1"/>
              <a:t>Pyrrolidino</a:t>
            </a:r>
            <a:r>
              <a:rPr lang="en-US" dirty="0"/>
              <a:t> </a:t>
            </a:r>
            <a:r>
              <a:rPr lang="en-US" dirty="0" err="1"/>
              <a:t>Protonitazene</a:t>
            </a:r>
            <a:r>
              <a:rPr lang="en-US" dirty="0"/>
              <a:t>, N-</a:t>
            </a:r>
            <a:r>
              <a:rPr lang="en-US" dirty="0" err="1"/>
              <a:t>Pyrrolidino</a:t>
            </a:r>
            <a:r>
              <a:rPr lang="en-US" dirty="0"/>
              <a:t> </a:t>
            </a:r>
            <a:r>
              <a:rPr lang="en-US" dirty="0" err="1"/>
              <a:t>Metonitazene</a:t>
            </a:r>
            <a:endParaRPr lang="en-US" dirty="0"/>
          </a:p>
          <a:p>
            <a:pPr lvl="1"/>
            <a:r>
              <a:rPr lang="en-US" dirty="0"/>
              <a:t>Increased potency compared to fentanyl</a:t>
            </a:r>
          </a:p>
          <a:p>
            <a:pPr lvl="1"/>
            <a:r>
              <a:rPr lang="en-US" dirty="0"/>
              <a:t>‘des’ compounds don’t react with testing strips</a:t>
            </a:r>
          </a:p>
          <a:p>
            <a:pPr lvl="1"/>
            <a:r>
              <a:rPr lang="en-US" dirty="0"/>
              <a:t>Mixed with other analytes</a:t>
            </a:r>
          </a:p>
          <a:p>
            <a:r>
              <a:rPr lang="en-US" dirty="0" err="1"/>
              <a:t>Avizafone</a:t>
            </a:r>
            <a:endParaRPr lang="en-US" dirty="0"/>
          </a:p>
          <a:p>
            <a:pPr lvl="1"/>
            <a:r>
              <a:rPr lang="en-US" dirty="0"/>
              <a:t>Prodrug for diazepam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181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E67E2-9080-4990-930E-648DD5465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24A6B-D259-4C19-8161-AB6484B256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Cyclorphine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 "</a:t>
            </a:r>
            <a:r>
              <a:rPr lang="en-US" dirty="0" err="1"/>
              <a:t>benzimidazolone</a:t>
            </a:r>
            <a:r>
              <a:rPr lang="en-US" dirty="0"/>
              <a:t> derivative </a:t>
            </a:r>
          </a:p>
          <a:p>
            <a:pPr lvl="1"/>
            <a:r>
              <a:rPr lang="en-US" dirty="0"/>
              <a:t>potent opioid effects</a:t>
            </a:r>
          </a:p>
          <a:p>
            <a:pPr lvl="1"/>
            <a:r>
              <a:rPr lang="en-US" dirty="0"/>
              <a:t>around 4 times stronger than fentanyl</a:t>
            </a:r>
          </a:p>
          <a:p>
            <a:pPr lvl="1"/>
            <a:r>
              <a:rPr lang="en-US" dirty="0"/>
              <a:t>Heavily sedating</a:t>
            </a:r>
          </a:p>
        </p:txBody>
      </p:sp>
    </p:spTree>
    <p:extLst>
      <p:ext uri="{BB962C8B-B14F-4D97-AF65-F5344CB8AC3E}">
        <p14:creationId xmlns:p14="http://schemas.microsoft.com/office/powerpoint/2010/main" val="1074595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46043-B29D-42DD-B15D-78AD8BE3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005C-3B1C-495A-8292-25F592C401F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Fentanyl</a:t>
            </a:r>
          </a:p>
          <a:p>
            <a:pPr lvl="1"/>
            <a:r>
              <a:rPr lang="en-US" dirty="0"/>
              <a:t>Fatalities decreasing</a:t>
            </a:r>
          </a:p>
          <a:p>
            <a:pPr lvl="1"/>
            <a:r>
              <a:rPr lang="en-US" dirty="0"/>
              <a:t>Present in 50% of heroin cases</a:t>
            </a:r>
          </a:p>
          <a:p>
            <a:pPr lvl="1"/>
            <a:r>
              <a:rPr lang="en-US" dirty="0"/>
              <a:t>Increasing prevalence in stimulants (Meth, </a:t>
            </a:r>
            <a:r>
              <a:rPr lang="en-US" dirty="0" err="1"/>
              <a:t>coc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Co-occurrence with others (prescription benzos, cannabinoids, hallucinogens, prescription stims)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B11D8-1625-49A0-AED3-DC5613526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945" y="5116944"/>
            <a:ext cx="6075939" cy="9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82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74AB-3236-486B-AA4C-4FB6FD66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69F39D-F193-49D1-A784-46211E8DF8E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47367" y="437519"/>
            <a:ext cx="10651905" cy="59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046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C0765-D0A0-4A8A-A055-B06E7C502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Congratulations!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802B-2C87-462C-B13B-8AF010C4ED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There are so many working to lower that number and you are to be commended</a:t>
            </a:r>
          </a:p>
        </p:txBody>
      </p:sp>
    </p:spTree>
    <p:extLst>
      <p:ext uri="{BB962C8B-B14F-4D97-AF65-F5344CB8AC3E}">
        <p14:creationId xmlns:p14="http://schemas.microsoft.com/office/powerpoint/2010/main" val="12505494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326B-5363-4E10-9FAF-4845E5AF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to questions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CF63F4-1E4B-43A3-B363-05A0A261E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4415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9273C-5170-4F6C-A78A-8DBED6325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drawbacks of blood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5E18B-EECD-4059-BB3D-4D0929CE510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Actively circulating</a:t>
            </a:r>
          </a:p>
          <a:p>
            <a:r>
              <a:rPr lang="en-US" dirty="0"/>
              <a:t>Current snapshot</a:t>
            </a:r>
          </a:p>
          <a:p>
            <a:r>
              <a:rPr lang="en-US" dirty="0"/>
              <a:t>Most data for this matrix</a:t>
            </a:r>
          </a:p>
          <a:p>
            <a:r>
              <a:rPr lang="en-US" dirty="0"/>
              <a:t>Not easily adulterated</a:t>
            </a:r>
          </a:p>
          <a:p>
            <a:r>
              <a:rPr lang="en-US" dirty="0"/>
              <a:t>Skilled collection</a:t>
            </a:r>
          </a:p>
          <a:p>
            <a:r>
              <a:rPr lang="en-US" dirty="0"/>
              <a:t>Invasive collection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Meme: &quot;Blood is blood!&quot; - All Templates - Meme-arsenal.com">
            <a:extLst>
              <a:ext uri="{FF2B5EF4-FFF2-40B4-BE49-F238E27FC236}">
                <a16:creationId xmlns:a16="http://schemas.microsoft.com/office/drawing/2014/main" id="{72AE8753-E12A-4C1F-AAE6-6AF649937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655" y="1822450"/>
            <a:ext cx="4572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5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6004-BD75-4442-93DA-9675962B9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and drawbacks of urine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D45E9-FE36-40E2-9CFD-4447AA348D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Provides Historical information</a:t>
            </a:r>
          </a:p>
          <a:p>
            <a:r>
              <a:rPr lang="en-US" dirty="0"/>
              <a:t>Metabolite heavy</a:t>
            </a:r>
          </a:p>
          <a:p>
            <a:r>
              <a:rPr lang="en-US" dirty="0"/>
              <a:t>Uninterpretable concentrations</a:t>
            </a:r>
          </a:p>
          <a:p>
            <a:r>
              <a:rPr lang="en-US" dirty="0"/>
              <a:t>Specimen collection issues</a:t>
            </a:r>
          </a:p>
          <a:p>
            <a:r>
              <a:rPr lang="en-US" dirty="0"/>
              <a:t>Adulteration issues</a:t>
            </a:r>
          </a:p>
          <a:p>
            <a:endParaRPr lang="en-US" dirty="0"/>
          </a:p>
        </p:txBody>
      </p:sp>
      <p:pic>
        <p:nvPicPr>
          <p:cNvPr id="3074" name="Picture 2" descr="13 hilarious urinalysis memes every troop will understand | We Are The ...">
            <a:extLst>
              <a:ext uri="{FF2B5EF4-FFF2-40B4-BE49-F238E27FC236}">
                <a16:creationId xmlns:a16="http://schemas.microsoft.com/office/drawing/2014/main" id="{E8AC5C64-ACF2-4C07-A032-4ADDEFCD4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06" y="2519490"/>
            <a:ext cx="2919445" cy="34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887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3B52EF-1FE0-4DFC-90A2-25D087B5D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Fluid Drug Testing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2D5469-5897-4C75-9BD8-7ACDB9936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01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D72A-D03F-4E0F-805C-4E32C8B44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fluid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03C39-36AB-4633-80A7-8D2A8862B99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Oral fluid </a:t>
            </a:r>
          </a:p>
          <a:p>
            <a:pPr lvl="1"/>
            <a:r>
              <a:rPr lang="en-US" dirty="0"/>
              <a:t>Water, Electrolytes, immunoglobins, Enzymes, Proteins</a:t>
            </a:r>
          </a:p>
          <a:p>
            <a:pPr lvl="1"/>
            <a:r>
              <a:rPr lang="en-US" dirty="0"/>
              <a:t>Normal </a:t>
            </a:r>
            <a:r>
              <a:rPr lang="en-US" dirty="0" err="1"/>
              <a:t>ph</a:t>
            </a:r>
            <a:r>
              <a:rPr lang="en-US" dirty="0"/>
              <a:t>: 5.5-7.9, Normal flow is variable </a:t>
            </a:r>
          </a:p>
          <a:p>
            <a:pPr lvl="2"/>
            <a:r>
              <a:rPr lang="en-US" dirty="0"/>
              <a:t>PH and flow rate is variable based on </a:t>
            </a:r>
          </a:p>
          <a:p>
            <a:pPr lvl="3"/>
            <a:r>
              <a:rPr lang="en-US" dirty="0"/>
              <a:t>Circadian rhythms, physical activity and health</a:t>
            </a:r>
          </a:p>
          <a:p>
            <a:pPr lvl="2"/>
            <a:r>
              <a:rPr lang="en-US" dirty="0"/>
              <a:t>Stimulation can have effects on PH, flow rate, affecting ion trapping</a:t>
            </a:r>
          </a:p>
        </p:txBody>
      </p:sp>
    </p:spTree>
    <p:extLst>
      <p:ext uri="{BB962C8B-B14F-4D97-AF65-F5344CB8AC3E}">
        <p14:creationId xmlns:p14="http://schemas.microsoft.com/office/powerpoint/2010/main" val="1290376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DF0A-2341-4688-B748-33EFD6499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PT - Anatomy And Physiology Of Salivary Glands PowerPoint Presentation ...">
            <a:extLst>
              <a:ext uri="{FF2B5EF4-FFF2-40B4-BE49-F238E27FC236}">
                <a16:creationId xmlns:a16="http://schemas.microsoft.com/office/drawing/2014/main" id="{9BB18C09-F17C-479A-97E7-FFB6B6C3B9B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4" y="618517"/>
            <a:ext cx="8220075" cy="616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01076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1140</TotalTime>
  <Words>1174</Words>
  <Application>Microsoft Office PowerPoint</Application>
  <PresentationFormat>Widescreen</PresentationFormat>
  <Paragraphs>257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Tw Cen MT</vt:lpstr>
      <vt:lpstr>Droplet</vt:lpstr>
      <vt:lpstr>Toxicology Drug Testing and trends</vt:lpstr>
      <vt:lpstr>A quick get to know ya</vt:lpstr>
      <vt:lpstr>Matrices for screening</vt:lpstr>
      <vt:lpstr>Drug detection times</vt:lpstr>
      <vt:lpstr>Benefits and drawbacks of blood</vt:lpstr>
      <vt:lpstr>Benefits and drawbacks of urine</vt:lpstr>
      <vt:lpstr>Oral Fluid Drug Testing</vt:lpstr>
      <vt:lpstr>Oral fluid</vt:lpstr>
      <vt:lpstr>PowerPoint Presentation</vt:lpstr>
      <vt:lpstr>Oral fluid testing</vt:lpstr>
      <vt:lpstr>Oral fluid testing</vt:lpstr>
      <vt:lpstr>Drugs in OF</vt:lpstr>
      <vt:lpstr>Factors affecting drugs in OF</vt:lpstr>
      <vt:lpstr>Hair Drug Testing</vt:lpstr>
      <vt:lpstr>Introduction</vt:lpstr>
      <vt:lpstr>Hair analysis </vt:lpstr>
      <vt:lpstr>Applications</vt:lpstr>
      <vt:lpstr>Hair physiology</vt:lpstr>
      <vt:lpstr>Hair Physiology</vt:lpstr>
      <vt:lpstr>Drug Disposition into the Hair</vt:lpstr>
      <vt:lpstr>Systematic Incorporation from the Blood</vt:lpstr>
      <vt:lpstr>Incorporation from Sweat and Other Secretions</vt:lpstr>
      <vt:lpstr>Incorporation from External Contamination</vt:lpstr>
      <vt:lpstr>PowerPoint Presentation</vt:lpstr>
      <vt:lpstr>Drug Analysis</vt:lpstr>
      <vt:lpstr>Benefits and drawbacks of hair</vt:lpstr>
      <vt:lpstr>testing types</vt:lpstr>
      <vt:lpstr>Drug testing</vt:lpstr>
      <vt:lpstr>Screening test </vt:lpstr>
      <vt:lpstr>Drug testing </vt:lpstr>
      <vt:lpstr>Testing limitations</vt:lpstr>
      <vt:lpstr>6-monoacetylmorphine</vt:lpstr>
      <vt:lpstr>amphetamine</vt:lpstr>
      <vt:lpstr>Cocaine</vt:lpstr>
      <vt:lpstr>Fentanyl</vt:lpstr>
      <vt:lpstr>THC</vt:lpstr>
      <vt:lpstr>What’s missing?</vt:lpstr>
      <vt:lpstr>Analytical instrumentation</vt:lpstr>
      <vt:lpstr>NDEWS</vt:lpstr>
      <vt:lpstr>PowerPoint Presentation</vt:lpstr>
      <vt:lpstr>Breaking news, or not…</vt:lpstr>
      <vt:lpstr>PowerPoint Presentation</vt:lpstr>
      <vt:lpstr>PowerPoint Presentation</vt:lpstr>
      <vt:lpstr>PowerPoint Presentation</vt:lpstr>
      <vt:lpstr>PowerPoint Presentation</vt:lpstr>
      <vt:lpstr>Congratulations!</vt:lpstr>
      <vt:lpstr>Answers to questions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Toxicology Drug Testing</dc:title>
  <dc:creator>Sara Schreiber</dc:creator>
  <cp:lastModifiedBy>Sara Schreiber</cp:lastModifiedBy>
  <cp:revision>21</cp:revision>
  <dcterms:created xsi:type="dcterms:W3CDTF">2024-10-22T17:10:10Z</dcterms:created>
  <dcterms:modified xsi:type="dcterms:W3CDTF">2024-10-24T15:00:28Z</dcterms:modified>
</cp:coreProperties>
</file>