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27"/>
  </p:handoutMasterIdLst>
  <p:sldIdLst>
    <p:sldId id="256" r:id="rId2"/>
    <p:sldId id="309" r:id="rId3"/>
    <p:sldId id="310" r:id="rId4"/>
    <p:sldId id="268" r:id="rId5"/>
    <p:sldId id="307" r:id="rId6"/>
    <p:sldId id="322" r:id="rId7"/>
    <p:sldId id="311" r:id="rId8"/>
    <p:sldId id="312" r:id="rId9"/>
    <p:sldId id="314" r:id="rId10"/>
    <p:sldId id="313" r:id="rId11"/>
    <p:sldId id="315" r:id="rId12"/>
    <p:sldId id="316" r:id="rId13"/>
    <p:sldId id="317" r:id="rId14"/>
    <p:sldId id="318" r:id="rId15"/>
    <p:sldId id="319" r:id="rId16"/>
    <p:sldId id="320" r:id="rId17"/>
    <p:sldId id="321" r:id="rId18"/>
    <p:sldId id="279" r:id="rId19"/>
    <p:sldId id="285" r:id="rId20"/>
    <p:sldId id="300" r:id="rId21"/>
    <p:sldId id="325" r:id="rId22"/>
    <p:sldId id="323" r:id="rId23"/>
    <p:sldId id="324" r:id="rId24"/>
    <p:sldId id="301" r:id="rId25"/>
    <p:sldId id="308" r:id="rId26"/>
  </p:sldIdLst>
  <p:sldSz cx="9144000" cy="6858000" type="screen4x3"/>
  <p:notesSz cx="7018338" cy="93043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3" autoAdjust="0"/>
    <p:restoredTop sz="94660"/>
  </p:normalViewPr>
  <p:slideViewPr>
    <p:cSldViewPr>
      <p:cViewPr varScale="1">
        <p:scale>
          <a:sx n="42" d="100"/>
          <a:sy n="42" d="100"/>
        </p:scale>
        <p:origin x="558" y="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3041279" cy="466833"/>
          </a:xfrm>
          <a:prstGeom prst="rect">
            <a:avLst/>
          </a:prstGeom>
        </p:spPr>
        <p:txBody>
          <a:bodyPr vert="horz" lIns="93250" tIns="46624" rIns="93250" bIns="46624" rtlCol="0"/>
          <a:lstStyle>
            <a:lvl1pPr algn="l">
              <a:defRPr sz="1200"/>
            </a:lvl1pPr>
          </a:lstStyle>
          <a:p>
            <a:endParaRPr lang="en-US"/>
          </a:p>
        </p:txBody>
      </p:sp>
      <p:sp>
        <p:nvSpPr>
          <p:cNvPr id="3" name="Date Placeholder 2"/>
          <p:cNvSpPr>
            <a:spLocks noGrp="1"/>
          </p:cNvSpPr>
          <p:nvPr>
            <p:ph type="dt" sz="quarter" idx="1"/>
          </p:nvPr>
        </p:nvSpPr>
        <p:spPr>
          <a:xfrm>
            <a:off x="3975437" y="1"/>
            <a:ext cx="3041279" cy="466833"/>
          </a:xfrm>
          <a:prstGeom prst="rect">
            <a:avLst/>
          </a:prstGeom>
        </p:spPr>
        <p:txBody>
          <a:bodyPr vert="horz" lIns="93250" tIns="46624" rIns="93250" bIns="46624" rtlCol="0"/>
          <a:lstStyle>
            <a:lvl1pPr algn="r">
              <a:defRPr sz="1200"/>
            </a:lvl1pPr>
          </a:lstStyle>
          <a:p>
            <a:fld id="{48245592-5591-4D89-98DA-60E6B4456823}" type="datetimeFigureOut">
              <a:rPr lang="en-US" smtClean="0"/>
              <a:t>4/27/2021</a:t>
            </a:fld>
            <a:endParaRPr lang="en-US"/>
          </a:p>
        </p:txBody>
      </p:sp>
      <p:sp>
        <p:nvSpPr>
          <p:cNvPr id="4" name="Footer Placeholder 3"/>
          <p:cNvSpPr>
            <a:spLocks noGrp="1"/>
          </p:cNvSpPr>
          <p:nvPr>
            <p:ph type="ftr" sz="quarter" idx="2"/>
          </p:nvPr>
        </p:nvSpPr>
        <p:spPr>
          <a:xfrm>
            <a:off x="3" y="8837507"/>
            <a:ext cx="3041279" cy="466832"/>
          </a:xfrm>
          <a:prstGeom prst="rect">
            <a:avLst/>
          </a:prstGeom>
        </p:spPr>
        <p:txBody>
          <a:bodyPr vert="horz" lIns="93250" tIns="46624" rIns="93250" bIns="46624" rtlCol="0" anchor="b"/>
          <a:lstStyle>
            <a:lvl1pPr algn="l">
              <a:defRPr sz="1200"/>
            </a:lvl1pPr>
          </a:lstStyle>
          <a:p>
            <a:endParaRPr lang="en-US"/>
          </a:p>
        </p:txBody>
      </p:sp>
      <p:sp>
        <p:nvSpPr>
          <p:cNvPr id="5" name="Slide Number Placeholder 4"/>
          <p:cNvSpPr>
            <a:spLocks noGrp="1"/>
          </p:cNvSpPr>
          <p:nvPr>
            <p:ph type="sldNum" sz="quarter" idx="3"/>
          </p:nvPr>
        </p:nvSpPr>
        <p:spPr>
          <a:xfrm>
            <a:off x="3975437" y="8837507"/>
            <a:ext cx="3041279" cy="466832"/>
          </a:xfrm>
          <a:prstGeom prst="rect">
            <a:avLst/>
          </a:prstGeom>
        </p:spPr>
        <p:txBody>
          <a:bodyPr vert="horz" lIns="93250" tIns="46624" rIns="93250" bIns="46624" rtlCol="0" anchor="b"/>
          <a:lstStyle>
            <a:lvl1pPr algn="r">
              <a:defRPr sz="1200"/>
            </a:lvl1pPr>
          </a:lstStyle>
          <a:p>
            <a:fld id="{5C600FB1-EE1C-472C-B1B2-2C0845E0C2F1}" type="slidenum">
              <a:rPr lang="en-US" smtClean="0"/>
              <a:t>‹#›</a:t>
            </a:fld>
            <a:endParaRPr lang="en-US"/>
          </a:p>
        </p:txBody>
      </p:sp>
    </p:spTree>
    <p:extLst>
      <p:ext uri="{BB962C8B-B14F-4D97-AF65-F5344CB8AC3E}">
        <p14:creationId xmlns:p14="http://schemas.microsoft.com/office/powerpoint/2010/main" val="428571079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5" descr="nativeamericanhm_pg1"/>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5602" name="Rectangle 2"/>
          <p:cNvSpPr>
            <a:spLocks noGrp="1" noChangeArrowheads="1"/>
          </p:cNvSpPr>
          <p:nvPr>
            <p:ph type="ctrTitle"/>
          </p:nvPr>
        </p:nvSpPr>
        <p:spPr>
          <a:xfrm>
            <a:off x="685800" y="2819400"/>
            <a:ext cx="7772400" cy="2057400"/>
          </a:xfrm>
        </p:spPr>
        <p:txBody>
          <a:bodyPr/>
          <a:lstStyle>
            <a:lvl1pPr algn="ctr">
              <a:defRPr sz="4800"/>
            </a:lvl1pPr>
          </a:lstStyle>
          <a:p>
            <a:r>
              <a:rPr lang="en-US" smtClean="0"/>
              <a:t>Click to edit Master title style</a:t>
            </a:r>
            <a:endParaRPr lang="en-US"/>
          </a:p>
        </p:txBody>
      </p:sp>
      <p:sp>
        <p:nvSpPr>
          <p:cNvPr id="25603" name="Rectangle 3"/>
          <p:cNvSpPr>
            <a:spLocks noGrp="1" noChangeArrowheads="1"/>
          </p:cNvSpPr>
          <p:nvPr>
            <p:ph type="subTitle" idx="1"/>
          </p:nvPr>
        </p:nvSpPr>
        <p:spPr>
          <a:xfrm>
            <a:off x="1219200" y="381000"/>
            <a:ext cx="6400800" cy="914400"/>
          </a:xfrm>
        </p:spPr>
        <p:txBody>
          <a:bodyPr/>
          <a:lstStyle>
            <a:lvl1pPr marL="0" indent="0" algn="ctr">
              <a:buFontTx/>
              <a:buNone/>
              <a:defRPr sz="2400"/>
            </a:lvl1pPr>
          </a:lstStyle>
          <a:p>
            <a:r>
              <a:rPr lang="en-US" smtClean="0"/>
              <a:t>Click to edit Master subtitle style</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C9A73ED-E418-48EC-ADBF-80D68829E84F}"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9CE098E-D2EE-4223-8A5F-44289D8F5F85}"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67818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82296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657600"/>
            <a:ext cx="82296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9B6B898-500A-420C-8807-38BDA01ACE9B}"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67818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219200"/>
            <a:ext cx="4038600" cy="4724400"/>
          </a:xfrm>
        </p:spPr>
        <p:txBody>
          <a:bodyPr/>
          <a:lstStyle/>
          <a:p>
            <a:pPr lvl="0"/>
            <a:r>
              <a:rPr lang="en-US" noProof="0" smtClean="0"/>
              <a:t>Click icon to add clip art</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8CCD2D9-0281-46F5-BE27-719E8A32E655}"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F04B727-AF7E-4C59-98F9-9D262EE1659E}"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DC111CB-8319-45E5-816B-A061398E0DCC}"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2F3A725-5712-47A8-AF78-00690E9C29F5}"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4236064-7724-438F-BA95-AA4B13429B23}"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E38A32A-2252-4AAD-98A0-47DEA66B9FB7}"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36341C8-4EE9-429D-8121-1E89E285D877}"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AC0BFF9-5F49-488A-81C0-A2D769B05290}"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998E200-9833-449F-B6C5-C69B31E442E8}"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a:lum/>
          </a:blip>
          <a:srcRect/>
          <a:stretch>
            <a:fillRect t="-30000" b="-30000"/>
          </a:stretch>
        </a:blipFill>
        <a:effectLst/>
      </p:bgPr>
    </p:bg>
    <p:spTree>
      <p:nvGrpSpPr>
        <p:cNvPr id="1" name=""/>
        <p:cNvGrpSpPr/>
        <p:nvPr/>
      </p:nvGrpSpPr>
      <p:grpSpPr>
        <a:xfrm>
          <a:off x="0" y="0"/>
          <a:ext cx="0" cy="0"/>
          <a:chOff x="0" y="0"/>
          <a:chExt cx="0" cy="0"/>
        </a:xfrm>
      </p:grpSpPr>
      <p:pic>
        <p:nvPicPr>
          <p:cNvPr id="1032" name="Picture 8" descr="nativeamericanhm_pg2"/>
          <p:cNvPicPr>
            <a:picLocks noChangeAspect="1" noChangeArrowheads="1"/>
          </p:cNvPicPr>
          <p:nvPr/>
        </p:nvPicPr>
        <p:blipFill>
          <a:blip r:embed="rId16" cstate="print"/>
          <a:srcRect/>
          <a:stretch>
            <a:fillRect/>
          </a:stretch>
        </p:blipFill>
        <p:spPr bwMode="auto">
          <a:xfrm>
            <a:off x="0" y="0"/>
            <a:ext cx="9144000" cy="6858000"/>
          </a:xfrm>
          <a:prstGeom prst="rect">
            <a:avLst/>
          </a:prstGeom>
          <a:noFill/>
        </p:spPr>
      </p:pic>
      <p:sp>
        <p:nvSpPr>
          <p:cNvPr id="1027" name="Rectangle 2"/>
          <p:cNvSpPr>
            <a:spLocks noGrp="1" noChangeArrowheads="1"/>
          </p:cNvSpPr>
          <p:nvPr>
            <p:ph type="title"/>
          </p:nvPr>
        </p:nvSpPr>
        <p:spPr bwMode="auto">
          <a:xfrm>
            <a:off x="457200" y="76200"/>
            <a:ext cx="678180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2192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58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1" sz="1400" smtClean="0">
                <a:latin typeface="Times New Roman" pitchFamily="18" charset="0"/>
              </a:defRPr>
            </a:lvl1pPr>
          </a:lstStyle>
          <a:p>
            <a:pPr>
              <a:defRPr/>
            </a:pPr>
            <a:endParaRPr lang="en-US"/>
          </a:p>
        </p:txBody>
      </p:sp>
      <p:sp>
        <p:nvSpPr>
          <p:cNvPr id="2458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1" sz="1400" smtClean="0">
                <a:latin typeface="Times New Roman" pitchFamily="18" charset="0"/>
              </a:defRPr>
            </a:lvl1pPr>
          </a:lstStyle>
          <a:p>
            <a:pPr>
              <a:defRPr/>
            </a:pPr>
            <a:endParaRPr lang="en-US"/>
          </a:p>
        </p:txBody>
      </p:sp>
      <p:sp>
        <p:nvSpPr>
          <p:cNvPr id="2458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1" sz="1400" smtClean="0">
                <a:latin typeface="Times New Roman" pitchFamily="18" charset="0"/>
              </a:defRPr>
            </a:lvl1pPr>
          </a:lstStyle>
          <a:p>
            <a:pPr>
              <a:defRPr/>
            </a:pPr>
            <a:fld id="{80730BB2-A99C-4F62-BEC0-385E8AC0954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txStyles>
    <p:titleStyle>
      <a:lvl1pPr algn="l" rtl="0" eaLnBrk="1" fontAlgn="base" hangingPunct="1">
        <a:spcBef>
          <a:spcPct val="0"/>
        </a:spcBef>
        <a:spcAft>
          <a:spcPct val="0"/>
        </a:spcAft>
        <a:defRPr sz="3600">
          <a:solidFill>
            <a:srgbClr val="000000"/>
          </a:solidFill>
          <a:latin typeface="+mj-lt"/>
          <a:ea typeface="+mj-ea"/>
          <a:cs typeface="+mj-cs"/>
        </a:defRPr>
      </a:lvl1pPr>
      <a:lvl2pPr algn="l" rtl="0" eaLnBrk="1" fontAlgn="base" hangingPunct="1">
        <a:spcBef>
          <a:spcPct val="0"/>
        </a:spcBef>
        <a:spcAft>
          <a:spcPct val="0"/>
        </a:spcAft>
        <a:defRPr sz="3600">
          <a:solidFill>
            <a:srgbClr val="000000"/>
          </a:solidFill>
          <a:latin typeface="Gill Sans MT" pitchFamily="34" charset="0"/>
        </a:defRPr>
      </a:lvl2pPr>
      <a:lvl3pPr algn="l" rtl="0" eaLnBrk="1" fontAlgn="base" hangingPunct="1">
        <a:spcBef>
          <a:spcPct val="0"/>
        </a:spcBef>
        <a:spcAft>
          <a:spcPct val="0"/>
        </a:spcAft>
        <a:defRPr sz="3600">
          <a:solidFill>
            <a:srgbClr val="000000"/>
          </a:solidFill>
          <a:latin typeface="Gill Sans MT" pitchFamily="34" charset="0"/>
        </a:defRPr>
      </a:lvl3pPr>
      <a:lvl4pPr algn="l" rtl="0" eaLnBrk="1" fontAlgn="base" hangingPunct="1">
        <a:spcBef>
          <a:spcPct val="0"/>
        </a:spcBef>
        <a:spcAft>
          <a:spcPct val="0"/>
        </a:spcAft>
        <a:defRPr sz="3600">
          <a:solidFill>
            <a:srgbClr val="000000"/>
          </a:solidFill>
          <a:latin typeface="Gill Sans MT" pitchFamily="34" charset="0"/>
        </a:defRPr>
      </a:lvl4pPr>
      <a:lvl5pPr algn="l" rtl="0" eaLnBrk="1" fontAlgn="base" hangingPunct="1">
        <a:spcBef>
          <a:spcPct val="0"/>
        </a:spcBef>
        <a:spcAft>
          <a:spcPct val="0"/>
        </a:spcAft>
        <a:defRPr sz="3600">
          <a:solidFill>
            <a:srgbClr val="000000"/>
          </a:solidFill>
          <a:latin typeface="Gill Sans MT" pitchFamily="34" charset="0"/>
        </a:defRPr>
      </a:lvl5pPr>
      <a:lvl6pPr marL="457200" algn="l" rtl="0" eaLnBrk="1" fontAlgn="base" hangingPunct="1">
        <a:spcBef>
          <a:spcPct val="0"/>
        </a:spcBef>
        <a:spcAft>
          <a:spcPct val="0"/>
        </a:spcAft>
        <a:defRPr sz="3600">
          <a:solidFill>
            <a:srgbClr val="000000"/>
          </a:solidFill>
          <a:latin typeface="Gill Sans MT" pitchFamily="34" charset="0"/>
        </a:defRPr>
      </a:lvl6pPr>
      <a:lvl7pPr marL="914400" algn="l" rtl="0" eaLnBrk="1" fontAlgn="base" hangingPunct="1">
        <a:spcBef>
          <a:spcPct val="0"/>
        </a:spcBef>
        <a:spcAft>
          <a:spcPct val="0"/>
        </a:spcAft>
        <a:defRPr sz="3600">
          <a:solidFill>
            <a:srgbClr val="000000"/>
          </a:solidFill>
          <a:latin typeface="Gill Sans MT" pitchFamily="34" charset="0"/>
        </a:defRPr>
      </a:lvl7pPr>
      <a:lvl8pPr marL="1371600" algn="l" rtl="0" eaLnBrk="1" fontAlgn="base" hangingPunct="1">
        <a:spcBef>
          <a:spcPct val="0"/>
        </a:spcBef>
        <a:spcAft>
          <a:spcPct val="0"/>
        </a:spcAft>
        <a:defRPr sz="3600">
          <a:solidFill>
            <a:srgbClr val="000000"/>
          </a:solidFill>
          <a:latin typeface="Gill Sans MT" pitchFamily="34" charset="0"/>
        </a:defRPr>
      </a:lvl8pPr>
      <a:lvl9pPr marL="1828800" algn="l" rtl="0" eaLnBrk="1" fontAlgn="base" hangingPunct="1">
        <a:spcBef>
          <a:spcPct val="0"/>
        </a:spcBef>
        <a:spcAft>
          <a:spcPct val="0"/>
        </a:spcAft>
        <a:defRPr sz="3600">
          <a:solidFill>
            <a:srgbClr val="000000"/>
          </a:solidFill>
          <a:latin typeface="Gill Sans MT" pitchFamily="34" charset="0"/>
        </a:defRPr>
      </a:lvl9pPr>
    </p:titleStyle>
    <p:bodyStyle>
      <a:lvl1pPr marL="342900" indent="-342900" algn="l" rtl="0" eaLnBrk="1" fontAlgn="base" hangingPunct="1">
        <a:spcBef>
          <a:spcPct val="20000"/>
        </a:spcBef>
        <a:spcAft>
          <a:spcPct val="0"/>
        </a:spcAft>
        <a:buClr>
          <a:schemeClr val="tx1"/>
        </a:buClr>
        <a:buChar char="•"/>
        <a:defRPr sz="2800">
          <a:solidFill>
            <a:srgbClr val="000000"/>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600">
          <a:solidFill>
            <a:srgbClr val="000000"/>
          </a:solidFill>
          <a:latin typeface="+mn-lt"/>
        </a:defRPr>
      </a:lvl2pPr>
      <a:lvl3pPr marL="1143000" indent="-228600" algn="l" rtl="0" eaLnBrk="1" fontAlgn="base" hangingPunct="1">
        <a:spcBef>
          <a:spcPct val="20000"/>
        </a:spcBef>
        <a:spcAft>
          <a:spcPct val="0"/>
        </a:spcAft>
        <a:buClr>
          <a:schemeClr val="tx1"/>
        </a:buClr>
        <a:buChar char="•"/>
        <a:defRPr sz="2400">
          <a:solidFill>
            <a:srgbClr val="000000"/>
          </a:solidFill>
          <a:latin typeface="+mn-lt"/>
        </a:defRPr>
      </a:lvl3pPr>
      <a:lvl4pPr marL="1600200" indent="-228600" algn="l" rtl="0" eaLnBrk="1" fontAlgn="base" hangingPunct="1">
        <a:spcBef>
          <a:spcPct val="20000"/>
        </a:spcBef>
        <a:spcAft>
          <a:spcPct val="0"/>
        </a:spcAft>
        <a:buClr>
          <a:schemeClr val="tx1"/>
        </a:buClr>
        <a:buChar char="•"/>
        <a:defRPr sz="2000">
          <a:solidFill>
            <a:srgbClr val="000000"/>
          </a:solidFill>
          <a:latin typeface="+mn-lt"/>
        </a:defRPr>
      </a:lvl4pPr>
      <a:lvl5pPr marL="2057400" indent="-228600" algn="l" rtl="0" eaLnBrk="1" fontAlgn="base" hangingPunct="1">
        <a:spcBef>
          <a:spcPct val="20000"/>
        </a:spcBef>
        <a:spcAft>
          <a:spcPct val="0"/>
        </a:spcAft>
        <a:buClr>
          <a:schemeClr val="tx1"/>
        </a:buClr>
        <a:buChar char="•"/>
        <a:defRPr sz="2000">
          <a:solidFill>
            <a:srgbClr val="000000"/>
          </a:solidFill>
          <a:latin typeface="+mn-lt"/>
        </a:defRPr>
      </a:lvl5pPr>
      <a:lvl6pPr marL="2514600" indent="-228600" algn="l" rtl="0" eaLnBrk="1" fontAlgn="base" hangingPunct="1">
        <a:spcBef>
          <a:spcPct val="20000"/>
        </a:spcBef>
        <a:spcAft>
          <a:spcPct val="0"/>
        </a:spcAft>
        <a:buClr>
          <a:schemeClr val="tx1"/>
        </a:buClr>
        <a:buChar char="•"/>
        <a:defRPr sz="2000">
          <a:solidFill>
            <a:srgbClr val="000000"/>
          </a:solidFill>
          <a:latin typeface="+mn-lt"/>
        </a:defRPr>
      </a:lvl6pPr>
      <a:lvl7pPr marL="2971800" indent="-228600" algn="l" rtl="0" eaLnBrk="1" fontAlgn="base" hangingPunct="1">
        <a:spcBef>
          <a:spcPct val="20000"/>
        </a:spcBef>
        <a:spcAft>
          <a:spcPct val="0"/>
        </a:spcAft>
        <a:buClr>
          <a:schemeClr val="tx1"/>
        </a:buClr>
        <a:buChar char="•"/>
        <a:defRPr sz="2000">
          <a:solidFill>
            <a:srgbClr val="000000"/>
          </a:solidFill>
          <a:latin typeface="+mn-lt"/>
        </a:defRPr>
      </a:lvl7pPr>
      <a:lvl8pPr marL="3429000" indent="-228600" algn="l" rtl="0" eaLnBrk="1" fontAlgn="base" hangingPunct="1">
        <a:spcBef>
          <a:spcPct val="20000"/>
        </a:spcBef>
        <a:spcAft>
          <a:spcPct val="0"/>
        </a:spcAft>
        <a:buClr>
          <a:schemeClr val="tx1"/>
        </a:buClr>
        <a:buChar char="•"/>
        <a:defRPr sz="2000">
          <a:solidFill>
            <a:srgbClr val="000000"/>
          </a:solidFill>
          <a:latin typeface="+mn-lt"/>
        </a:defRPr>
      </a:lvl8pPr>
      <a:lvl9pPr marL="3886200" indent="-228600" algn="l" rtl="0" eaLnBrk="1" fontAlgn="base" hangingPunct="1">
        <a:spcBef>
          <a:spcPct val="20000"/>
        </a:spcBef>
        <a:spcAft>
          <a:spcPct val="0"/>
        </a:spcAft>
        <a:buClr>
          <a:schemeClr val="tx1"/>
        </a:buClr>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mailto:Robert.mann@ho-chunk.co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457200"/>
            <a:ext cx="7772400" cy="4419600"/>
          </a:xfrm>
        </p:spPr>
        <p:txBody>
          <a:bodyPr/>
          <a:lstStyle/>
          <a:p>
            <a:r>
              <a:rPr lang="en-US" sz="5400" b="1" dirty="0" smtClean="0">
                <a:latin typeface="Papyrus" pitchFamily="66" charset="0"/>
              </a:rPr>
              <a:t>Tribal Culture in Treatment Court </a:t>
            </a:r>
            <a:br>
              <a:rPr lang="en-US" sz="5400" b="1" dirty="0" smtClean="0">
                <a:latin typeface="Papyrus" pitchFamily="66" charset="0"/>
              </a:rPr>
            </a:br>
            <a:r>
              <a:rPr lang="en-US" sz="5400" b="1" dirty="0">
                <a:latin typeface="Papyrus" pitchFamily="66" charset="0"/>
              </a:rPr>
              <a:t/>
            </a:r>
            <a:br>
              <a:rPr lang="en-US" sz="5400" b="1" dirty="0">
                <a:latin typeface="Papyrus" pitchFamily="66" charset="0"/>
              </a:rPr>
            </a:br>
            <a:endParaRPr lang="en-US" sz="5400" b="1" dirty="0">
              <a:latin typeface="Papyrus" pitchFamily="66"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Key Component #</a:t>
            </a:r>
            <a:r>
              <a:rPr lang="en-US" b="1" dirty="0" smtClean="0">
                <a:solidFill>
                  <a:srgbClr val="FF0000"/>
                </a:solidFill>
              </a:rPr>
              <a:t>3 </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dirty="0"/>
              <a:t> </a:t>
            </a:r>
            <a:r>
              <a:rPr lang="en-US" b="1" dirty="0" smtClean="0"/>
              <a:t>Screening </a:t>
            </a:r>
            <a:r>
              <a:rPr lang="en-US" b="1" dirty="0"/>
              <a:t>and Eligibility</a:t>
            </a:r>
            <a:endParaRPr lang="en-US" dirty="0"/>
          </a:p>
          <a:p>
            <a:pPr marL="0" indent="0">
              <a:buNone/>
            </a:pPr>
            <a:r>
              <a:rPr lang="en-US" dirty="0"/>
              <a:t>Eligible court-involved substance-abusing parents, guardians, juveniles, and adults are identified early through legal and clinical screening for eligibility and are promptly placed into the Tribal Healing to Wellness Court</a:t>
            </a:r>
            <a:r>
              <a:rPr lang="en-US" dirty="0" smtClean="0"/>
              <a:t>.</a:t>
            </a:r>
            <a:r>
              <a:rPr lang="en-US" dirty="0"/>
              <a:t> </a:t>
            </a:r>
            <a:endParaRPr lang="en-US" dirty="0" smtClean="0"/>
          </a:p>
          <a:p>
            <a:pPr marL="0" indent="0">
              <a:buNone/>
            </a:pPr>
            <a:endParaRPr lang="en-US" dirty="0"/>
          </a:p>
          <a:p>
            <a:pPr marL="0" indent="0">
              <a:buNone/>
            </a:pPr>
            <a:endParaRPr lang="en-US" dirty="0"/>
          </a:p>
          <a:p>
            <a:pPr algn="just">
              <a:buNone/>
            </a:pPr>
            <a:endParaRPr lang="en-US" dirty="0"/>
          </a:p>
          <a:p>
            <a:pPr marL="0" indent="0" algn="just">
              <a:buNone/>
            </a:pPr>
            <a:r>
              <a:rPr lang="en-US" sz="1050" cap="small" dirty="0"/>
              <a:t>Tribal Law and Policy Institute, Tribal Healing to Wellness Courts: The Judge’s Bench Book 2 ,</a:t>
            </a:r>
            <a:r>
              <a:rPr lang="en-US" sz="1050" dirty="0"/>
              <a:t>(2002 .</a:t>
            </a:r>
          </a:p>
          <a:p>
            <a:pPr marL="0" indent="0">
              <a:buNone/>
            </a:pPr>
            <a:endParaRPr lang="en-US" dirty="0"/>
          </a:p>
        </p:txBody>
      </p:sp>
    </p:spTree>
    <p:extLst>
      <p:ext uri="{BB962C8B-B14F-4D97-AF65-F5344CB8AC3E}">
        <p14:creationId xmlns:p14="http://schemas.microsoft.com/office/powerpoint/2010/main" val="258417162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Key Component #4</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b="1" dirty="0" smtClean="0"/>
              <a:t>Treatment </a:t>
            </a:r>
            <a:r>
              <a:rPr lang="en-US" b="1" dirty="0"/>
              <a:t>and Rehabilitation</a:t>
            </a:r>
            <a:endParaRPr lang="en-US" dirty="0"/>
          </a:p>
          <a:p>
            <a:pPr marL="0" indent="0">
              <a:buNone/>
            </a:pPr>
            <a:r>
              <a:rPr lang="en-US" dirty="0"/>
              <a:t>Tribal Healing to Wellness Court provides access to holistic, structured, and phased alcohol and drug abuse treatment and rehabilitation services that incorporate culture and tradition.</a:t>
            </a:r>
          </a:p>
          <a:p>
            <a:pPr algn="just">
              <a:buNone/>
            </a:pPr>
            <a:endParaRPr lang="en-US" dirty="0"/>
          </a:p>
          <a:p>
            <a:pPr marL="0" indent="0" algn="just">
              <a:buNone/>
            </a:pPr>
            <a:r>
              <a:rPr lang="en-US" sz="1050" cap="small" dirty="0"/>
              <a:t>Tribal Law and Policy Institute, Tribal Healing to Wellness Courts: The Judge’s Bench Book 2 ,</a:t>
            </a:r>
            <a:r>
              <a:rPr lang="en-US" sz="1050" dirty="0"/>
              <a:t>(2002 .</a:t>
            </a:r>
          </a:p>
          <a:p>
            <a:endParaRPr lang="en-US" dirty="0"/>
          </a:p>
        </p:txBody>
      </p:sp>
    </p:spTree>
    <p:extLst>
      <p:ext uri="{BB962C8B-B14F-4D97-AF65-F5344CB8AC3E}">
        <p14:creationId xmlns:p14="http://schemas.microsoft.com/office/powerpoint/2010/main" val="191412177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Key Component #5</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b="1" dirty="0" smtClean="0"/>
              <a:t>Intensive </a:t>
            </a:r>
            <a:r>
              <a:rPr lang="en-US" b="1" dirty="0"/>
              <a:t>Supervision</a:t>
            </a:r>
            <a:endParaRPr lang="en-US" dirty="0"/>
          </a:p>
          <a:p>
            <a:pPr marL="0" indent="0">
              <a:buNone/>
            </a:pPr>
            <a:r>
              <a:rPr lang="en-US" dirty="0"/>
              <a:t>Tribal Healing to Wellness Court participants are monitored through intensive supervision that includes frequent and random testing for alcohol and drug use, while participants and their families benefit from </a:t>
            </a:r>
            <a:r>
              <a:rPr lang="en-US" dirty="0" smtClean="0"/>
              <a:t>effective </a:t>
            </a:r>
            <a:r>
              <a:rPr lang="en-US" dirty="0"/>
              <a:t>team-based case management</a:t>
            </a:r>
            <a:r>
              <a:rPr lang="en-US" dirty="0" smtClean="0"/>
              <a:t>.</a:t>
            </a:r>
          </a:p>
          <a:p>
            <a:pPr algn="just">
              <a:buNone/>
            </a:pPr>
            <a:endParaRPr lang="en-US" dirty="0" smtClean="0"/>
          </a:p>
          <a:p>
            <a:pPr algn="just">
              <a:buNone/>
            </a:pPr>
            <a:endParaRPr lang="en-US" dirty="0"/>
          </a:p>
          <a:p>
            <a:pPr algn="just">
              <a:buNone/>
            </a:pPr>
            <a:endParaRPr lang="en-US" dirty="0"/>
          </a:p>
          <a:p>
            <a:pPr marL="0" indent="0" algn="just">
              <a:buNone/>
            </a:pPr>
            <a:r>
              <a:rPr lang="en-US" sz="1050" cap="small" dirty="0"/>
              <a:t>Tribal Law and Policy Institute, Tribal Healing to Wellness Courts: The Judge’s Bench Book 2 ,</a:t>
            </a:r>
            <a:r>
              <a:rPr lang="en-US" sz="1050" dirty="0"/>
              <a:t>(2002 .</a:t>
            </a:r>
          </a:p>
          <a:p>
            <a:pPr marL="0" indent="0">
              <a:buNone/>
            </a:pPr>
            <a:endParaRPr lang="en-US" dirty="0"/>
          </a:p>
        </p:txBody>
      </p:sp>
    </p:spTree>
    <p:extLst>
      <p:ext uri="{BB962C8B-B14F-4D97-AF65-F5344CB8AC3E}">
        <p14:creationId xmlns:p14="http://schemas.microsoft.com/office/powerpoint/2010/main" val="268008119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Key Component #6</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b="1" dirty="0" smtClean="0"/>
              <a:t>Incentives </a:t>
            </a:r>
            <a:r>
              <a:rPr lang="en-US" b="1" dirty="0"/>
              <a:t>and Sanctions</a:t>
            </a:r>
            <a:endParaRPr lang="en-US" dirty="0"/>
          </a:p>
          <a:p>
            <a:pPr marL="0" indent="0">
              <a:buNone/>
            </a:pPr>
            <a:r>
              <a:rPr lang="en-US" dirty="0"/>
              <a:t>Progressive rewards (or incentives) and consequences (or sanctions) are used to encourage participant compliance with the Tribal Healing to Wellness Court </a:t>
            </a:r>
            <a:r>
              <a:rPr lang="en-US" dirty="0" smtClean="0"/>
              <a:t>requirements.</a:t>
            </a:r>
          </a:p>
          <a:p>
            <a:pPr algn="just">
              <a:buNone/>
            </a:pPr>
            <a:endParaRPr lang="en-US" dirty="0"/>
          </a:p>
          <a:p>
            <a:pPr marL="0" indent="0" algn="just">
              <a:buNone/>
            </a:pPr>
            <a:endParaRPr lang="en-US" sz="1050" cap="small" dirty="0" smtClean="0"/>
          </a:p>
          <a:p>
            <a:pPr marL="0" indent="0" algn="just">
              <a:buNone/>
            </a:pPr>
            <a:endParaRPr lang="en-US" sz="1050" cap="small" dirty="0"/>
          </a:p>
          <a:p>
            <a:pPr marL="0" indent="0" algn="just">
              <a:buNone/>
            </a:pPr>
            <a:endParaRPr lang="en-US" sz="1050" cap="small" dirty="0" smtClean="0"/>
          </a:p>
          <a:p>
            <a:pPr marL="0" indent="0" algn="just">
              <a:buNone/>
            </a:pPr>
            <a:endParaRPr lang="en-US" sz="1050" cap="small" dirty="0"/>
          </a:p>
          <a:p>
            <a:pPr marL="0" indent="0" algn="just">
              <a:buNone/>
            </a:pPr>
            <a:endParaRPr lang="en-US" sz="1050" cap="small" dirty="0" smtClean="0"/>
          </a:p>
          <a:p>
            <a:pPr marL="0" indent="0" algn="just">
              <a:buNone/>
            </a:pPr>
            <a:endParaRPr lang="en-US" sz="1050" cap="small" dirty="0"/>
          </a:p>
          <a:p>
            <a:pPr marL="0" indent="0" algn="just">
              <a:buNone/>
            </a:pPr>
            <a:endParaRPr lang="en-US" sz="1050" cap="small" dirty="0" smtClean="0"/>
          </a:p>
          <a:p>
            <a:pPr marL="0" indent="0" algn="just">
              <a:buNone/>
            </a:pPr>
            <a:r>
              <a:rPr lang="en-US" sz="1050" cap="small" dirty="0" smtClean="0"/>
              <a:t>Tribal </a:t>
            </a:r>
            <a:r>
              <a:rPr lang="en-US" sz="1050" cap="small" dirty="0"/>
              <a:t>Law and Policy Institute, Tribal Healing to Wellness Courts: The Judge’s Bench Book 2 ,</a:t>
            </a:r>
            <a:r>
              <a:rPr lang="en-US" sz="1050" dirty="0"/>
              <a:t>(2002 .</a:t>
            </a:r>
          </a:p>
          <a:p>
            <a:pPr marL="0" indent="0">
              <a:buNone/>
            </a:pPr>
            <a:endParaRPr lang="en-US" dirty="0"/>
          </a:p>
        </p:txBody>
      </p:sp>
    </p:spTree>
    <p:extLst>
      <p:ext uri="{BB962C8B-B14F-4D97-AF65-F5344CB8AC3E}">
        <p14:creationId xmlns:p14="http://schemas.microsoft.com/office/powerpoint/2010/main" val="357115078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Key Component #7</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b="1" dirty="0" smtClean="0"/>
              <a:t>Judicial </a:t>
            </a:r>
            <a:r>
              <a:rPr lang="en-US" b="1" dirty="0"/>
              <a:t>Interaction</a:t>
            </a:r>
            <a:endParaRPr lang="en-US" dirty="0"/>
          </a:p>
          <a:p>
            <a:pPr marL="0" indent="0">
              <a:buNone/>
            </a:pPr>
            <a:r>
              <a:rPr lang="en-US" dirty="0"/>
              <a:t>Ongoing involvement of a Tribal Healing to Wellness Court judge with the Tribal Wellness Court team and staffing, and ongoing Tribal Wellness Court judge interaction with each participant are essential.</a:t>
            </a:r>
          </a:p>
          <a:p>
            <a:pPr algn="just">
              <a:buNone/>
            </a:pPr>
            <a:endParaRPr lang="en-US" dirty="0" smtClean="0"/>
          </a:p>
          <a:p>
            <a:pPr algn="just">
              <a:buNone/>
            </a:pPr>
            <a:endParaRPr lang="en-US" dirty="0"/>
          </a:p>
          <a:p>
            <a:pPr algn="just">
              <a:buNone/>
            </a:pPr>
            <a:endParaRPr lang="en-US" dirty="0"/>
          </a:p>
          <a:p>
            <a:pPr marL="0" indent="0" algn="just">
              <a:buNone/>
            </a:pPr>
            <a:r>
              <a:rPr lang="en-US" sz="1050" cap="small" dirty="0"/>
              <a:t>Tribal Law and Policy Institute, Tribal Healing to Wellness Courts: The Judge’s Bench Book 2 ,</a:t>
            </a:r>
            <a:r>
              <a:rPr lang="en-US" sz="1050" dirty="0"/>
              <a:t>(2002 .</a:t>
            </a:r>
          </a:p>
          <a:p>
            <a:pPr marL="0" indent="0">
              <a:buNone/>
            </a:pPr>
            <a:endParaRPr lang="en-US" dirty="0"/>
          </a:p>
          <a:p>
            <a:endParaRPr lang="en-US" dirty="0"/>
          </a:p>
        </p:txBody>
      </p:sp>
    </p:spTree>
    <p:extLst>
      <p:ext uri="{BB962C8B-B14F-4D97-AF65-F5344CB8AC3E}">
        <p14:creationId xmlns:p14="http://schemas.microsoft.com/office/powerpoint/2010/main" val="294913462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Key Component #8</a:t>
            </a:r>
            <a:endParaRPr lang="en-US" dirty="0">
              <a:solidFill>
                <a:srgbClr val="FF0000"/>
              </a:solidFill>
            </a:endParaRPr>
          </a:p>
        </p:txBody>
      </p:sp>
      <p:sp>
        <p:nvSpPr>
          <p:cNvPr id="3" name="Content Placeholder 2"/>
          <p:cNvSpPr>
            <a:spLocks noGrp="1"/>
          </p:cNvSpPr>
          <p:nvPr>
            <p:ph idx="1"/>
          </p:nvPr>
        </p:nvSpPr>
        <p:spPr>
          <a:xfrm>
            <a:off x="457200" y="1219200"/>
            <a:ext cx="8229600" cy="5181600"/>
          </a:xfrm>
        </p:spPr>
        <p:txBody>
          <a:bodyPr/>
          <a:lstStyle/>
          <a:p>
            <a:pPr marL="0" indent="0">
              <a:buNone/>
            </a:pPr>
            <a:r>
              <a:rPr lang="en-US" b="1" dirty="0" smtClean="0"/>
              <a:t>Monitoring </a:t>
            </a:r>
            <a:r>
              <a:rPr lang="en-US" b="1" dirty="0"/>
              <a:t>and Evaluation</a:t>
            </a:r>
            <a:endParaRPr lang="en-US" dirty="0"/>
          </a:p>
          <a:p>
            <a:pPr marL="0" indent="0">
              <a:buNone/>
            </a:pPr>
            <a:r>
              <a:rPr lang="en-US" dirty="0"/>
              <a:t>Process measurement, performance measurement, and evaluation are tools used to monitor and evaluate the achievement of program goals, identify needed improvements to the Tribal Healing to Wellness Court and to the tribal court process, determine participant progress, and provide information to governing bodies, interested community groups, and funding sources.</a:t>
            </a:r>
          </a:p>
          <a:p>
            <a:pPr algn="just">
              <a:buNone/>
            </a:pPr>
            <a:endParaRPr lang="en-US" dirty="0" smtClean="0"/>
          </a:p>
          <a:p>
            <a:pPr algn="just">
              <a:buNone/>
            </a:pPr>
            <a:endParaRPr lang="en-US" dirty="0"/>
          </a:p>
          <a:p>
            <a:pPr marL="0" indent="0" algn="just">
              <a:buNone/>
            </a:pPr>
            <a:r>
              <a:rPr lang="en-US" sz="1050" cap="small" dirty="0"/>
              <a:t>Tribal Law and Policy Institute, Tribal Healing to Wellness Courts: The Judge’s Bench Book 2 ,</a:t>
            </a:r>
            <a:r>
              <a:rPr lang="en-US" sz="1050" dirty="0"/>
              <a:t>(2002 .</a:t>
            </a:r>
          </a:p>
          <a:p>
            <a:endParaRPr lang="en-US" dirty="0"/>
          </a:p>
        </p:txBody>
      </p:sp>
    </p:spTree>
    <p:extLst>
      <p:ext uri="{BB962C8B-B14F-4D97-AF65-F5344CB8AC3E}">
        <p14:creationId xmlns:p14="http://schemas.microsoft.com/office/powerpoint/2010/main" val="213034020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Key Component #9</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b="1" dirty="0" smtClean="0"/>
              <a:t>Continuing </a:t>
            </a:r>
            <a:r>
              <a:rPr lang="en-US" b="1" dirty="0"/>
              <a:t>Interdisciplinary and Community Education</a:t>
            </a:r>
            <a:endParaRPr lang="en-US" dirty="0"/>
          </a:p>
          <a:p>
            <a:pPr marL="0" indent="0">
              <a:buNone/>
            </a:pPr>
            <a:r>
              <a:rPr lang="en-US" dirty="0"/>
              <a:t>Continuing interdisciplinary and community education promote effective Tribal Healing to Wellness Court planning, implementation, and operation.</a:t>
            </a:r>
          </a:p>
          <a:p>
            <a:pPr algn="just">
              <a:buNone/>
            </a:pPr>
            <a:endParaRPr lang="en-US" dirty="0" smtClean="0"/>
          </a:p>
          <a:p>
            <a:pPr algn="just">
              <a:buNone/>
            </a:pPr>
            <a:endParaRPr lang="en-US" dirty="0"/>
          </a:p>
          <a:p>
            <a:pPr algn="just">
              <a:buNone/>
            </a:pPr>
            <a:endParaRPr lang="en-US" dirty="0"/>
          </a:p>
          <a:p>
            <a:pPr marL="0" indent="0" algn="just">
              <a:buNone/>
            </a:pPr>
            <a:r>
              <a:rPr lang="en-US" sz="1050" cap="small" dirty="0"/>
              <a:t>Tribal Law and Policy Institute, Tribal Healing to Wellness Courts: The Judge’s Bench Book 2 ,</a:t>
            </a:r>
            <a:r>
              <a:rPr lang="en-US" sz="1050" dirty="0"/>
              <a:t>(2002 .</a:t>
            </a:r>
          </a:p>
          <a:p>
            <a:endParaRPr lang="en-US" dirty="0"/>
          </a:p>
        </p:txBody>
      </p:sp>
    </p:spTree>
    <p:extLst>
      <p:ext uri="{BB962C8B-B14F-4D97-AF65-F5344CB8AC3E}">
        <p14:creationId xmlns:p14="http://schemas.microsoft.com/office/powerpoint/2010/main" val="185354397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Key Component #10</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b="1" dirty="0" smtClean="0"/>
              <a:t>Team </a:t>
            </a:r>
            <a:r>
              <a:rPr lang="en-US" b="1" dirty="0"/>
              <a:t>Interaction</a:t>
            </a:r>
            <a:endParaRPr lang="en-US" dirty="0"/>
          </a:p>
          <a:p>
            <a:pPr marL="0" indent="0">
              <a:buNone/>
            </a:pPr>
            <a:r>
              <a:rPr lang="en-US" dirty="0"/>
              <a:t>The development and maintenance of ongoing commitments, communication, coordination, and cooperation among Tribal Healing to Wellness Court team members, service providers and payers, the community and relevant organizations, including the use of formal written procedures and agreements, are critical for Tribal Wellness Court </a:t>
            </a:r>
            <a:r>
              <a:rPr lang="en-US" dirty="0" smtClean="0"/>
              <a:t>success.</a:t>
            </a:r>
            <a:endParaRPr lang="en-US" dirty="0"/>
          </a:p>
          <a:p>
            <a:pPr algn="just">
              <a:buNone/>
            </a:pPr>
            <a:endParaRPr lang="en-US" dirty="0"/>
          </a:p>
          <a:p>
            <a:pPr marL="0" indent="0" algn="just">
              <a:buNone/>
            </a:pPr>
            <a:r>
              <a:rPr lang="en-US" sz="1050" cap="small" dirty="0"/>
              <a:t>Tribal Law and Policy Institute, Tribal Healing to Wellness Courts: The Judge’s Bench Book 2 ,</a:t>
            </a:r>
            <a:r>
              <a:rPr lang="en-US" sz="1050" dirty="0"/>
              <a:t>(2002 .</a:t>
            </a:r>
          </a:p>
          <a:p>
            <a:endParaRPr lang="en-US" dirty="0"/>
          </a:p>
        </p:txBody>
      </p:sp>
    </p:spTree>
    <p:extLst>
      <p:ext uri="{BB962C8B-B14F-4D97-AF65-F5344CB8AC3E}">
        <p14:creationId xmlns:p14="http://schemas.microsoft.com/office/powerpoint/2010/main" val="170394676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Collaboration</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dirty="0"/>
              <a:t>A creative response to substance abuse and crime is necessary to ensure tribal members dispersed widely throughout the state and country have access to treatment court. Collaboration between Tribal Healing to Wellness and other Treatment Courts provides an opportunity to educate communities about Native American culture fosters, diversity in programs, and increases service opportunities for tribal </a:t>
            </a:r>
            <a:r>
              <a:rPr lang="en-US" dirty="0" smtClean="0"/>
              <a:t>members.</a:t>
            </a:r>
            <a:endParaRPr lang="en-US" dirty="0"/>
          </a:p>
        </p:txBody>
      </p:sp>
    </p:spTree>
    <p:extLst>
      <p:ext uri="{BB962C8B-B14F-4D97-AF65-F5344CB8AC3E}">
        <p14:creationId xmlns:p14="http://schemas.microsoft.com/office/powerpoint/2010/main" val="286488398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Collaboration Goals</a:t>
            </a:r>
            <a:endParaRPr lang="en-US" dirty="0">
              <a:solidFill>
                <a:srgbClr val="FF0000"/>
              </a:solidFill>
            </a:endParaRPr>
          </a:p>
        </p:txBody>
      </p:sp>
      <p:sp>
        <p:nvSpPr>
          <p:cNvPr id="3" name="Content Placeholder 2"/>
          <p:cNvSpPr>
            <a:spLocks noGrp="1"/>
          </p:cNvSpPr>
          <p:nvPr>
            <p:ph idx="1"/>
          </p:nvPr>
        </p:nvSpPr>
        <p:spPr/>
        <p:txBody>
          <a:bodyPr/>
          <a:lstStyle/>
          <a:p>
            <a:pPr lvl="0"/>
            <a:r>
              <a:rPr lang="en-US" dirty="0"/>
              <a:t>Increase awareness of the specific needs of Native Americans</a:t>
            </a:r>
          </a:p>
          <a:p>
            <a:pPr lvl="0"/>
            <a:r>
              <a:rPr lang="en-US" dirty="0"/>
              <a:t>Identify similarities and differences between </a:t>
            </a:r>
            <a:r>
              <a:rPr lang="en-US" dirty="0" smtClean="0"/>
              <a:t>Tribal Wellness Courts </a:t>
            </a:r>
            <a:r>
              <a:rPr lang="en-US" dirty="0"/>
              <a:t>and other </a:t>
            </a:r>
            <a:r>
              <a:rPr lang="en-US" dirty="0" smtClean="0"/>
              <a:t>Treatment </a:t>
            </a:r>
            <a:r>
              <a:rPr lang="en-US" dirty="0"/>
              <a:t>C</a:t>
            </a:r>
            <a:r>
              <a:rPr lang="en-US" dirty="0" smtClean="0"/>
              <a:t>ourts</a:t>
            </a:r>
            <a:endParaRPr lang="en-US" dirty="0"/>
          </a:p>
          <a:p>
            <a:pPr lvl="0"/>
            <a:r>
              <a:rPr lang="en-US" dirty="0"/>
              <a:t>Encourage collaboration between </a:t>
            </a:r>
            <a:r>
              <a:rPr lang="en-US" dirty="0" smtClean="0"/>
              <a:t>Tribal Wellness Courts </a:t>
            </a:r>
            <a:r>
              <a:rPr lang="en-US" dirty="0"/>
              <a:t>and other alternative courts</a:t>
            </a:r>
          </a:p>
          <a:p>
            <a:pPr lvl="0"/>
            <a:r>
              <a:rPr lang="en-US" dirty="0"/>
              <a:t>Encourage an open discussion about specific issues </a:t>
            </a:r>
          </a:p>
          <a:p>
            <a:pPr lvl="0"/>
            <a:r>
              <a:rPr lang="en-US" dirty="0" smtClean="0"/>
              <a:t>Improve </a:t>
            </a:r>
            <a:r>
              <a:rPr lang="en-US" dirty="0"/>
              <a:t>collaborative efforts and resource sharing</a:t>
            </a:r>
          </a:p>
          <a:p>
            <a:pPr lvl="0"/>
            <a:r>
              <a:rPr lang="en-US" dirty="0" smtClean="0"/>
              <a:t>Encourage </a:t>
            </a:r>
            <a:r>
              <a:rPr lang="en-US" dirty="0"/>
              <a:t>networking among </a:t>
            </a:r>
            <a:r>
              <a:rPr lang="en-US" dirty="0" smtClean="0"/>
              <a:t>Courts</a:t>
            </a:r>
            <a:endParaRPr lang="en-US" dirty="0"/>
          </a:p>
          <a:p>
            <a:pPr marL="0" indent="0">
              <a:buNone/>
            </a:pPr>
            <a:endParaRPr lang="en-US" dirty="0"/>
          </a:p>
        </p:txBody>
      </p:sp>
    </p:spTree>
    <p:extLst>
      <p:ext uri="{BB962C8B-B14F-4D97-AF65-F5344CB8AC3E}">
        <p14:creationId xmlns:p14="http://schemas.microsoft.com/office/powerpoint/2010/main" val="276890759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Greeting</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t>Formal Ho-Chunk greeting</a:t>
            </a:r>
          </a:p>
          <a:p>
            <a:pPr marL="0" indent="0">
              <a:buNone/>
            </a:pPr>
            <a:r>
              <a:rPr lang="en-US" dirty="0" smtClean="0"/>
              <a:t>Moment </a:t>
            </a:r>
            <a:r>
              <a:rPr lang="en-US" dirty="0"/>
              <a:t>of </a:t>
            </a:r>
            <a:r>
              <a:rPr lang="en-US" dirty="0" smtClean="0"/>
              <a:t>silence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92916001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Native American participants in Treatment Courts</a:t>
            </a:r>
            <a:endParaRPr lang="en-US" dirty="0">
              <a:solidFill>
                <a:srgbClr val="FF0000"/>
              </a:solidFill>
            </a:endParaRPr>
          </a:p>
        </p:txBody>
      </p:sp>
      <p:sp>
        <p:nvSpPr>
          <p:cNvPr id="3" name="Content Placeholder 2"/>
          <p:cNvSpPr>
            <a:spLocks noGrp="1"/>
          </p:cNvSpPr>
          <p:nvPr>
            <p:ph idx="1"/>
          </p:nvPr>
        </p:nvSpPr>
        <p:spPr>
          <a:xfrm>
            <a:off x="457200" y="1219200"/>
            <a:ext cx="8229600" cy="5334000"/>
          </a:xfrm>
        </p:spPr>
        <p:txBody>
          <a:bodyPr/>
          <a:lstStyle/>
          <a:p>
            <a:r>
              <a:rPr lang="en-US" sz="2400" dirty="0"/>
              <a:t>Educate </a:t>
            </a:r>
            <a:r>
              <a:rPr lang="en-US" sz="2400" dirty="0" smtClean="0"/>
              <a:t>Treatment Courts </a:t>
            </a:r>
            <a:r>
              <a:rPr lang="en-US" sz="2400" dirty="0"/>
              <a:t>on </a:t>
            </a:r>
            <a:r>
              <a:rPr lang="en-US" sz="2400" dirty="0" smtClean="0"/>
              <a:t>Native American cultural </a:t>
            </a:r>
            <a:r>
              <a:rPr lang="en-US" sz="2400" dirty="0"/>
              <a:t>beliefs and </a:t>
            </a:r>
            <a:r>
              <a:rPr lang="en-US" sz="2400" dirty="0" smtClean="0"/>
              <a:t>events.</a:t>
            </a:r>
          </a:p>
          <a:p>
            <a:r>
              <a:rPr lang="en-US" sz="2400" dirty="0" smtClean="0"/>
              <a:t>Attendance to cultural event or ceremony is only possible if they are </a:t>
            </a:r>
            <a:r>
              <a:rPr lang="en-US" sz="2400" b="1" u="sng" dirty="0" smtClean="0"/>
              <a:t>compliant</a:t>
            </a:r>
            <a:r>
              <a:rPr lang="en-US" sz="2400" dirty="0" smtClean="0"/>
              <a:t> within your court guidelines.</a:t>
            </a:r>
            <a:endParaRPr lang="en-US" sz="2400" dirty="0"/>
          </a:p>
          <a:p>
            <a:pPr marL="0" indent="0">
              <a:buNone/>
            </a:pPr>
            <a:endParaRPr lang="en-US" dirty="0"/>
          </a:p>
          <a:p>
            <a:pPr marL="0" indent="0">
              <a:buNone/>
            </a:pPr>
            <a:r>
              <a:rPr lang="en-US" dirty="0" smtClean="0"/>
              <a:t> </a:t>
            </a:r>
          </a:p>
        </p:txBody>
      </p:sp>
    </p:spTree>
    <p:extLst>
      <p:ext uri="{BB962C8B-B14F-4D97-AF65-F5344CB8AC3E}">
        <p14:creationId xmlns:p14="http://schemas.microsoft.com/office/powerpoint/2010/main" val="45002860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VRNA</a:t>
            </a:r>
            <a:endParaRPr lang="en-US" dirty="0"/>
          </a:p>
        </p:txBody>
      </p:sp>
      <p:sp>
        <p:nvSpPr>
          <p:cNvPr id="3" name="Content Placeholder 2"/>
          <p:cNvSpPr>
            <a:spLocks noGrp="1"/>
          </p:cNvSpPr>
          <p:nvPr>
            <p:ph idx="1"/>
          </p:nvPr>
        </p:nvSpPr>
        <p:spPr/>
        <p:txBody>
          <a:bodyPr/>
          <a:lstStyle/>
          <a:p>
            <a:pPr marL="0" indent="0">
              <a:buNone/>
            </a:pPr>
            <a:r>
              <a:rPr lang="en-US" dirty="0"/>
              <a:t>Vocational Rehabilitation for Native Americans (VRNA) “VRNA has been in operation since 1999 providing culturally appropriate vocational rehabilitation services to Native Americans with disabilities residing in the GLITC service areas.  The Purpose of the program is to provide vocational rehabilitation services for gainful employment to eligible Native Americans. </a:t>
            </a:r>
          </a:p>
          <a:p>
            <a:pPr marL="0" indent="0">
              <a:buNone/>
            </a:pPr>
            <a:endParaRPr lang="en-US" dirty="0"/>
          </a:p>
        </p:txBody>
      </p:sp>
    </p:spTree>
    <p:extLst>
      <p:ext uri="{BB962C8B-B14F-4D97-AF65-F5344CB8AC3E}">
        <p14:creationId xmlns:p14="http://schemas.microsoft.com/office/powerpoint/2010/main" val="315825476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VRNA</a:t>
            </a:r>
            <a:endParaRPr lang="en-US" dirty="0"/>
          </a:p>
        </p:txBody>
      </p:sp>
      <p:sp>
        <p:nvSpPr>
          <p:cNvPr id="3" name="Content Placeholder 2"/>
          <p:cNvSpPr>
            <a:spLocks noGrp="1"/>
          </p:cNvSpPr>
          <p:nvPr>
            <p:ph idx="1"/>
          </p:nvPr>
        </p:nvSpPr>
        <p:spPr/>
        <p:txBody>
          <a:bodyPr/>
          <a:lstStyle/>
          <a:p>
            <a:r>
              <a:rPr lang="en-US" dirty="0"/>
              <a:t>The individuals must have a documentable disability that makes it difficult to obtain, maintain, or advance in gainful employment, be an enrolled tribal member of a federally recognized tribe, and live on or near the reservation in the service areas. Vocational Rehabilitation is an eligibility program and is not entitlement based.  Counselors provide direct service to the Consumers with disabilities, supporting them towards a successful employment outcome. </a:t>
            </a:r>
          </a:p>
        </p:txBody>
      </p:sp>
    </p:spTree>
    <p:extLst>
      <p:ext uri="{BB962C8B-B14F-4D97-AF65-F5344CB8AC3E}">
        <p14:creationId xmlns:p14="http://schemas.microsoft.com/office/powerpoint/2010/main" val="370213478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VRNA</a:t>
            </a:r>
            <a:endParaRPr lang="en-US" dirty="0"/>
          </a:p>
        </p:txBody>
      </p:sp>
      <p:sp>
        <p:nvSpPr>
          <p:cNvPr id="3" name="Content Placeholder 2"/>
          <p:cNvSpPr>
            <a:spLocks noGrp="1"/>
          </p:cNvSpPr>
          <p:nvPr>
            <p:ph idx="1"/>
          </p:nvPr>
        </p:nvSpPr>
        <p:spPr/>
        <p:txBody>
          <a:bodyPr/>
          <a:lstStyle/>
          <a:p>
            <a:pPr marL="0" indent="0">
              <a:buNone/>
            </a:pPr>
            <a:r>
              <a:rPr lang="en-US" dirty="0"/>
              <a:t>The VRNA program is built upon an “Individualized Plan for Employment” (IPE) process that must be written with the final goal to be achieved as successful employment.  Each employment goal supported by the program will be based on the individual Consumer’s unique strengths, priorities, concerns, abilities, capabilities, interests, and informed choice. VRNA is a program which pays for services for the participant as a last resort to any other program or benefit”.</a:t>
            </a:r>
          </a:p>
        </p:txBody>
      </p:sp>
    </p:spTree>
    <p:extLst>
      <p:ext uri="{BB962C8B-B14F-4D97-AF65-F5344CB8AC3E}">
        <p14:creationId xmlns:p14="http://schemas.microsoft.com/office/powerpoint/2010/main" val="193873413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Resources</a:t>
            </a:r>
            <a:endParaRPr lang="en-US" dirty="0">
              <a:solidFill>
                <a:srgbClr val="FF0000"/>
              </a:solidFill>
            </a:endParaRPr>
          </a:p>
        </p:txBody>
      </p:sp>
      <p:sp>
        <p:nvSpPr>
          <p:cNvPr id="3" name="Content Placeholder 2"/>
          <p:cNvSpPr>
            <a:spLocks noGrp="1"/>
          </p:cNvSpPr>
          <p:nvPr>
            <p:ph idx="1"/>
          </p:nvPr>
        </p:nvSpPr>
        <p:spPr>
          <a:xfrm>
            <a:off x="457200" y="1371600"/>
            <a:ext cx="8229600" cy="5181600"/>
          </a:xfrm>
        </p:spPr>
        <p:txBody>
          <a:bodyPr/>
          <a:lstStyle/>
          <a:p>
            <a:r>
              <a:rPr lang="en-US" dirty="0" smtClean="0"/>
              <a:t>Consultation/advice with tribal leaders regarding </a:t>
            </a:r>
            <a:r>
              <a:rPr lang="en-US" dirty="0"/>
              <a:t>traditions, beliefs, spirituality and cultural </a:t>
            </a:r>
            <a:r>
              <a:rPr lang="en-US" dirty="0" smtClean="0"/>
              <a:t>events.</a:t>
            </a:r>
          </a:p>
          <a:p>
            <a:r>
              <a:rPr lang="en-US" dirty="0" smtClean="0"/>
              <a:t>Or you can contact:</a:t>
            </a:r>
          </a:p>
          <a:p>
            <a:pPr lvl="1"/>
            <a:r>
              <a:rPr lang="en-US" dirty="0" smtClean="0"/>
              <a:t>Robert Mann </a:t>
            </a:r>
          </a:p>
          <a:p>
            <a:pPr lvl="1"/>
            <a:r>
              <a:rPr lang="en-US" dirty="0" smtClean="0"/>
              <a:t>Email: </a:t>
            </a:r>
            <a:r>
              <a:rPr lang="en-US" dirty="0" smtClean="0">
                <a:hlinkClick r:id="rId2"/>
              </a:rPr>
              <a:t>Robert.mann@ho-chunk.com</a:t>
            </a:r>
            <a:endParaRPr lang="en-US" dirty="0" smtClean="0"/>
          </a:p>
          <a:p>
            <a:pPr lvl="1"/>
            <a:r>
              <a:rPr lang="en-US" dirty="0" smtClean="0"/>
              <a:t>Phone: (608) 343-2702</a:t>
            </a:r>
          </a:p>
          <a:p>
            <a:pPr>
              <a:buFont typeface="Arial" panose="020B0604020202020204" pitchFamily="34" charset="0"/>
              <a:buChar char="•"/>
            </a:pPr>
            <a:r>
              <a:rPr lang="en-US" dirty="0" smtClean="0"/>
              <a:t>Great Lakes Inter-Tribal Council, Inc. (VRNA)</a:t>
            </a:r>
          </a:p>
          <a:p>
            <a:pPr lvl="1">
              <a:buFont typeface="Arial" panose="020B0604020202020204" pitchFamily="34" charset="0"/>
              <a:buChar char="•"/>
            </a:pPr>
            <a:r>
              <a:rPr lang="en-US" dirty="0" smtClean="0"/>
              <a:t>2932 WI 47</a:t>
            </a:r>
          </a:p>
          <a:p>
            <a:pPr lvl="1">
              <a:buFont typeface="Arial" panose="020B0604020202020204" pitchFamily="34" charset="0"/>
              <a:buChar char="•"/>
            </a:pPr>
            <a:r>
              <a:rPr lang="en-US" dirty="0" smtClean="0"/>
              <a:t>Lac Du Flambeau, WI 54538</a:t>
            </a:r>
          </a:p>
          <a:p>
            <a:pPr lvl="1">
              <a:buFont typeface="Arial" panose="020B0604020202020204" pitchFamily="34" charset="0"/>
              <a:buChar char="•"/>
            </a:pPr>
            <a:r>
              <a:rPr lang="en-US" dirty="0" smtClean="0"/>
              <a:t>Phone: 1-800-472-7207</a:t>
            </a:r>
            <a:endParaRPr lang="en-US" dirty="0"/>
          </a:p>
          <a:p>
            <a:pPr marL="0" indent="0">
              <a:buNone/>
            </a:pPr>
            <a:endParaRPr lang="en-US" dirty="0"/>
          </a:p>
          <a:p>
            <a:endParaRPr lang="en-US" dirty="0" smtClean="0"/>
          </a:p>
          <a:p>
            <a:endParaRPr lang="en-US" dirty="0"/>
          </a:p>
        </p:txBody>
      </p:sp>
    </p:spTree>
    <p:extLst>
      <p:ext uri="{BB962C8B-B14F-4D97-AF65-F5344CB8AC3E}">
        <p14:creationId xmlns:p14="http://schemas.microsoft.com/office/powerpoint/2010/main" val="401638983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9800"/>
            <a:ext cx="7772400" cy="1066800"/>
          </a:xfrm>
        </p:spPr>
        <p:txBody>
          <a:bodyPr/>
          <a:lstStyle/>
          <a:p>
            <a:r>
              <a:rPr lang="en-US" dirty="0" smtClean="0"/>
              <a:t>Questions?</a:t>
            </a:r>
            <a:endParaRPr lang="en-US" dirty="0"/>
          </a:p>
        </p:txBody>
      </p:sp>
      <p:sp>
        <p:nvSpPr>
          <p:cNvPr id="3" name="Subtitle 2"/>
          <p:cNvSpPr>
            <a:spLocks noGrp="1"/>
          </p:cNvSpPr>
          <p:nvPr>
            <p:ph type="subTitle" idx="1"/>
          </p:nvPr>
        </p:nvSpPr>
        <p:spPr>
          <a:xfrm>
            <a:off x="1219200" y="381000"/>
            <a:ext cx="6400800" cy="1447800"/>
          </a:xfrm>
        </p:spPr>
        <p:txBody>
          <a:bodyPr/>
          <a:lstStyle/>
          <a:p>
            <a:r>
              <a:rPr lang="en-US" sz="3200" b="1" dirty="0" smtClean="0">
                <a:latin typeface="Papyrus" pitchFamily="66" charset="0"/>
              </a:rPr>
              <a:t>Tribal Culture in Treatment  Court </a:t>
            </a:r>
            <a:endParaRPr lang="en-US" sz="3200" b="1" dirty="0"/>
          </a:p>
        </p:txBody>
      </p:sp>
    </p:spTree>
    <p:extLst>
      <p:ext uri="{BB962C8B-B14F-4D97-AF65-F5344CB8AC3E}">
        <p14:creationId xmlns:p14="http://schemas.microsoft.com/office/powerpoint/2010/main" val="180483772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Introduction</a:t>
            </a:r>
            <a:endParaRPr lang="en-US" dirty="0">
              <a:solidFill>
                <a:srgbClr val="FF0000"/>
              </a:solidFill>
            </a:endParaRPr>
          </a:p>
        </p:txBody>
      </p:sp>
      <p:sp>
        <p:nvSpPr>
          <p:cNvPr id="4" name="Content Placeholder 2"/>
          <p:cNvSpPr>
            <a:spLocks noGrp="1"/>
          </p:cNvSpPr>
          <p:nvPr>
            <p:ph idx="1"/>
          </p:nvPr>
        </p:nvSpPr>
        <p:spPr/>
        <p:txBody>
          <a:bodyPr/>
          <a:lstStyle/>
          <a:p>
            <a:pPr marL="0" indent="0">
              <a:buNone/>
            </a:pPr>
            <a:r>
              <a:rPr lang="en-US" dirty="0"/>
              <a:t>Tribal Healing to Wellness Courts are tribal adaptations of drug courts. The name “Tribal Healing to Wellness Court” was adopted to </a:t>
            </a:r>
            <a:r>
              <a:rPr lang="en-US" dirty="0" smtClean="0"/>
              <a:t>incorporate </a:t>
            </a:r>
            <a:r>
              <a:rPr lang="en-US" dirty="0"/>
              <a:t>two important Native </a:t>
            </a:r>
            <a:r>
              <a:rPr lang="en-US" dirty="0" smtClean="0"/>
              <a:t>concepts: </a:t>
            </a:r>
          </a:p>
          <a:p>
            <a:pPr marL="0" indent="0">
              <a:buNone/>
            </a:pPr>
            <a:r>
              <a:rPr lang="en-US" dirty="0" smtClean="0"/>
              <a:t>1. Both </a:t>
            </a:r>
            <a:r>
              <a:rPr lang="en-US" dirty="0"/>
              <a:t>H</a:t>
            </a:r>
            <a:r>
              <a:rPr lang="en-US" dirty="0" smtClean="0"/>
              <a:t>ealing </a:t>
            </a:r>
            <a:r>
              <a:rPr lang="en-US" dirty="0"/>
              <a:t>and W</a:t>
            </a:r>
            <a:r>
              <a:rPr lang="en-US" dirty="0" smtClean="0"/>
              <a:t>ellness.</a:t>
            </a:r>
          </a:p>
          <a:p>
            <a:pPr marL="0" indent="0">
              <a:buNone/>
            </a:pPr>
            <a:r>
              <a:rPr lang="en-US" dirty="0" smtClean="0"/>
              <a:t>2. Emphasize </a:t>
            </a:r>
            <a:r>
              <a:rPr lang="en-US" dirty="0"/>
              <a:t>the program’s efforts </a:t>
            </a:r>
            <a:r>
              <a:rPr lang="en-US" dirty="0" smtClean="0"/>
              <a:t>to </a:t>
            </a:r>
            <a:r>
              <a:rPr lang="en-US" dirty="0"/>
              <a:t>promote wellness as an ongoing journey for program participants. </a:t>
            </a:r>
          </a:p>
          <a:p>
            <a:pPr marL="0" indent="0">
              <a:buNone/>
            </a:pPr>
            <a:endParaRPr lang="en-US" dirty="0"/>
          </a:p>
        </p:txBody>
      </p:sp>
    </p:spTree>
    <p:extLst>
      <p:ext uri="{BB962C8B-B14F-4D97-AF65-F5344CB8AC3E}">
        <p14:creationId xmlns:p14="http://schemas.microsoft.com/office/powerpoint/2010/main" val="137865852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Holistic Treatment</a:t>
            </a:r>
            <a:br>
              <a:rPr lang="en-US" dirty="0" smtClean="0">
                <a:solidFill>
                  <a:srgbClr val="FF0000"/>
                </a:solidFill>
              </a:rPr>
            </a:br>
            <a:r>
              <a:rPr lang="en-US" dirty="0" smtClean="0">
                <a:solidFill>
                  <a:srgbClr val="FF0000"/>
                </a:solidFill>
              </a:rPr>
              <a:t>Based Approach </a:t>
            </a:r>
            <a:endParaRPr lang="en-US" dirty="0">
              <a:solidFill>
                <a:srgbClr val="FF0000"/>
              </a:solidFill>
            </a:endParaRPr>
          </a:p>
        </p:txBody>
      </p:sp>
      <p:sp>
        <p:nvSpPr>
          <p:cNvPr id="3" name="Content Placeholder 2"/>
          <p:cNvSpPr>
            <a:spLocks noGrp="1"/>
          </p:cNvSpPr>
          <p:nvPr>
            <p:ph idx="1"/>
          </p:nvPr>
        </p:nvSpPr>
        <p:spPr>
          <a:xfrm>
            <a:off x="381000" y="1219200"/>
            <a:ext cx="8229600" cy="5410200"/>
          </a:xfrm>
        </p:spPr>
        <p:txBody>
          <a:bodyPr/>
          <a:lstStyle/>
          <a:p>
            <a:pPr marL="0" indent="0" algn="just">
              <a:buNone/>
            </a:pPr>
            <a:r>
              <a:rPr lang="en-US" sz="2400" dirty="0" smtClean="0"/>
              <a:t>The Wellness Court philosophy is centered upon healing the individual physically, spiritually, and socially. For many tribal peoples the healing process is intertwined with the use of customary or traditional legal process and values.</a:t>
            </a:r>
          </a:p>
          <a:p>
            <a:pPr marL="0" indent="0" algn="just">
              <a:buNone/>
            </a:pPr>
            <a:r>
              <a:rPr lang="en-US" sz="2400" dirty="0" smtClean="0"/>
              <a:t> </a:t>
            </a:r>
            <a:endParaRPr lang="en-US" sz="2400" dirty="0"/>
          </a:p>
          <a:p>
            <a:pPr marL="0" indent="0" algn="just">
              <a:buNone/>
            </a:pPr>
            <a:r>
              <a:rPr lang="en-US" sz="1200" cap="small" dirty="0" smtClean="0"/>
              <a:t>Tribal Law and Policy Institute, Tribal Healing to Wellness Courts: The Judge’s Bench Book 3, </a:t>
            </a:r>
            <a:r>
              <a:rPr lang="en-US" sz="1200" dirty="0" smtClean="0"/>
              <a:t>(2002 .</a:t>
            </a:r>
          </a:p>
          <a:p>
            <a:pPr marL="0" indent="0" algn="just">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Holistic Goal</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i="1" dirty="0"/>
              <a:t>“The holistic goal of a Tribal Wellness Court is to help chart a healing to wellness journey for individuals who have lost their sense of direction, their vision and purpose. Wellness court convenes to redirect a disoriented unsteady, and dazed individual onto a better course or path. It points a person toward a place where strength and balance can be found.”</a:t>
            </a:r>
            <a:r>
              <a:rPr lang="en-US" dirty="0"/>
              <a:t> </a:t>
            </a:r>
          </a:p>
          <a:p>
            <a:pPr marL="0" indent="0">
              <a:buNone/>
            </a:pPr>
            <a:endParaRPr lang="en-US" dirty="0" smtClean="0"/>
          </a:p>
          <a:p>
            <a:pPr marL="0" indent="0">
              <a:buNone/>
            </a:pPr>
            <a:r>
              <a:rPr lang="en-US" sz="1600" dirty="0" smtClean="0"/>
              <a:t>Tribal </a:t>
            </a:r>
            <a:r>
              <a:rPr lang="en-US" sz="1600" dirty="0"/>
              <a:t>Healing to Wellness Court Judge</a:t>
            </a:r>
          </a:p>
          <a:p>
            <a:pPr marL="0" indent="0">
              <a:buNone/>
            </a:pPr>
            <a:endParaRPr lang="en-US" dirty="0"/>
          </a:p>
        </p:txBody>
      </p:sp>
    </p:spTree>
    <p:extLst>
      <p:ext uri="{BB962C8B-B14F-4D97-AF65-F5344CB8AC3E}">
        <p14:creationId xmlns:p14="http://schemas.microsoft.com/office/powerpoint/2010/main" val="376472537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Video</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b="1" dirty="0" smtClean="0"/>
              <a:t>Penobscot </a:t>
            </a:r>
            <a:r>
              <a:rPr lang="en-US" b="1" dirty="0"/>
              <a:t>Healing to Wellness </a:t>
            </a:r>
            <a:r>
              <a:rPr lang="en-US" b="1" dirty="0" smtClean="0"/>
              <a:t>Court </a:t>
            </a:r>
            <a:r>
              <a:rPr lang="en-US" b="1" dirty="0"/>
              <a:t>is using traditional culture to fight </a:t>
            </a:r>
            <a:r>
              <a:rPr lang="en-US" b="1" dirty="0" smtClean="0"/>
              <a:t>addiction</a:t>
            </a:r>
            <a:endParaRPr lang="en-US" dirty="0" smtClean="0"/>
          </a:p>
          <a:p>
            <a:pPr marL="0" indent="0">
              <a:buNone/>
            </a:pPr>
            <a:endParaRPr lang="en-US" dirty="0"/>
          </a:p>
          <a:p>
            <a:pPr marL="0" indent="0">
              <a:buNone/>
            </a:pPr>
            <a:r>
              <a:rPr lang="en-US" dirty="0" smtClean="0"/>
              <a:t>https</a:t>
            </a:r>
            <a:r>
              <a:rPr lang="en-US" dirty="0"/>
              <a:t>://video.vice.com/en_us/video/a-native-american-tribe-is-using-traditional-culture-to-fight-addiction/5a621556177dd4642b49b4e1?jwsource=cl</a:t>
            </a:r>
          </a:p>
        </p:txBody>
      </p:sp>
    </p:spTree>
    <p:extLst>
      <p:ext uri="{BB962C8B-B14F-4D97-AF65-F5344CB8AC3E}">
        <p14:creationId xmlns:p14="http://schemas.microsoft.com/office/powerpoint/2010/main" val="99880405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001000" cy="1066800"/>
          </a:xfrm>
        </p:spPr>
        <p:txBody>
          <a:bodyPr/>
          <a:lstStyle/>
          <a:p>
            <a:r>
              <a:rPr lang="en-US" dirty="0" smtClean="0">
                <a:solidFill>
                  <a:srgbClr val="FF0000"/>
                </a:solidFill>
              </a:rPr>
              <a:t>Tribal Healing to Wellness Courts</a:t>
            </a:r>
            <a:r>
              <a:rPr lang="en-US" dirty="0"/>
              <a:t/>
            </a:r>
            <a:br>
              <a:rPr lang="en-US" dirty="0"/>
            </a:br>
            <a:r>
              <a:rPr lang="en-US" dirty="0" smtClean="0"/>
              <a:t> </a:t>
            </a:r>
            <a:endParaRPr lang="en-US" dirty="0"/>
          </a:p>
        </p:txBody>
      </p:sp>
      <p:sp>
        <p:nvSpPr>
          <p:cNvPr id="3" name="Content Placeholder 2"/>
          <p:cNvSpPr>
            <a:spLocks noGrp="1"/>
          </p:cNvSpPr>
          <p:nvPr>
            <p:ph idx="1"/>
          </p:nvPr>
        </p:nvSpPr>
        <p:spPr>
          <a:xfrm>
            <a:off x="457200" y="1219200"/>
            <a:ext cx="8229600" cy="5410200"/>
          </a:xfrm>
        </p:spPr>
        <p:txBody>
          <a:bodyPr/>
          <a:lstStyle/>
          <a:p>
            <a:pPr marL="0" indent="0">
              <a:buNone/>
            </a:pPr>
            <a:r>
              <a:rPr lang="en-US" dirty="0"/>
              <a:t>Key </a:t>
            </a:r>
            <a:r>
              <a:rPr lang="en-US" dirty="0" smtClean="0"/>
              <a:t>Components are </a:t>
            </a:r>
            <a:r>
              <a:rPr lang="en-US" dirty="0"/>
              <a:t>intended to serve as a potential framework for designing and implementing a Tribal Healing to Wellness Court based upon the state drug court model; however, it is not recommended best practices and it should not necessarily be used as a primary benchmark for performance. The tribal key components have been reoriented and generalized from the state key components so that they are relevant to the tribal setting and allow for tailoring in different geographic, demographic, jurisdictional, and cultural tribal contexts</a:t>
            </a:r>
            <a:r>
              <a:rPr lang="en-US" dirty="0" smtClean="0"/>
              <a:t>.</a:t>
            </a:r>
          </a:p>
          <a:p>
            <a:pPr algn="just">
              <a:buNone/>
            </a:pPr>
            <a:endParaRPr lang="en-US" dirty="0"/>
          </a:p>
          <a:p>
            <a:pPr marL="0" indent="0" algn="just">
              <a:buNone/>
            </a:pPr>
            <a:r>
              <a:rPr lang="en-US" sz="1050" cap="small" dirty="0"/>
              <a:t>Tribal Law and Policy Institute, Tribal Healing to Wellness Courts: The Judge’s Bench Book 2 ,</a:t>
            </a:r>
            <a:r>
              <a:rPr lang="en-US" sz="1050" dirty="0"/>
              <a:t>(2002 .</a:t>
            </a:r>
          </a:p>
          <a:p>
            <a:pPr marL="0" indent="0">
              <a:buNone/>
            </a:pPr>
            <a:endParaRPr lang="en-US" dirty="0"/>
          </a:p>
        </p:txBody>
      </p:sp>
    </p:spTree>
    <p:extLst>
      <p:ext uri="{BB962C8B-B14F-4D97-AF65-F5344CB8AC3E}">
        <p14:creationId xmlns:p14="http://schemas.microsoft.com/office/powerpoint/2010/main" val="168486394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Key Component #</a:t>
            </a:r>
            <a:r>
              <a:rPr lang="en-US" b="1" dirty="0" smtClean="0">
                <a:solidFill>
                  <a:srgbClr val="FF0000"/>
                </a:solidFill>
              </a:rPr>
              <a:t>1 </a:t>
            </a:r>
            <a:endParaRPr lang="en-US" dirty="0">
              <a:solidFill>
                <a:srgbClr val="FF0000"/>
              </a:solidFill>
            </a:endParaRPr>
          </a:p>
        </p:txBody>
      </p:sp>
      <p:sp>
        <p:nvSpPr>
          <p:cNvPr id="3" name="Content Placeholder 2"/>
          <p:cNvSpPr>
            <a:spLocks noGrp="1"/>
          </p:cNvSpPr>
          <p:nvPr>
            <p:ph idx="1"/>
          </p:nvPr>
        </p:nvSpPr>
        <p:spPr>
          <a:xfrm>
            <a:off x="457200" y="1219200"/>
            <a:ext cx="8229600" cy="5181600"/>
          </a:xfrm>
        </p:spPr>
        <p:txBody>
          <a:bodyPr/>
          <a:lstStyle/>
          <a:p>
            <a:pPr marL="0" indent="0">
              <a:buNone/>
            </a:pPr>
            <a:r>
              <a:rPr lang="en-US" b="1" dirty="0" smtClean="0"/>
              <a:t>Individual </a:t>
            </a:r>
            <a:r>
              <a:rPr lang="en-US" b="1" dirty="0"/>
              <a:t>and Community Healing Focus</a:t>
            </a:r>
            <a:endParaRPr lang="en-US" dirty="0"/>
          </a:p>
          <a:p>
            <a:pPr marL="0" indent="0">
              <a:buNone/>
            </a:pPr>
            <a:r>
              <a:rPr lang="en-US" dirty="0"/>
              <a:t>Tribal Healing to Wellness Court brings together alcohol and drug treatment, community healing resources, and the tribal justice process by using a team approach to achieve the physical and spiritual healing of the individual participant, and to promote Native nation building and the well-being of the community</a:t>
            </a:r>
            <a:r>
              <a:rPr lang="en-US" dirty="0" smtClean="0"/>
              <a:t>.</a:t>
            </a:r>
          </a:p>
          <a:p>
            <a:pPr marL="0" indent="0">
              <a:buNone/>
            </a:pPr>
            <a:endParaRPr lang="en-US" dirty="0"/>
          </a:p>
          <a:p>
            <a:pPr algn="just">
              <a:buNone/>
            </a:pPr>
            <a:endParaRPr lang="en-US" dirty="0"/>
          </a:p>
          <a:p>
            <a:pPr marL="0" indent="0" algn="just">
              <a:buNone/>
            </a:pPr>
            <a:r>
              <a:rPr lang="en-US" sz="1050" cap="small" dirty="0"/>
              <a:t>Tribal Law and Policy Institute, Tribal Healing to Wellness Courts: The Judge’s Bench Book 2 ,</a:t>
            </a:r>
            <a:r>
              <a:rPr lang="en-US" sz="1050" dirty="0"/>
              <a:t>(2002 .</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19656889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Key Component #</a:t>
            </a:r>
            <a:r>
              <a:rPr lang="en-US" b="1" dirty="0" smtClean="0">
                <a:solidFill>
                  <a:srgbClr val="FF0000"/>
                </a:solidFill>
              </a:rPr>
              <a:t>2 </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b="1" dirty="0" smtClean="0"/>
              <a:t>Referral </a:t>
            </a:r>
            <a:r>
              <a:rPr lang="en-US" b="1" dirty="0"/>
              <a:t>Points and Legal Process</a:t>
            </a:r>
            <a:endParaRPr lang="en-US" dirty="0"/>
          </a:p>
          <a:p>
            <a:pPr marL="0" indent="0">
              <a:buNone/>
            </a:pPr>
            <a:r>
              <a:rPr lang="en-US" dirty="0"/>
              <a:t>Participants enter Tribal Healing to Wellness Court through various referral points and legal processes that promote tribal sovereignty and the participant’s due (fair) process rights</a:t>
            </a:r>
          </a:p>
          <a:p>
            <a:pPr algn="just">
              <a:buNone/>
            </a:pPr>
            <a:endParaRPr lang="en-US" dirty="0" smtClean="0"/>
          </a:p>
          <a:p>
            <a:pPr algn="just">
              <a:buNone/>
            </a:pPr>
            <a:endParaRPr lang="en-US" dirty="0"/>
          </a:p>
          <a:p>
            <a:pPr algn="just">
              <a:buNone/>
            </a:pPr>
            <a:endParaRPr lang="en-US" dirty="0"/>
          </a:p>
          <a:p>
            <a:pPr marL="0" indent="0" algn="just">
              <a:buNone/>
            </a:pPr>
            <a:r>
              <a:rPr lang="en-US" sz="1050" cap="small" dirty="0"/>
              <a:t>Tribal Law and Policy Institute, Tribal Healing to Wellness Courts: The Judge’s Bench Book 2 ,</a:t>
            </a:r>
            <a:r>
              <a:rPr lang="en-US" sz="1050" dirty="0"/>
              <a:t>(2002 .</a:t>
            </a:r>
          </a:p>
        </p:txBody>
      </p:sp>
    </p:spTree>
    <p:extLst>
      <p:ext uri="{BB962C8B-B14F-4D97-AF65-F5344CB8AC3E}">
        <p14:creationId xmlns:p14="http://schemas.microsoft.com/office/powerpoint/2010/main" val="274305534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theme/theme1.xml><?xml version="1.0" encoding="utf-8"?>
<a:theme xmlns:a="http://schemas.openxmlformats.org/drawingml/2006/main" name="Native American Heritage Month presentation">
  <a:themeElements>
    <a:clrScheme name="Presentation on product or service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fontScheme name="Presentation on product or service">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sentation on product or servic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Presentation on product or service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Presentation on product or service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Presentation on product or service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Presentation on product or service 5">
        <a:dk1>
          <a:srgbClr val="000000"/>
        </a:dk1>
        <a:lt1>
          <a:srgbClr val="FFFFFF"/>
        </a:lt1>
        <a:dk2>
          <a:srgbClr val="000000"/>
        </a:dk2>
        <a:lt2>
          <a:srgbClr val="996633"/>
        </a:lt2>
        <a:accent1>
          <a:srgbClr val="CC9900"/>
        </a:accent1>
        <a:accent2>
          <a:srgbClr val="FFECB7"/>
        </a:accent2>
        <a:accent3>
          <a:srgbClr val="FFFFFF"/>
        </a:accent3>
        <a:accent4>
          <a:srgbClr val="000000"/>
        </a:accent4>
        <a:accent5>
          <a:srgbClr val="E2CAAA"/>
        </a:accent5>
        <a:accent6>
          <a:srgbClr val="E7D6A6"/>
        </a:accent6>
        <a:hlink>
          <a:srgbClr val="996633"/>
        </a:hlink>
        <a:folHlink>
          <a:srgbClr val="FF9900"/>
        </a:folHlink>
      </a:clrScheme>
      <a:clrMap bg1="lt1" tx1="dk1" bg2="lt2" tx2="dk2" accent1="accent1" accent2="accent2" accent3="accent3" accent4="accent4" accent5="accent5" accent6="accent6" hlink="hlink" folHlink="folHlink"/>
    </a:extraClrScheme>
    <a:extraClrScheme>
      <a:clrScheme name="Presentation on product or service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4720</TotalTime>
  <Words>1247</Words>
  <Application>Microsoft Office PowerPoint</Application>
  <PresentationFormat>On-screen Show (4:3)</PresentationFormat>
  <Paragraphs>127</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Gill Sans MT</vt:lpstr>
      <vt:lpstr>Papyrus</vt:lpstr>
      <vt:lpstr>Times New Roman</vt:lpstr>
      <vt:lpstr>Native American Heritage Month presentation</vt:lpstr>
      <vt:lpstr>Tribal Culture in Treatment Court   </vt:lpstr>
      <vt:lpstr>Greeting</vt:lpstr>
      <vt:lpstr>Introduction</vt:lpstr>
      <vt:lpstr>Holistic Treatment Based Approach </vt:lpstr>
      <vt:lpstr>Holistic Goal</vt:lpstr>
      <vt:lpstr>Video</vt:lpstr>
      <vt:lpstr>Tribal Healing to Wellness Courts  </vt:lpstr>
      <vt:lpstr>Key Component #1 </vt:lpstr>
      <vt:lpstr>Key Component #2 </vt:lpstr>
      <vt:lpstr>Key Component #3 </vt:lpstr>
      <vt:lpstr>Key Component #4</vt:lpstr>
      <vt:lpstr>Key Component #5</vt:lpstr>
      <vt:lpstr>Key Component #6</vt:lpstr>
      <vt:lpstr>Key Component #7</vt:lpstr>
      <vt:lpstr>Key Component #8</vt:lpstr>
      <vt:lpstr>Key Component #9</vt:lpstr>
      <vt:lpstr>Key Component #10</vt:lpstr>
      <vt:lpstr>Collaboration</vt:lpstr>
      <vt:lpstr>Collaboration Goals</vt:lpstr>
      <vt:lpstr>Native American participants in Treatment Courts</vt:lpstr>
      <vt:lpstr>VRNA</vt:lpstr>
      <vt:lpstr>VRNA</vt:lpstr>
      <vt:lpstr>VRNA</vt:lpstr>
      <vt:lpstr>Resources</vt:lpstr>
      <vt:lpstr>Questions?</vt:lpstr>
    </vt:vector>
  </TitlesOfParts>
  <Manager/>
  <Company>Ho-chunk Nation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Reporter Training pursuant to the  Hocak Nation Children and Family Act, 4 HCC § 3</dc:title>
  <dc:subject/>
  <dc:creator>homernm</dc:creator>
  <cp:keywords/>
  <dc:description/>
  <cp:lastModifiedBy>Robert J. Mann</cp:lastModifiedBy>
  <cp:revision>139</cp:revision>
  <cp:lastPrinted>2019-03-14T13:49:19Z</cp:lastPrinted>
  <dcterms:created xsi:type="dcterms:W3CDTF">2010-12-28T20:02:57Z</dcterms:created>
  <dcterms:modified xsi:type="dcterms:W3CDTF">2021-04-27T21:00:04Z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TC102383731033</vt:lpwstr>
  </property>
</Properties>
</file>