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33"/>
  </p:notesMasterIdLst>
  <p:handoutMasterIdLst>
    <p:handoutMasterId r:id="rId34"/>
  </p:handoutMasterIdLst>
  <p:sldIdLst>
    <p:sldId id="257" r:id="rId3"/>
    <p:sldId id="261" r:id="rId4"/>
    <p:sldId id="282" r:id="rId5"/>
    <p:sldId id="283" r:id="rId6"/>
    <p:sldId id="284" r:id="rId7"/>
    <p:sldId id="287" r:id="rId8"/>
    <p:sldId id="285" r:id="rId9"/>
    <p:sldId id="281" r:id="rId10"/>
    <p:sldId id="262" r:id="rId11"/>
    <p:sldId id="290" r:id="rId12"/>
    <p:sldId id="263" r:id="rId13"/>
    <p:sldId id="264" r:id="rId14"/>
    <p:sldId id="288" r:id="rId15"/>
    <p:sldId id="265" r:id="rId16"/>
    <p:sldId id="274" r:id="rId17"/>
    <p:sldId id="275" r:id="rId18"/>
    <p:sldId id="267" r:id="rId19"/>
    <p:sldId id="268" r:id="rId20"/>
    <p:sldId id="269" r:id="rId21"/>
    <p:sldId id="276" r:id="rId22"/>
    <p:sldId id="270" r:id="rId23"/>
    <p:sldId id="271" r:id="rId24"/>
    <p:sldId id="272" r:id="rId25"/>
    <p:sldId id="277" r:id="rId26"/>
    <p:sldId id="278" r:id="rId27"/>
    <p:sldId id="279" r:id="rId28"/>
    <p:sldId id="280" r:id="rId29"/>
    <p:sldId id="289" r:id="rId30"/>
    <p:sldId id="291" r:id="rId31"/>
    <p:sldId id="273" r:id="rId3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cki Ney" initials="BN"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68" autoAdjust="0"/>
    <p:restoredTop sz="94660"/>
  </p:normalViewPr>
  <p:slideViewPr>
    <p:cSldViewPr>
      <p:cViewPr varScale="1">
        <p:scale>
          <a:sx n="68" d="100"/>
          <a:sy n="68" d="100"/>
        </p:scale>
        <p:origin x="-163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F4558018-7BB5-4F35-8274-067F50938098}" type="datetimeFigureOut">
              <a:rPr lang="en-US" smtClean="0"/>
              <a:t>4/20/2018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06337DD-71C2-4872-8FFB-3B04BAFD5BFD}" type="slidenum">
              <a:rPr lang="en-US" smtClean="0"/>
              <a:t>‹#›</a:t>
            </a:fld>
            <a:endParaRPr lang="en-US"/>
          </a:p>
        </p:txBody>
      </p:sp>
    </p:spTree>
    <p:extLst>
      <p:ext uri="{BB962C8B-B14F-4D97-AF65-F5344CB8AC3E}">
        <p14:creationId xmlns:p14="http://schemas.microsoft.com/office/powerpoint/2010/main" val="4047421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54754D4-EF62-4004-B799-0DADE6F73E56}" type="datetimeFigureOut">
              <a:rPr lang="en-US" smtClean="0"/>
              <a:pPr/>
              <a:t>4/20/2018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396F979-77EA-4C19-ABD9-E2B883DD5903}" type="slidenum">
              <a:rPr lang="en-US" smtClean="0"/>
              <a:pPr/>
              <a:t>‹#›</a:t>
            </a:fld>
            <a:endParaRPr lang="en-US"/>
          </a:p>
        </p:txBody>
      </p:sp>
    </p:spTree>
    <p:extLst>
      <p:ext uri="{BB962C8B-B14F-4D97-AF65-F5344CB8AC3E}">
        <p14:creationId xmlns:p14="http://schemas.microsoft.com/office/powerpoint/2010/main" val="113629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7885284"/>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093366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3527069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9682790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7951637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96165647"/>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83256817"/>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1750616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0596148"/>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39336286"/>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7911583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64398021"/>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4769495"/>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5802844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4601443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8268324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1788802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18937150"/>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5693099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4554485"/>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8103663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757974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36679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410DAC-4595-4DC0-B213-2F8B6028A5A5}" type="datetimeFigureOut">
              <a:rPr lang="en-US" smtClean="0">
                <a:solidFill>
                  <a:prstClr val="black">
                    <a:tint val="75000"/>
                  </a:prstClr>
                </a:solidFill>
              </a:rPr>
              <a:pPr/>
              <a:t>4/20/2018</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26D1A-D456-4FAA-A376-79184F582192}"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674928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hyperlink" Target="https://scholar.google.com/scholar_case?case=2133301193117076306&amp;q=Hoffman+v.+Jacobi+&amp;hl=en&amp;as_sdt=1ffffffffffffffffffffffffffffffffe0800000000000" TargetMode="Externa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hyperlink" Target="https://scholar.google.com/scholar_case?case=6768099250254917982&amp;hl=en&amp;lr=lang_en&amp;as_sdt=4006&amp;as_vis=1&amp;oi=scholaralrt" TargetMode="Externa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scholar.google.com/scholar_case?case=3528166872035728027&amp;q=Freedom+from+Religious+Foundation+v.+McCallum&amp;hl=en&amp;as_sdt=2,6" TargetMode="External"/><Relationship Id="rId2" Type="http://schemas.openxmlformats.org/officeDocument/2006/relationships/hyperlink" Target="https://scholar.google.com/scholar_case?case=4167135450736042917&amp;q=747+F.+3d+537+&amp;hl=en&amp;as_sdt=4006"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hyperlink" Target="http://scholar.google.com/scholar_case?case=16827090141396980887&amp;q=State+v.+Workman,+842+NW2d+108&amp;hl=en&amp;as_sdt=4006&amp;as_ylo=2014" TargetMode="Externa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hyperlink" Target="https://scholar.google.com/scholar_case?case=8863457670511077816&amp;q=kelifa&amp;hl=en&amp;as_sdt=4,181,247&amp;as_ylo=2015" TargetMode="Externa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hyperlink" Target="http://scholar.google.com/scholar_case?case=13711217569628627099&amp;q=fiammegta&amp;hl=en&amp;as_sdt=2,10" TargetMode="Externa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hyperlink" Target="http://scholar.google.com/scholar_case?case=8885167188246864611&amp;q=641+S.E.2d+189&amp;hl=en&amp;as_sdt=2,6" TargetMode="External"/><Relationship Id="rId2" Type="http://schemas.openxmlformats.org/officeDocument/2006/relationships/hyperlink" Target="http://www.americanbar.org/groups/professional_responsibility/publications/model_code_of_judicial_conduct.html" TargetMode="Externa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hyperlink" Target="http://www.watcp.org/" TargetMode="External"/><Relationship Id="rId2" Type="http://schemas.openxmlformats.org/officeDocument/2006/relationships/hyperlink" Target="http://www.ndci.org/law" TargetMode="External"/><Relationship Id="rId1" Type="http://schemas.openxmlformats.org/officeDocument/2006/relationships/slideLayout" Target="../slideLayouts/slideLayout13.xml"/><Relationship Id="rId4" Type="http://schemas.openxmlformats.org/officeDocument/2006/relationships/hyperlink" Target="mailto:elliott.levine@wicourts.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b="1" dirty="0" smtClean="0">
                <a:solidFill>
                  <a:schemeClr val="bg1"/>
                </a:solidFill>
              </a:rPr>
              <a:t>WATCP CONFERENCE</a:t>
            </a:r>
            <a:br>
              <a:rPr lang="en-US" altLang="en-US" b="1" dirty="0" smtClean="0">
                <a:solidFill>
                  <a:schemeClr val="bg1"/>
                </a:solidFill>
              </a:rPr>
            </a:br>
            <a:r>
              <a:rPr lang="en-US" altLang="en-US" b="1" dirty="0" smtClean="0">
                <a:solidFill>
                  <a:srgbClr val="FFFF00"/>
                </a:solidFill>
              </a:rPr>
              <a:t>Confidentiality &amp; Due Process </a:t>
            </a:r>
            <a:r>
              <a:rPr lang="en-US" altLang="en-US" dirty="0" smtClean="0">
                <a:solidFill>
                  <a:srgbClr val="FFFF00"/>
                </a:solidFill>
              </a:rPr>
              <a:t/>
            </a:r>
            <a:br>
              <a:rPr lang="en-US" altLang="en-US" dirty="0" smtClean="0">
                <a:solidFill>
                  <a:srgbClr val="FFFF00"/>
                </a:solidFill>
              </a:rPr>
            </a:br>
            <a:r>
              <a:rPr lang="en-US" altLang="en-US" sz="1600" dirty="0" smtClean="0">
                <a:solidFill>
                  <a:srgbClr val="FFFF00"/>
                </a:solidFill>
              </a:rPr>
              <a:t>April 19, 2018*</a:t>
            </a:r>
            <a:br>
              <a:rPr lang="en-US" altLang="en-US" sz="1600" dirty="0" smtClean="0">
                <a:solidFill>
                  <a:srgbClr val="FFFF00"/>
                </a:solidFill>
              </a:rPr>
            </a:br>
            <a:r>
              <a:rPr lang="en-US" altLang="en-US" sz="1600" dirty="0" smtClean="0">
                <a:solidFill>
                  <a:srgbClr val="FFFF00"/>
                </a:solidFill>
              </a:rPr>
              <a:t>Judge Elliott Levine</a:t>
            </a:r>
            <a:endParaRPr lang="en-US" b="1" dirty="0">
              <a:solidFill>
                <a:srgbClr val="FFFF00"/>
              </a:solidFill>
            </a:endParaRPr>
          </a:p>
        </p:txBody>
      </p:sp>
      <p:sp>
        <p:nvSpPr>
          <p:cNvPr id="6" name="Isosceles Triangle 5"/>
          <p:cNvSpPr/>
          <p:nvPr/>
        </p:nvSpPr>
        <p:spPr>
          <a:xfrm rot="10800000">
            <a:off x="0" y="0"/>
            <a:ext cx="9144000" cy="1905000"/>
          </a:xfrm>
          <a:prstGeom prst="triangle">
            <a:avLst>
              <a:gd name="adj" fmla="val 0"/>
            </a:avLst>
          </a:prstGeom>
          <a:solidFill>
            <a:srgbClr val="004D86"/>
          </a:solidFill>
          <a:ln>
            <a:solidFill>
              <a:srgbClr val="004D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7" name="Isosceles Triangle 6"/>
          <p:cNvSpPr/>
          <p:nvPr/>
        </p:nvSpPr>
        <p:spPr>
          <a:xfrm>
            <a:off x="0" y="4800600"/>
            <a:ext cx="9144000" cy="2057400"/>
          </a:xfrm>
          <a:prstGeom prst="triangle">
            <a:avLst>
              <a:gd name="adj" fmla="val 0"/>
            </a:avLst>
          </a:prstGeom>
          <a:solidFill>
            <a:srgbClr val="004D86"/>
          </a:solidFill>
          <a:ln>
            <a:solidFill>
              <a:srgbClr val="004D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pic>
        <p:nvPicPr>
          <p:cNvPr id="8" name="Picture 7" descr="CourtSystem-logo.png"/>
          <p:cNvPicPr>
            <a:picLocks noChangeAspect="1"/>
          </p:cNvPicPr>
          <p:nvPr/>
        </p:nvPicPr>
        <p:blipFill>
          <a:blip r:embed="rId2" cstate="print"/>
          <a:stretch>
            <a:fillRect/>
          </a:stretch>
        </p:blipFill>
        <p:spPr>
          <a:xfrm>
            <a:off x="533399" y="6400800"/>
            <a:ext cx="2576947" cy="304800"/>
          </a:xfrm>
          <a:prstGeom prst="rect">
            <a:avLst/>
          </a:prstGeom>
        </p:spPr>
      </p:pic>
      <p:pic>
        <p:nvPicPr>
          <p:cNvPr id="9" name="Picture 8" descr="DOJ SEAL - logo.png"/>
          <p:cNvPicPr>
            <a:picLocks noChangeAspect="1"/>
          </p:cNvPicPr>
          <p:nvPr/>
        </p:nvPicPr>
        <p:blipFill>
          <a:blip r:embed="rId3" cstate="print"/>
          <a:stretch>
            <a:fillRect/>
          </a:stretch>
        </p:blipFill>
        <p:spPr>
          <a:xfrm>
            <a:off x="3505200" y="5943600"/>
            <a:ext cx="735808" cy="685800"/>
          </a:xfrm>
          <a:prstGeom prst="rect">
            <a:avLst/>
          </a:prstGeom>
        </p:spPr>
      </p:pic>
      <p:pic>
        <p:nvPicPr>
          <p:cNvPr id="11" name="Picture 10" descr="WATCP-logo.png"/>
          <p:cNvPicPr>
            <a:picLocks noChangeAspect="1"/>
          </p:cNvPicPr>
          <p:nvPr/>
        </p:nvPicPr>
        <p:blipFill>
          <a:blip r:embed="rId4" cstate="print"/>
          <a:stretch>
            <a:fillRect/>
          </a:stretch>
        </p:blipFill>
        <p:spPr>
          <a:xfrm>
            <a:off x="609600" y="5715000"/>
            <a:ext cx="2498979" cy="533400"/>
          </a:xfrm>
          <a:prstGeom prst="rect">
            <a:avLst/>
          </a:prstGeom>
        </p:spPr>
      </p:pic>
      <p:pic>
        <p:nvPicPr>
          <p:cNvPr id="12" name="Picture 11" descr="scales-of-justice-md.png"/>
          <p:cNvPicPr>
            <a:picLocks noChangeAspect="1"/>
          </p:cNvPicPr>
          <p:nvPr/>
        </p:nvPicPr>
        <p:blipFill>
          <a:blip r:embed="rId5" cstate="print">
            <a:extLst>
              <a:ext uri="{BEBA8EAE-BF5A-486C-A8C5-ECC9F3942E4B}">
                <a14:imgProps xmlns:a14="http://schemas.microsoft.com/office/drawing/2010/main">
                  <a14:imgLayer r:embed="rId6">
                    <a14:imgEffect>
                      <a14:brightnessContrast bright="100000" contrast="100000"/>
                    </a14:imgEffect>
                  </a14:imgLayer>
                </a14:imgProps>
              </a:ext>
            </a:extLst>
          </a:blip>
          <a:stretch>
            <a:fillRect/>
          </a:stretch>
        </p:blipFill>
        <p:spPr>
          <a:xfrm>
            <a:off x="7620000" y="152400"/>
            <a:ext cx="1066800" cy="998783"/>
          </a:xfrm>
          <a:prstGeom prst="rect">
            <a:avLst/>
          </a:prstGeom>
        </p:spPr>
      </p:pic>
    </p:spTree>
    <p:extLst>
      <p:ext uri="{BB962C8B-B14F-4D97-AF65-F5344CB8AC3E}">
        <p14:creationId xmlns:p14="http://schemas.microsoft.com/office/powerpoint/2010/main" val="47936593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Due Process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Admission Issues</a:t>
            </a:r>
          </a:p>
          <a:p>
            <a:pPr lvl="1"/>
            <a:r>
              <a:rPr lang="en-US" dirty="0" smtClean="0">
                <a:solidFill>
                  <a:srgbClr val="FFFF00"/>
                </a:solidFill>
              </a:rPr>
              <a:t>Equal Protection</a:t>
            </a:r>
          </a:p>
          <a:p>
            <a:pPr lvl="2"/>
            <a:r>
              <a:rPr lang="en-US" dirty="0" smtClean="0">
                <a:solidFill>
                  <a:srgbClr val="00B0F0"/>
                </a:solidFill>
              </a:rPr>
              <a:t>State v. Vargas, (N.J. Appellate Div. 2017)</a:t>
            </a:r>
          </a:p>
          <a:p>
            <a:pPr lvl="3"/>
            <a:r>
              <a:rPr lang="en-US" dirty="0" smtClean="0"/>
              <a:t>Denial of DC admission </a:t>
            </a:r>
          </a:p>
          <a:p>
            <a:pPr lvl="3"/>
            <a:r>
              <a:rPr lang="en-US" dirty="0"/>
              <a:t>I</a:t>
            </a:r>
            <a:r>
              <a:rPr lang="en-US" dirty="0" smtClean="0"/>
              <a:t>f the defendant chooses to go to trial that can not be the basis to deny admission (or invoke any constitutional right)</a:t>
            </a:r>
          </a:p>
          <a:p>
            <a:pPr lvl="2"/>
            <a:r>
              <a:rPr lang="en-US" dirty="0">
                <a:solidFill>
                  <a:srgbClr val="00B0F0"/>
                </a:solidFill>
              </a:rPr>
              <a:t>State v. </a:t>
            </a:r>
            <a:r>
              <a:rPr lang="en-US" dirty="0" err="1">
                <a:solidFill>
                  <a:srgbClr val="00B0F0"/>
                </a:solidFill>
              </a:rPr>
              <a:t>Keister</a:t>
            </a:r>
            <a:r>
              <a:rPr lang="en-US" dirty="0">
                <a:solidFill>
                  <a:srgbClr val="00B0F0"/>
                </a:solidFill>
              </a:rPr>
              <a:t>, 17AP1618 </a:t>
            </a:r>
            <a:r>
              <a:rPr lang="en-US" dirty="0" smtClean="0">
                <a:solidFill>
                  <a:srgbClr val="00B0F0"/>
                </a:solidFill>
              </a:rPr>
              <a:t>(WI, 7/16/17) (Trial </a:t>
            </a:r>
            <a:r>
              <a:rPr lang="en-US" dirty="0" err="1" smtClean="0">
                <a:solidFill>
                  <a:srgbClr val="00B0F0"/>
                </a:solidFill>
              </a:rPr>
              <a:t>Crt</a:t>
            </a:r>
            <a:r>
              <a:rPr lang="en-US" smtClean="0">
                <a:solidFill>
                  <a:srgbClr val="00B0F0"/>
                </a:solidFill>
              </a:rPr>
              <a:t> )</a:t>
            </a:r>
            <a:endParaRPr lang="en-US" dirty="0">
              <a:solidFill>
                <a:srgbClr val="00B0F0"/>
              </a:solidFill>
            </a:endParaRPr>
          </a:p>
          <a:p>
            <a:pPr lvl="3"/>
            <a:r>
              <a:rPr lang="en-US" dirty="0" smtClean="0"/>
              <a:t>Prohibition of participation based on violent exclusion</a:t>
            </a:r>
          </a:p>
          <a:p>
            <a:pPr lvl="3"/>
            <a:r>
              <a:rPr lang="en-US" dirty="0" smtClean="0"/>
              <a:t>Right to challenge basis for finding</a:t>
            </a:r>
          </a:p>
          <a:p>
            <a:pPr lvl="3"/>
            <a:r>
              <a:rPr lang="en-US" dirty="0" smtClean="0"/>
              <a:t>Violence restriction was found unconstitutional</a:t>
            </a:r>
            <a:endParaRPr lang="en-US" dirty="0"/>
          </a:p>
        </p:txBody>
      </p:sp>
    </p:spTree>
    <p:extLst>
      <p:ext uri="{BB962C8B-B14F-4D97-AF65-F5344CB8AC3E}">
        <p14:creationId xmlns:p14="http://schemas.microsoft.com/office/powerpoint/2010/main" val="395832306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Due Process</a:t>
            </a:r>
            <a:endParaRPr lang="en-US" b="1" dirty="0">
              <a:solidFill>
                <a:srgbClr val="FFFF00"/>
              </a:solidFill>
            </a:endParaRPr>
          </a:p>
        </p:txBody>
      </p:sp>
      <p:sp>
        <p:nvSpPr>
          <p:cNvPr id="3" name="Content Placeholder 2"/>
          <p:cNvSpPr>
            <a:spLocks noGrp="1"/>
          </p:cNvSpPr>
          <p:nvPr>
            <p:ph idx="1"/>
          </p:nvPr>
        </p:nvSpPr>
        <p:spPr>
          <a:xfrm>
            <a:off x="533400" y="2286000"/>
            <a:ext cx="8229600" cy="1447800"/>
          </a:xfrm>
        </p:spPr>
        <p:txBody>
          <a:bodyPr>
            <a:normAutofit lnSpcReduction="10000"/>
          </a:bodyPr>
          <a:lstStyle/>
          <a:p>
            <a:pPr lvl="0">
              <a:buNone/>
            </a:pPr>
            <a:r>
              <a:rPr lang="en-US" sz="4800" dirty="0" smtClean="0">
                <a:solidFill>
                  <a:schemeClr val="bg1"/>
                </a:solidFill>
              </a:rPr>
              <a:t>Inform participants of policies and procedures</a:t>
            </a:r>
            <a:endParaRPr lang="en-US" sz="4800" dirty="0">
              <a:solidFill>
                <a:schemeClr val="bg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Due Process</a:t>
            </a:r>
            <a:endParaRPr lang="en-US" b="1" dirty="0">
              <a:solidFill>
                <a:srgbClr val="FFFF00"/>
              </a:solidFill>
            </a:endParaRPr>
          </a:p>
        </p:txBody>
      </p:sp>
      <p:sp>
        <p:nvSpPr>
          <p:cNvPr id="3" name="Content Placeholder 2"/>
          <p:cNvSpPr>
            <a:spLocks noGrp="1"/>
          </p:cNvSpPr>
          <p:nvPr>
            <p:ph idx="1"/>
          </p:nvPr>
        </p:nvSpPr>
        <p:spPr>
          <a:xfrm>
            <a:off x="381000" y="1295400"/>
            <a:ext cx="8229600" cy="4800600"/>
          </a:xfrm>
        </p:spPr>
        <p:txBody>
          <a:bodyPr>
            <a:normAutofit lnSpcReduction="10000"/>
          </a:bodyPr>
          <a:lstStyle/>
          <a:p>
            <a:pPr lvl="0">
              <a:buNone/>
            </a:pPr>
            <a:r>
              <a:rPr lang="en-US" dirty="0" smtClean="0">
                <a:solidFill>
                  <a:schemeClr val="bg1"/>
                </a:solidFill>
              </a:rPr>
              <a:t>Have participants waive prohibition on ex parte communications.</a:t>
            </a:r>
          </a:p>
          <a:p>
            <a:pPr lvl="1"/>
            <a:r>
              <a:rPr lang="en-US" dirty="0" smtClean="0">
                <a:solidFill>
                  <a:srgbClr val="FFFF00"/>
                </a:solidFill>
              </a:rPr>
              <a:t>SCR 60.04(1)(g)(6): “A judge may initiate, permit, engage in or consider ex parte communications </a:t>
            </a:r>
            <a:r>
              <a:rPr lang="en-US" b="1" dirty="0" smtClean="0">
                <a:solidFill>
                  <a:srgbClr val="FF0000"/>
                </a:solidFill>
              </a:rPr>
              <a:t>knowingly waived by a participant </a:t>
            </a:r>
            <a:r>
              <a:rPr lang="en-US" dirty="0" smtClean="0">
                <a:solidFill>
                  <a:srgbClr val="FFFF00"/>
                </a:solidFill>
              </a:rPr>
              <a:t>when the judge is assigned to a therapeutic, treatment or problem-solving docket in which the judge must assume a more interactive role with participants, treatment providers, probation officers, social workers, prosecutors, defense counsel, and others.”</a:t>
            </a:r>
            <a:endParaRPr lang="en-US" dirty="0">
              <a:solidFill>
                <a:srgbClr val="FFFF00"/>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Due Process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Unenforceable DTC Agreement - Waiver</a:t>
            </a:r>
          </a:p>
          <a:p>
            <a:pPr lvl="1"/>
            <a:r>
              <a:rPr lang="en-US" u="sng" dirty="0" err="1" smtClean="0"/>
              <a:t>Hendrick</a:t>
            </a:r>
            <a:r>
              <a:rPr lang="en-US" u="sng" dirty="0" smtClean="0"/>
              <a:t> v. </a:t>
            </a:r>
            <a:r>
              <a:rPr lang="en-US" u="sng" dirty="0" err="1" smtClean="0"/>
              <a:t>Knobel</a:t>
            </a:r>
            <a:r>
              <a:rPr lang="en-US" u="sng" dirty="0" smtClean="0"/>
              <a:t> </a:t>
            </a:r>
            <a:r>
              <a:rPr lang="en-US" dirty="0" smtClean="0"/>
              <a:t>(SD Indiana, 5/10/17)</a:t>
            </a:r>
          </a:p>
          <a:p>
            <a:pPr lvl="2"/>
            <a:r>
              <a:rPr lang="en-US" dirty="0" smtClean="0"/>
              <a:t>Possibly unenforceable DTC Agreement (Waived right to sue for section 1983 claims)</a:t>
            </a:r>
          </a:p>
          <a:p>
            <a:pPr lvl="3"/>
            <a:r>
              <a:rPr lang="en-US" dirty="0" smtClean="0"/>
              <a:t>Lack of Parity between the parties</a:t>
            </a:r>
          </a:p>
          <a:p>
            <a:pPr lvl="3"/>
            <a:r>
              <a:rPr lang="en-US" dirty="0" smtClean="0"/>
              <a:t>Absolves DTC employees of liability for intentional tortious conduct.</a:t>
            </a:r>
          </a:p>
          <a:p>
            <a:pPr lvl="3"/>
            <a:r>
              <a:rPr lang="en-US" dirty="0" smtClean="0"/>
              <a:t>Local government performing a public service</a:t>
            </a:r>
          </a:p>
          <a:p>
            <a:pPr lvl="2"/>
            <a:r>
              <a:rPr lang="en-US" dirty="0" smtClean="0"/>
              <a:t>Unenforceable contract  - Against public policy</a:t>
            </a:r>
          </a:p>
          <a:p>
            <a:pPr lvl="2"/>
            <a:r>
              <a:rPr lang="en-US" dirty="0" smtClean="0"/>
              <a:t>Waiver must be “knowingly, intelligent &amp; voluntary.”</a:t>
            </a:r>
          </a:p>
          <a:p>
            <a:pPr lvl="3"/>
            <a:endParaRPr lang="en-US" dirty="0"/>
          </a:p>
        </p:txBody>
      </p:sp>
    </p:spTree>
    <p:extLst>
      <p:ext uri="{BB962C8B-B14F-4D97-AF65-F5344CB8AC3E}">
        <p14:creationId xmlns:p14="http://schemas.microsoft.com/office/powerpoint/2010/main" val="328312403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b="1" dirty="0" smtClean="0">
                <a:solidFill>
                  <a:srgbClr val="FFFF00"/>
                </a:solidFill>
              </a:rPr>
              <a:t>Due Process</a:t>
            </a:r>
            <a:endParaRPr lang="en-US" b="1" dirty="0">
              <a:solidFill>
                <a:srgbClr val="FFFF00"/>
              </a:solidFill>
            </a:endParaRPr>
          </a:p>
        </p:txBody>
      </p:sp>
      <p:sp>
        <p:nvSpPr>
          <p:cNvPr id="3" name="Content Placeholder 2"/>
          <p:cNvSpPr>
            <a:spLocks noGrp="1"/>
          </p:cNvSpPr>
          <p:nvPr>
            <p:ph idx="1"/>
          </p:nvPr>
        </p:nvSpPr>
        <p:spPr>
          <a:xfrm>
            <a:off x="304800" y="2209800"/>
            <a:ext cx="8229600" cy="4267200"/>
          </a:xfrm>
        </p:spPr>
        <p:txBody>
          <a:bodyPr>
            <a:normAutofit lnSpcReduction="10000"/>
          </a:bodyPr>
          <a:lstStyle/>
          <a:p>
            <a:r>
              <a:rPr lang="en-US" dirty="0" smtClean="0">
                <a:solidFill>
                  <a:srgbClr val="FFFF00"/>
                </a:solidFill>
              </a:rPr>
              <a:t>Jail sanctions</a:t>
            </a:r>
          </a:p>
          <a:p>
            <a:r>
              <a:rPr lang="en-US" dirty="0" smtClean="0">
                <a:solidFill>
                  <a:srgbClr val="FFFF00"/>
                </a:solidFill>
              </a:rPr>
              <a:t>Take special care in termination procedures:</a:t>
            </a:r>
          </a:p>
          <a:p>
            <a:pPr lvl="1"/>
            <a:r>
              <a:rPr lang="en-US" dirty="0" smtClean="0">
                <a:solidFill>
                  <a:schemeClr val="bg1"/>
                </a:solidFill>
              </a:rPr>
              <a:t>Ample notice to get counsel for termination hearings.</a:t>
            </a:r>
          </a:p>
          <a:p>
            <a:pPr lvl="1"/>
            <a:r>
              <a:rPr lang="en-US" dirty="0" smtClean="0">
                <a:solidFill>
                  <a:schemeClr val="bg1"/>
                </a:solidFill>
              </a:rPr>
              <a:t>Full waiver if participant wishes to proceed without counsel.</a:t>
            </a:r>
          </a:p>
          <a:p>
            <a:r>
              <a:rPr lang="en-US" sz="3100" dirty="0" smtClean="0">
                <a:solidFill>
                  <a:srgbClr val="FFFF00"/>
                </a:solidFill>
              </a:rPr>
              <a:t>Make sure participants understand that defense counsel on the team is not their individual attorney.</a:t>
            </a:r>
            <a:endParaRPr lang="en-US" sz="3100" dirty="0">
              <a:solidFill>
                <a:srgbClr val="FFFF00"/>
              </a:solidFill>
            </a:endParaRPr>
          </a:p>
        </p:txBody>
      </p:sp>
      <p:sp>
        <p:nvSpPr>
          <p:cNvPr id="4" name="Rectangle 3"/>
          <p:cNvSpPr/>
          <p:nvPr/>
        </p:nvSpPr>
        <p:spPr>
          <a:xfrm>
            <a:off x="228600" y="1066800"/>
            <a:ext cx="8534400" cy="1138773"/>
          </a:xfrm>
          <a:prstGeom prst="rect">
            <a:avLst/>
          </a:prstGeom>
        </p:spPr>
        <p:txBody>
          <a:bodyPr wrap="square">
            <a:spAutoFit/>
          </a:bodyPr>
          <a:lstStyle/>
          <a:p>
            <a:pPr>
              <a:buNone/>
            </a:pPr>
            <a:r>
              <a:rPr lang="en-US" sz="3200" dirty="0" smtClean="0">
                <a:solidFill>
                  <a:schemeClr val="bg1"/>
                </a:solidFill>
              </a:rPr>
              <a:t>Participants</a:t>
            </a:r>
            <a:r>
              <a:rPr lang="en-US" sz="3200" dirty="0">
                <a:solidFill>
                  <a:schemeClr val="bg1"/>
                </a:solidFill>
              </a:rPr>
              <a:t> </a:t>
            </a:r>
            <a:r>
              <a:rPr lang="en-US" sz="3200" dirty="0" smtClean="0">
                <a:solidFill>
                  <a:schemeClr val="bg1"/>
                </a:solidFill>
              </a:rPr>
              <a:t>have a right to be represented by counsel at every stage of the proceedings</a:t>
            </a:r>
            <a:r>
              <a:rPr lang="en-US" sz="3600" dirty="0" smtClean="0">
                <a:solidFill>
                  <a:schemeClr val="bg1"/>
                </a:solidFill>
              </a:rPr>
              <a: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Jail Sanctions –  Class Action</a:t>
            </a:r>
            <a:endParaRPr lang="en-US" dirty="0">
              <a:solidFill>
                <a:srgbClr val="FFFF00"/>
              </a:solidFill>
            </a:endParaRPr>
          </a:p>
        </p:txBody>
      </p:sp>
      <p:sp>
        <p:nvSpPr>
          <p:cNvPr id="3" name="Content Placeholder 2"/>
          <p:cNvSpPr>
            <a:spLocks noGrp="1"/>
          </p:cNvSpPr>
          <p:nvPr>
            <p:ph idx="1"/>
          </p:nvPr>
        </p:nvSpPr>
        <p:spPr>
          <a:xfrm>
            <a:off x="457200" y="1600200"/>
            <a:ext cx="8229600" cy="4343400"/>
          </a:xfrm>
        </p:spPr>
        <p:txBody>
          <a:bodyPr>
            <a:normAutofit lnSpcReduction="10000"/>
          </a:bodyPr>
          <a:lstStyle/>
          <a:p>
            <a:r>
              <a:rPr lang="en-US" b="1" dirty="0">
                <a:hlinkClick r:id="rId2"/>
              </a:rPr>
              <a:t>Hoffman v. Jacobi (S.D. Ind., 9/29/2015</a:t>
            </a:r>
            <a:r>
              <a:rPr lang="en-US" b="1" dirty="0" smtClean="0">
                <a:hlinkClick r:id="rId2"/>
              </a:rPr>
              <a:t>)</a:t>
            </a:r>
            <a:endParaRPr lang="en-US" b="1" dirty="0" smtClean="0"/>
          </a:p>
          <a:p>
            <a:pPr lvl="1"/>
            <a:r>
              <a:rPr lang="en-US" dirty="0" smtClean="0"/>
              <a:t>Magistrate </a:t>
            </a:r>
            <a:r>
              <a:rPr lang="en-US" dirty="0"/>
              <a:t>Judge recommends class certification on 42 USC §1983 damages and injunctive relief suit against Drug Court Judge and team for incarcerating participants for lengthy periods of time, while awaiting placement in drug treatment facilities. Plaintiffs allege that the decision to hold them in jail pending placement was made without counsel, hearing, consideration of bond, or other rights of due </a:t>
            </a:r>
            <a:r>
              <a:rPr lang="en-US" dirty="0" smtClean="0"/>
              <a:t>process.</a:t>
            </a:r>
            <a:endParaRPr lang="en-US" dirty="0"/>
          </a:p>
          <a:p>
            <a:endParaRPr lang="en-US" dirty="0"/>
          </a:p>
        </p:txBody>
      </p:sp>
    </p:spTree>
    <p:extLst>
      <p:ext uri="{BB962C8B-B14F-4D97-AF65-F5344CB8AC3E}">
        <p14:creationId xmlns:p14="http://schemas.microsoft.com/office/powerpoint/2010/main" val="29170045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Jail Sanctions – Ethical Violation</a:t>
            </a:r>
            <a:endParaRPr lang="en-US"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b="1" dirty="0">
                <a:hlinkClick r:id="rId2"/>
              </a:rPr>
              <a:t>Mississippi Commission on Judicial Performance v. Thompson, </a:t>
            </a:r>
            <a:r>
              <a:rPr lang="en-US" b="1" dirty="0" smtClean="0">
                <a:hlinkClick r:id="rId2"/>
              </a:rPr>
              <a:t>(Miss </a:t>
            </a:r>
            <a:r>
              <a:rPr lang="en-US" b="1" dirty="0">
                <a:hlinkClick r:id="rId2"/>
              </a:rPr>
              <a:t>Supreme Court 5/21/2015)</a:t>
            </a:r>
            <a:r>
              <a:rPr lang="en-US" dirty="0"/>
              <a:t> </a:t>
            </a:r>
            <a:endParaRPr lang="en-US" dirty="0" smtClean="0"/>
          </a:p>
          <a:p>
            <a:pPr lvl="1"/>
            <a:r>
              <a:rPr lang="en-US" dirty="0" smtClean="0"/>
              <a:t>Judge </a:t>
            </a:r>
            <a:r>
              <a:rPr lang="en-US" dirty="0"/>
              <a:t>Thompson's conduct of depriving participants in drug court of their due-process rights when he signed orders of contempt without the persons being properly notified of the charge of contempt or a right to a hearing, and by conducting "hearings" immediately after "staffing meetings" without adequate time for the persons to have </a:t>
            </a:r>
            <a:r>
              <a:rPr lang="en-US" dirty="0">
                <a:solidFill>
                  <a:srgbClr val="FF0000"/>
                </a:solidFill>
              </a:rPr>
              <a:t>proper counsel </a:t>
            </a:r>
            <a:r>
              <a:rPr lang="en-US" dirty="0"/>
              <a:t>or evidence presented, violated Canons 1, 2A, 3B(1), 3B(2), 3B(4), 3B(8), and constitutes willful misconduct in office and conduct prejudicial to the administration of justice</a:t>
            </a:r>
            <a:r>
              <a:rPr lang="en-US" dirty="0" smtClean="0"/>
              <a:t>.</a:t>
            </a:r>
            <a:endParaRPr lang="en-US" dirty="0"/>
          </a:p>
          <a:p>
            <a:endParaRPr lang="en-US" dirty="0"/>
          </a:p>
        </p:txBody>
      </p:sp>
    </p:spTree>
    <p:extLst>
      <p:ext uri="{BB962C8B-B14F-4D97-AF65-F5344CB8AC3E}">
        <p14:creationId xmlns:p14="http://schemas.microsoft.com/office/powerpoint/2010/main" val="175637319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Due Process</a:t>
            </a:r>
            <a:endParaRPr lang="en-US" b="1" dirty="0">
              <a:solidFill>
                <a:srgbClr val="FFFF00"/>
              </a:solidFill>
            </a:endParaRPr>
          </a:p>
        </p:txBody>
      </p:sp>
      <p:sp>
        <p:nvSpPr>
          <p:cNvPr id="3" name="Content Placeholder 2"/>
          <p:cNvSpPr>
            <a:spLocks noGrp="1"/>
          </p:cNvSpPr>
          <p:nvPr>
            <p:ph idx="1"/>
          </p:nvPr>
        </p:nvSpPr>
        <p:spPr>
          <a:xfrm>
            <a:off x="609600" y="1981200"/>
            <a:ext cx="8229600" cy="2667000"/>
          </a:xfrm>
        </p:spPr>
        <p:txBody>
          <a:bodyPr>
            <a:normAutofit/>
          </a:bodyPr>
          <a:lstStyle/>
          <a:p>
            <a:pPr marL="0" lvl="0" indent="0">
              <a:buNone/>
            </a:pPr>
            <a:r>
              <a:rPr lang="en-US" sz="4400" dirty="0" smtClean="0">
                <a:solidFill>
                  <a:schemeClr val="bg1"/>
                </a:solidFill>
              </a:rPr>
              <a:t>Understand the role of each team member and appreciate the ethical obligations inherent in that role.</a:t>
            </a:r>
            <a:endParaRPr lang="en-US" sz="4400" dirty="0">
              <a:solidFill>
                <a:schemeClr val="bg1"/>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Due Process</a:t>
            </a:r>
            <a:endParaRPr lang="en-US" b="1" dirty="0">
              <a:solidFill>
                <a:srgbClr val="FFFF00"/>
              </a:solidFill>
            </a:endParaRPr>
          </a:p>
        </p:txBody>
      </p:sp>
      <p:sp>
        <p:nvSpPr>
          <p:cNvPr id="3" name="Content Placeholder 2"/>
          <p:cNvSpPr>
            <a:spLocks noGrp="1"/>
          </p:cNvSpPr>
          <p:nvPr>
            <p:ph idx="1"/>
          </p:nvPr>
        </p:nvSpPr>
        <p:spPr>
          <a:xfrm>
            <a:off x="838200" y="2438400"/>
            <a:ext cx="7772400" cy="2590800"/>
          </a:xfrm>
        </p:spPr>
        <p:txBody>
          <a:bodyPr>
            <a:normAutofit/>
          </a:bodyPr>
          <a:lstStyle/>
          <a:p>
            <a:pPr lvl="0" algn="ctr">
              <a:buNone/>
            </a:pPr>
            <a:r>
              <a:rPr lang="en-US" sz="4400" dirty="0" smtClean="0">
                <a:solidFill>
                  <a:schemeClr val="bg1"/>
                </a:solidFill>
              </a:rPr>
              <a:t>BE ON THE RECORD!  </a:t>
            </a:r>
          </a:p>
          <a:p>
            <a:pPr lvl="0" algn="ctr">
              <a:buNone/>
            </a:pPr>
            <a:r>
              <a:rPr lang="en-US" sz="4400" dirty="0" smtClean="0">
                <a:solidFill>
                  <a:srgbClr val="FFFF00"/>
                </a:solidFill>
              </a:rPr>
              <a:t>SCR 71.01(2)</a:t>
            </a:r>
          </a:p>
          <a:p>
            <a:pPr lvl="0" algn="ctr">
              <a:buNone/>
            </a:pPr>
            <a:r>
              <a:rPr lang="en-US" dirty="0" smtClean="0">
                <a:solidFill>
                  <a:srgbClr val="FFFF00"/>
                </a:solidFill>
              </a:rPr>
              <a:t>(Court Reporter or DAR)</a:t>
            </a:r>
            <a:endParaRPr lang="en-US" dirty="0">
              <a:solidFill>
                <a:srgbClr val="FFFF00"/>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Due Process</a:t>
            </a:r>
            <a:endParaRPr lang="en-US" b="1" dirty="0">
              <a:solidFill>
                <a:srgbClr val="FFFF00"/>
              </a:solidFill>
            </a:endParaRPr>
          </a:p>
        </p:txBody>
      </p:sp>
      <p:sp>
        <p:nvSpPr>
          <p:cNvPr id="3" name="Content Placeholder 2"/>
          <p:cNvSpPr>
            <a:spLocks noGrp="1"/>
          </p:cNvSpPr>
          <p:nvPr>
            <p:ph idx="1"/>
          </p:nvPr>
        </p:nvSpPr>
        <p:spPr>
          <a:xfrm>
            <a:off x="685800" y="2286000"/>
            <a:ext cx="8229600" cy="2667000"/>
          </a:xfrm>
        </p:spPr>
        <p:txBody>
          <a:bodyPr>
            <a:normAutofit/>
          </a:bodyPr>
          <a:lstStyle/>
          <a:p>
            <a:pPr marL="0" lvl="0" indent="0">
              <a:buNone/>
            </a:pPr>
            <a:r>
              <a:rPr lang="en-US" sz="4400" dirty="0" smtClean="0">
                <a:solidFill>
                  <a:schemeClr val="bg1"/>
                </a:solidFill>
              </a:rPr>
              <a:t>Provide alternatives to deity-based community support meetings.</a:t>
            </a:r>
            <a:endParaRPr lang="en-US" sz="4400" dirty="0">
              <a:solidFill>
                <a:schemeClr val="bg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457200"/>
            <a:ext cx="8229600" cy="1219200"/>
          </a:xfrm>
        </p:spPr>
        <p:txBody>
          <a:bodyPr>
            <a:normAutofit/>
          </a:bodyPr>
          <a:lstStyle/>
          <a:p>
            <a:r>
              <a:rPr lang="en-US" sz="4000" b="1" dirty="0" smtClean="0">
                <a:solidFill>
                  <a:srgbClr val="FFFF00"/>
                </a:solidFill>
              </a:rPr>
              <a:t>Learning Objectives</a:t>
            </a:r>
            <a:endParaRPr lang="en-US" sz="4000" b="1" dirty="0">
              <a:solidFill>
                <a:srgbClr val="FFFF00"/>
              </a:solidFill>
            </a:endParaRPr>
          </a:p>
        </p:txBody>
      </p:sp>
      <p:sp>
        <p:nvSpPr>
          <p:cNvPr id="5" name="Content Placeholder 4"/>
          <p:cNvSpPr>
            <a:spLocks noGrp="1"/>
          </p:cNvSpPr>
          <p:nvPr>
            <p:ph idx="1"/>
          </p:nvPr>
        </p:nvSpPr>
        <p:spPr>
          <a:xfrm>
            <a:off x="457200" y="1600200"/>
            <a:ext cx="8229600" cy="4267200"/>
          </a:xfrm>
        </p:spPr>
        <p:txBody>
          <a:bodyPr>
            <a:normAutofit lnSpcReduction="10000"/>
          </a:bodyPr>
          <a:lstStyle/>
          <a:p>
            <a:pPr lvl="0">
              <a:buNone/>
            </a:pPr>
            <a:r>
              <a:rPr lang="en-US" dirty="0" smtClean="0">
                <a:solidFill>
                  <a:schemeClr val="bg1"/>
                </a:solidFill>
              </a:rPr>
              <a:t>As a result of this session you should be able to:</a:t>
            </a:r>
          </a:p>
          <a:p>
            <a:r>
              <a:rPr lang="en-US" dirty="0" smtClean="0">
                <a:solidFill>
                  <a:srgbClr val="FFFF00"/>
                </a:solidFill>
              </a:rPr>
              <a:t>Understand </a:t>
            </a:r>
            <a:r>
              <a:rPr lang="en-US" dirty="0">
                <a:solidFill>
                  <a:srgbClr val="FFFF00"/>
                </a:solidFill>
              </a:rPr>
              <a:t>the application of Confidentiality within the </a:t>
            </a:r>
            <a:r>
              <a:rPr lang="en-US" dirty="0" smtClean="0">
                <a:solidFill>
                  <a:srgbClr val="FFFF00"/>
                </a:solidFill>
              </a:rPr>
              <a:t>program.</a:t>
            </a:r>
          </a:p>
          <a:p>
            <a:r>
              <a:rPr lang="en-US" dirty="0" smtClean="0">
                <a:solidFill>
                  <a:srgbClr val="FFFF00"/>
                </a:solidFill>
              </a:rPr>
              <a:t>Appreciate the due process and constitutional rights of the participants in the non-adversarial context of a treatment court.</a:t>
            </a:r>
          </a:p>
          <a:p>
            <a:r>
              <a:rPr lang="en-US" dirty="0" smtClean="0">
                <a:solidFill>
                  <a:srgbClr val="FFFF00"/>
                </a:solidFill>
              </a:rPr>
              <a:t>Apply due process protections in all aspects of the program.</a:t>
            </a:r>
          </a:p>
          <a:p>
            <a:pPr marL="0" indent="0">
              <a:buNone/>
            </a:pPr>
            <a:endParaRPr lang="en-US" dirty="0" smtClean="0">
              <a:solidFill>
                <a:srgbClr val="FFFF00"/>
              </a:solidFill>
            </a:endParaRPr>
          </a:p>
          <a:p>
            <a:pPr marL="0" indent="0">
              <a:buNone/>
            </a:pPr>
            <a:endParaRPr lang="en-US" dirty="0" smtClean="0">
              <a:solidFill>
                <a:schemeClr val="bg1"/>
              </a:solidFill>
            </a:endParaRPr>
          </a:p>
        </p:txBody>
      </p:sp>
    </p:spTree>
    <p:extLst>
      <p:ext uri="{BB962C8B-B14F-4D97-AF65-F5344CB8AC3E}">
        <p14:creationId xmlns:p14="http://schemas.microsoft.com/office/powerpoint/2010/main" val="3667352081"/>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Alternative Support Groups</a:t>
            </a:r>
            <a:endParaRPr lang="en-US"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b="1" dirty="0">
                <a:hlinkClick r:id="rId2"/>
              </a:rPr>
              <a:t>Jackson v.  Nixon, 747 F. 3d 537. (8th Cir. 2014) </a:t>
            </a:r>
            <a:endParaRPr lang="en-US" dirty="0"/>
          </a:p>
          <a:p>
            <a:pPr lvl="1"/>
            <a:r>
              <a:rPr lang="en-US" dirty="0" smtClean="0"/>
              <a:t>Concluding </a:t>
            </a:r>
            <a:r>
              <a:rPr lang="en-US" dirty="0"/>
              <a:t>that based on the allegations in the complaint, Randall Jackson has pled facts sufficient to state a claim that a parole stipulation requiring him to attend and complete a substance abuse program with religious content in order to be eligible for early parole violates the Establishment Clause of the First </a:t>
            </a:r>
            <a:r>
              <a:rPr lang="en-US" dirty="0" smtClean="0"/>
              <a:t>Amendment (Civil Suit)</a:t>
            </a:r>
          </a:p>
          <a:p>
            <a:r>
              <a:rPr lang="en-US" b="1" dirty="0">
                <a:hlinkClick r:id="rId3"/>
              </a:rPr>
              <a:t>Freedom from Religion Foundation, Inc. v. McCallum, No. 00-C-617-C (W. D. Wis. 2002)</a:t>
            </a:r>
            <a:r>
              <a:rPr lang="en-US" dirty="0"/>
              <a:t> </a:t>
            </a:r>
            <a:endParaRPr lang="en-US" dirty="0" smtClean="0"/>
          </a:p>
          <a:p>
            <a:pPr lvl="1"/>
            <a:r>
              <a:rPr lang="en-US" dirty="0"/>
              <a:t>N</a:t>
            </a:r>
            <a:r>
              <a:rPr lang="en-US" dirty="0" smtClean="0"/>
              <a:t>o </a:t>
            </a:r>
            <a:r>
              <a:rPr lang="en-US" dirty="0"/>
              <a:t>First Amendment violation, when secular alternative </a:t>
            </a:r>
            <a:r>
              <a:rPr lang="en-US" dirty="0" smtClean="0"/>
              <a:t>available.</a:t>
            </a:r>
            <a:endParaRPr lang="en-US" dirty="0"/>
          </a:p>
        </p:txBody>
      </p:sp>
    </p:spTree>
    <p:extLst>
      <p:ext uri="{BB962C8B-B14F-4D97-AF65-F5344CB8AC3E}">
        <p14:creationId xmlns:p14="http://schemas.microsoft.com/office/powerpoint/2010/main" val="181380325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Due Process</a:t>
            </a:r>
            <a:endParaRPr lang="en-US" b="1" dirty="0">
              <a:solidFill>
                <a:srgbClr val="FFFF00"/>
              </a:solidFill>
            </a:endParaRPr>
          </a:p>
        </p:txBody>
      </p:sp>
      <p:sp>
        <p:nvSpPr>
          <p:cNvPr id="3" name="Content Placeholder 2"/>
          <p:cNvSpPr>
            <a:spLocks noGrp="1"/>
          </p:cNvSpPr>
          <p:nvPr>
            <p:ph idx="1"/>
          </p:nvPr>
        </p:nvSpPr>
        <p:spPr>
          <a:xfrm>
            <a:off x="457200" y="1524000"/>
            <a:ext cx="8229600" cy="4343400"/>
          </a:xfrm>
        </p:spPr>
        <p:txBody>
          <a:bodyPr>
            <a:normAutofit/>
          </a:bodyPr>
          <a:lstStyle/>
          <a:p>
            <a:pPr lvl="0">
              <a:buNone/>
            </a:pPr>
            <a:r>
              <a:rPr lang="en-US" sz="3800" dirty="0" smtClean="0">
                <a:solidFill>
                  <a:schemeClr val="bg1"/>
                </a:solidFill>
              </a:rPr>
              <a:t>Observe due process in drug testing.</a:t>
            </a:r>
          </a:p>
          <a:p>
            <a:pPr lvl="0">
              <a:spcAft>
                <a:spcPts val="1200"/>
              </a:spcAft>
            </a:pPr>
            <a:r>
              <a:rPr lang="en-US" sz="3800" dirty="0" smtClean="0">
                <a:solidFill>
                  <a:srgbClr val="FFFF00"/>
                </a:solidFill>
              </a:rPr>
              <a:t>Instrumented confirmation of testing if result contested</a:t>
            </a:r>
          </a:p>
          <a:p>
            <a:pPr lvl="0"/>
            <a:r>
              <a:rPr lang="en-US" sz="3800" dirty="0" smtClean="0">
                <a:solidFill>
                  <a:srgbClr val="FFFF00"/>
                </a:solidFill>
              </a:rPr>
              <a:t>Chain of custody</a:t>
            </a:r>
            <a:endParaRPr lang="en-US" sz="3800" dirty="0">
              <a:solidFill>
                <a:srgbClr val="FFFF00"/>
              </a:solidFill>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Due Process</a:t>
            </a:r>
            <a:endParaRPr lang="en-US" b="1" dirty="0">
              <a:solidFill>
                <a:srgbClr val="FFFF00"/>
              </a:solidFill>
            </a:endParaRPr>
          </a:p>
        </p:txBody>
      </p:sp>
      <p:sp>
        <p:nvSpPr>
          <p:cNvPr id="3" name="Content Placeholder 2"/>
          <p:cNvSpPr>
            <a:spLocks noGrp="1"/>
          </p:cNvSpPr>
          <p:nvPr>
            <p:ph idx="1"/>
          </p:nvPr>
        </p:nvSpPr>
        <p:spPr>
          <a:xfrm>
            <a:off x="228600" y="1219200"/>
            <a:ext cx="8991600" cy="4800600"/>
          </a:xfrm>
        </p:spPr>
        <p:txBody>
          <a:bodyPr>
            <a:noAutofit/>
          </a:bodyPr>
          <a:lstStyle/>
          <a:p>
            <a:pPr marL="0" indent="0">
              <a:buNone/>
            </a:pPr>
            <a:r>
              <a:rPr lang="en-US" sz="3000" dirty="0" smtClean="0">
                <a:solidFill>
                  <a:schemeClr val="bg1"/>
                </a:solidFill>
              </a:rPr>
              <a:t>Termination Process</a:t>
            </a:r>
            <a:endParaRPr lang="en-US" sz="3000" dirty="0">
              <a:solidFill>
                <a:schemeClr val="bg1"/>
              </a:solidFill>
            </a:endParaRPr>
          </a:p>
          <a:p>
            <a:pPr marL="400050" lvl="1" indent="0">
              <a:buNone/>
            </a:pPr>
            <a:r>
              <a:rPr lang="en-US" sz="3000" dirty="0">
                <a:solidFill>
                  <a:srgbClr val="FFFF00"/>
                </a:solidFill>
              </a:rPr>
              <a:t>1) Team Recommendation on Termination</a:t>
            </a:r>
          </a:p>
          <a:p>
            <a:pPr marL="400050" lvl="1" indent="0">
              <a:buNone/>
            </a:pPr>
            <a:r>
              <a:rPr lang="en-US" sz="3000" dirty="0">
                <a:solidFill>
                  <a:srgbClr val="FFFF00"/>
                </a:solidFill>
              </a:rPr>
              <a:t>2) Right to </a:t>
            </a:r>
            <a:r>
              <a:rPr lang="en-US" sz="3000" dirty="0" smtClean="0">
                <a:solidFill>
                  <a:srgbClr val="FFFF00"/>
                </a:solidFill>
              </a:rPr>
              <a:t>Notice</a:t>
            </a:r>
            <a:endParaRPr lang="en-US" sz="3000" dirty="0">
              <a:solidFill>
                <a:srgbClr val="FFFF00"/>
              </a:solidFill>
            </a:endParaRPr>
          </a:p>
          <a:p>
            <a:pPr marL="857250" lvl="2" indent="0">
              <a:buNone/>
            </a:pPr>
            <a:r>
              <a:rPr lang="en-US" sz="3000" dirty="0">
                <a:solidFill>
                  <a:schemeClr val="bg1"/>
                </a:solidFill>
              </a:rPr>
              <a:t>a) Of a hearing</a:t>
            </a:r>
          </a:p>
          <a:p>
            <a:pPr marL="857250" lvl="2" indent="0">
              <a:buNone/>
            </a:pPr>
            <a:r>
              <a:rPr lang="en-US" sz="3000" dirty="0">
                <a:solidFill>
                  <a:schemeClr val="bg1"/>
                </a:solidFill>
              </a:rPr>
              <a:t>b) Violations </a:t>
            </a:r>
          </a:p>
          <a:p>
            <a:pPr marL="400050" lvl="1" indent="0">
              <a:buNone/>
            </a:pPr>
            <a:r>
              <a:rPr lang="en-US" sz="3000" dirty="0">
                <a:solidFill>
                  <a:srgbClr val="FFFF00"/>
                </a:solidFill>
              </a:rPr>
              <a:t>3) Right to know procedure</a:t>
            </a:r>
          </a:p>
          <a:p>
            <a:pPr marL="400050" lvl="1" indent="0">
              <a:buNone/>
            </a:pPr>
            <a:r>
              <a:rPr lang="en-US" sz="3000" dirty="0">
                <a:solidFill>
                  <a:srgbClr val="FFFF00"/>
                </a:solidFill>
              </a:rPr>
              <a:t>4) Right to an </a:t>
            </a:r>
            <a:r>
              <a:rPr lang="en-US" sz="3000" dirty="0" smtClean="0">
                <a:solidFill>
                  <a:srgbClr val="FFFF00"/>
                </a:solidFill>
              </a:rPr>
              <a:t>Attorney (Critical Stage)</a:t>
            </a:r>
            <a:endParaRPr lang="en-US" sz="3000" dirty="0">
              <a:solidFill>
                <a:srgbClr val="FFFF00"/>
              </a:solidFill>
            </a:endParaRPr>
          </a:p>
          <a:p>
            <a:pPr marL="400050" lvl="1" indent="0">
              <a:buNone/>
            </a:pPr>
            <a:endParaRPr lang="en-US" sz="2400"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wipe(left)">
                                      <p:cBhvr>
                                        <p:cTn id="2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b="1" dirty="0" smtClean="0">
                <a:solidFill>
                  <a:srgbClr val="FFFF00"/>
                </a:solidFill>
              </a:rPr>
              <a:t>Due Process</a:t>
            </a:r>
            <a:endParaRPr lang="en-US" b="1" dirty="0">
              <a:solidFill>
                <a:srgbClr val="FFFF00"/>
              </a:solidFill>
            </a:endParaRPr>
          </a:p>
        </p:txBody>
      </p:sp>
      <p:sp>
        <p:nvSpPr>
          <p:cNvPr id="3" name="Content Placeholder 2"/>
          <p:cNvSpPr>
            <a:spLocks noGrp="1"/>
          </p:cNvSpPr>
          <p:nvPr>
            <p:ph idx="1"/>
          </p:nvPr>
        </p:nvSpPr>
        <p:spPr>
          <a:xfrm>
            <a:off x="228600" y="1066800"/>
            <a:ext cx="8991600" cy="2743200"/>
          </a:xfrm>
        </p:spPr>
        <p:txBody>
          <a:bodyPr>
            <a:noAutofit/>
          </a:bodyPr>
          <a:lstStyle/>
          <a:p>
            <a:pPr marL="0" indent="0">
              <a:buNone/>
            </a:pPr>
            <a:r>
              <a:rPr lang="en-US" dirty="0" smtClean="0">
                <a:solidFill>
                  <a:schemeClr val="bg1"/>
                </a:solidFill>
              </a:rPr>
              <a:t>5</a:t>
            </a:r>
            <a:r>
              <a:rPr lang="en-US" dirty="0">
                <a:solidFill>
                  <a:schemeClr val="bg1"/>
                </a:solidFill>
              </a:rPr>
              <a:t>) Hearing before a Neutral</a:t>
            </a:r>
            <a:r>
              <a:rPr lang="en-US" dirty="0">
                <a:solidFill>
                  <a:srgbClr val="FFFF00"/>
                </a:solidFill>
              </a:rPr>
              <a:t>*</a:t>
            </a:r>
            <a:r>
              <a:rPr lang="en-US" dirty="0">
                <a:solidFill>
                  <a:schemeClr val="bg1"/>
                </a:solidFill>
              </a:rPr>
              <a:t> Judge:</a:t>
            </a:r>
          </a:p>
          <a:p>
            <a:pPr marL="457200" lvl="1" indent="0">
              <a:buNone/>
            </a:pPr>
            <a:r>
              <a:rPr lang="en-US" sz="3200" dirty="0">
                <a:solidFill>
                  <a:srgbClr val="FFFF00"/>
                </a:solidFill>
              </a:rPr>
              <a:t>a) Right to present evidence,</a:t>
            </a:r>
          </a:p>
          <a:p>
            <a:pPr marL="457200" lvl="1" indent="0">
              <a:buNone/>
            </a:pPr>
            <a:r>
              <a:rPr lang="en-US" sz="3200" dirty="0">
                <a:solidFill>
                  <a:srgbClr val="FFFF00"/>
                </a:solidFill>
              </a:rPr>
              <a:t>b) Right to </a:t>
            </a:r>
            <a:r>
              <a:rPr lang="en-US" sz="3200" dirty="0" smtClean="0">
                <a:solidFill>
                  <a:srgbClr val="FFFF00"/>
                </a:solidFill>
              </a:rPr>
              <a:t>cross </a:t>
            </a:r>
            <a:r>
              <a:rPr lang="en-US" sz="3200" dirty="0">
                <a:solidFill>
                  <a:srgbClr val="FFFF00"/>
                </a:solidFill>
              </a:rPr>
              <a:t>e</a:t>
            </a:r>
            <a:r>
              <a:rPr lang="en-US" sz="3200" dirty="0" smtClean="0">
                <a:solidFill>
                  <a:srgbClr val="FFFF00"/>
                </a:solidFill>
              </a:rPr>
              <a:t>xamination</a:t>
            </a:r>
            <a:r>
              <a:rPr lang="en-US" sz="3200" dirty="0">
                <a:solidFill>
                  <a:srgbClr val="FFFF00"/>
                </a:solidFill>
              </a:rPr>
              <a:t>,</a:t>
            </a:r>
          </a:p>
          <a:p>
            <a:pPr marL="457200" lvl="1" indent="0">
              <a:buNone/>
            </a:pPr>
            <a:r>
              <a:rPr lang="en-US" sz="3200" dirty="0">
                <a:solidFill>
                  <a:srgbClr val="FFFF00"/>
                </a:solidFill>
              </a:rPr>
              <a:t>c) Burden on the team to prove the basis for termination,</a:t>
            </a:r>
          </a:p>
          <a:p>
            <a:pPr marL="457200" lvl="1" indent="0">
              <a:buNone/>
            </a:pPr>
            <a:r>
              <a:rPr lang="en-US" sz="3200" dirty="0">
                <a:solidFill>
                  <a:srgbClr val="FFFF00"/>
                </a:solidFill>
              </a:rPr>
              <a:t>d) By preponderance of the evidence.</a:t>
            </a:r>
          </a:p>
          <a:p>
            <a:pPr marL="0" indent="0">
              <a:buNone/>
            </a:pPr>
            <a:r>
              <a:rPr lang="en-US" dirty="0" smtClean="0">
                <a:solidFill>
                  <a:srgbClr val="FFFF00"/>
                </a:solidFill>
              </a:rPr>
              <a:t/>
            </a:r>
            <a:br>
              <a:rPr lang="en-US" dirty="0" smtClean="0">
                <a:solidFill>
                  <a:srgbClr val="FFFF00"/>
                </a:solidFill>
              </a:rPr>
            </a:br>
            <a:endParaRPr lang="en-US" dirty="0" smtClean="0">
              <a:solidFill>
                <a:srgbClr val="FFFF00"/>
              </a:solidFill>
            </a:endParaRPr>
          </a:p>
          <a:p>
            <a:pPr marL="0" indent="0">
              <a:buNone/>
            </a:pPr>
            <a:r>
              <a:rPr lang="en-US" sz="2600" dirty="0" smtClean="0">
                <a:solidFill>
                  <a:srgbClr val="FFFF00"/>
                </a:solidFill>
              </a:rPr>
              <a:t>*</a:t>
            </a:r>
            <a:r>
              <a:rPr lang="en-US" sz="2600" dirty="0" smtClean="0">
                <a:solidFill>
                  <a:schemeClr val="bg1"/>
                </a:solidFill>
              </a:rPr>
              <a:t>Neutral Judge can be the Treatment Court Judge,                                    but that judge can not be part of the team meeting                                                    deciding to recommend the termination.</a:t>
            </a:r>
            <a:endParaRPr lang="en-US" sz="2600" dirty="0">
              <a:solidFill>
                <a:schemeClr val="bg1"/>
              </a:solidFill>
            </a:endParaRPr>
          </a:p>
        </p:txBody>
      </p:sp>
    </p:spTree>
    <p:extLst>
      <p:ext uri="{BB962C8B-B14F-4D97-AF65-F5344CB8AC3E}">
        <p14:creationId xmlns:p14="http://schemas.microsoft.com/office/powerpoint/2010/main" val="369083611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Termination Due Process</a:t>
            </a:r>
            <a:endParaRPr lang="en-US"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r>
              <a:rPr lang="en-US" b="1" dirty="0">
                <a:hlinkClick r:id="rId2"/>
              </a:rPr>
              <a:t>State v. Workman, 22 Neb. App. 223 (</a:t>
            </a:r>
            <a:r>
              <a:rPr lang="en-US" b="1" dirty="0" smtClean="0">
                <a:hlinkClick r:id="rId2"/>
              </a:rPr>
              <a:t>2014)</a:t>
            </a:r>
            <a:endParaRPr lang="en-US" dirty="0"/>
          </a:p>
          <a:p>
            <a:pPr lvl="1"/>
            <a:r>
              <a:rPr lang="en-US" dirty="0" smtClean="0"/>
              <a:t>The </a:t>
            </a:r>
            <a:r>
              <a:rPr lang="en-US" dirty="0"/>
              <a:t>minimal due process to which a parolee or probationer is entitled also applies to participants in the drug court program. This minimal due process includes (1) </a:t>
            </a:r>
            <a:r>
              <a:rPr lang="en-US" dirty="0">
                <a:solidFill>
                  <a:srgbClr val="FF0000"/>
                </a:solidFill>
              </a:rPr>
              <a:t>written notice </a:t>
            </a:r>
            <a:r>
              <a:rPr lang="en-US" dirty="0"/>
              <a:t>of the time and place of the hearing; (2) </a:t>
            </a:r>
            <a:r>
              <a:rPr lang="en-US" dirty="0">
                <a:solidFill>
                  <a:srgbClr val="FF0000"/>
                </a:solidFill>
              </a:rPr>
              <a:t>disclosure of evidence</a:t>
            </a:r>
            <a:r>
              <a:rPr lang="en-US" dirty="0"/>
              <a:t>; (3) a </a:t>
            </a:r>
            <a:r>
              <a:rPr lang="en-US" dirty="0">
                <a:solidFill>
                  <a:srgbClr val="FF0000"/>
                </a:solidFill>
              </a:rPr>
              <a:t>neutral fact finding body </a:t>
            </a:r>
            <a:r>
              <a:rPr lang="en-US" dirty="0"/>
              <a:t>or person, who should not be the officer directly involved in making recommendations; (4) </a:t>
            </a:r>
            <a:r>
              <a:rPr lang="en-US" dirty="0">
                <a:solidFill>
                  <a:srgbClr val="FF0000"/>
                </a:solidFill>
              </a:rPr>
              <a:t>opportunity to be he</a:t>
            </a:r>
            <a:r>
              <a:rPr lang="en-US" dirty="0"/>
              <a:t>ard in person and to present witnesses and documentary evidence; (5) the </a:t>
            </a:r>
            <a:r>
              <a:rPr lang="en-US" dirty="0">
                <a:solidFill>
                  <a:srgbClr val="FF0000"/>
                </a:solidFill>
              </a:rPr>
              <a:t>right to cross-examine </a:t>
            </a:r>
            <a:r>
              <a:rPr lang="en-US" dirty="0"/>
              <a:t>adverse witnesses, unless the hearing officer determines that an informant would be subjected to risk of harm if his or her identity were disclosed or unless the officer otherwise specifically finds good cause for not allowing confrontation; and (6) a </a:t>
            </a:r>
            <a:r>
              <a:rPr lang="en-US" dirty="0">
                <a:solidFill>
                  <a:srgbClr val="FF0000"/>
                </a:solidFill>
              </a:rPr>
              <a:t>written statement by the fact finder</a:t>
            </a:r>
            <a:r>
              <a:rPr lang="en-US" dirty="0"/>
              <a:t> as to the evidence relied on and the reasons for revoking the conditional liberty.  The standard of proof for termination from drug court participation is </a:t>
            </a:r>
            <a:r>
              <a:rPr lang="en-US" dirty="0">
                <a:solidFill>
                  <a:srgbClr val="FF0000"/>
                </a:solidFill>
              </a:rPr>
              <a:t>preponderance of the evidence</a:t>
            </a:r>
            <a:r>
              <a:rPr lang="en-US" dirty="0"/>
              <a:t>.</a:t>
            </a:r>
          </a:p>
        </p:txBody>
      </p:sp>
    </p:spTree>
    <p:extLst>
      <p:ext uri="{BB962C8B-B14F-4D97-AF65-F5344CB8AC3E}">
        <p14:creationId xmlns:p14="http://schemas.microsoft.com/office/powerpoint/2010/main" val="397442509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Termination Due Process (Staffing)</a:t>
            </a:r>
            <a:endParaRPr lang="en-US" dirty="0">
              <a:solidFill>
                <a:srgbClr val="FFFF00"/>
              </a:solidFill>
            </a:endParaRPr>
          </a:p>
        </p:txBody>
      </p:sp>
      <p:sp>
        <p:nvSpPr>
          <p:cNvPr id="3" name="Content Placeholder 2"/>
          <p:cNvSpPr>
            <a:spLocks noGrp="1"/>
          </p:cNvSpPr>
          <p:nvPr>
            <p:ph idx="1"/>
          </p:nvPr>
        </p:nvSpPr>
        <p:spPr/>
        <p:txBody>
          <a:bodyPr/>
          <a:lstStyle/>
          <a:p>
            <a:r>
              <a:rPr lang="en-US" b="1" dirty="0">
                <a:hlinkClick r:id="rId2"/>
              </a:rPr>
              <a:t>State v. </a:t>
            </a:r>
            <a:r>
              <a:rPr lang="en-US" b="1" dirty="0" err="1">
                <a:hlinkClick r:id="rId2"/>
              </a:rPr>
              <a:t>Kelifa</a:t>
            </a:r>
            <a:r>
              <a:rPr lang="en-US" b="1" dirty="0">
                <a:hlinkClick r:id="rId2"/>
              </a:rPr>
              <a:t>, Not Selected for Publication (Wash. App., </a:t>
            </a:r>
            <a:r>
              <a:rPr lang="en-US" b="1" dirty="0" smtClean="0">
                <a:hlinkClick r:id="rId2"/>
              </a:rPr>
              <a:t>2015)</a:t>
            </a:r>
            <a:endParaRPr lang="en-US" dirty="0"/>
          </a:p>
          <a:p>
            <a:pPr lvl="1"/>
            <a:r>
              <a:rPr lang="en-US" dirty="0" smtClean="0"/>
              <a:t>Court </a:t>
            </a:r>
            <a:r>
              <a:rPr lang="en-US" dirty="0"/>
              <a:t>rejects arguments that closed drug court staffing meetings preceding his termination violated constitutional rights to a public trial and to be present at </a:t>
            </a:r>
            <a:r>
              <a:rPr lang="en-US" dirty="0">
                <a:solidFill>
                  <a:srgbClr val="FF0000"/>
                </a:solidFill>
              </a:rPr>
              <a:t>all critical stages</a:t>
            </a:r>
            <a:r>
              <a:rPr lang="en-US" dirty="0"/>
              <a:t> of a prosecution citing State v. Sykes, 182 Wn.2d 168, 339 P.3d 972 (</a:t>
            </a:r>
            <a:r>
              <a:rPr lang="en-US" dirty="0" smtClean="0"/>
              <a:t>2014)</a:t>
            </a:r>
            <a:endParaRPr lang="en-US" dirty="0"/>
          </a:p>
        </p:txBody>
      </p:sp>
    </p:spTree>
    <p:extLst>
      <p:ext uri="{BB962C8B-B14F-4D97-AF65-F5344CB8AC3E}">
        <p14:creationId xmlns:p14="http://schemas.microsoft.com/office/powerpoint/2010/main" val="250284527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Summary Termination</a:t>
            </a:r>
            <a:endParaRPr lang="en-US" dirty="0">
              <a:solidFill>
                <a:srgbClr val="FFFF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hlinkClick r:id="rId2"/>
              </a:rPr>
              <a:t>Reverse Termination </a:t>
            </a:r>
            <a:r>
              <a:rPr lang="en-US" b="1" dirty="0" err="1" smtClean="0">
                <a:hlinkClick r:id="rId2"/>
              </a:rPr>
              <a:t>Proceedure</a:t>
            </a:r>
            <a:r>
              <a:rPr lang="en-US" b="1" dirty="0" smtClean="0">
                <a:hlinkClick r:id="rId2"/>
              </a:rPr>
              <a:t>?</a:t>
            </a:r>
          </a:p>
          <a:p>
            <a:r>
              <a:rPr lang="en-US" b="1" dirty="0" smtClean="0">
                <a:hlinkClick r:id="rId2"/>
              </a:rPr>
              <a:t>People </a:t>
            </a:r>
            <a:r>
              <a:rPr lang="en-US" b="1" dirty="0">
                <a:hlinkClick r:id="rId2"/>
              </a:rPr>
              <a:t>v. </a:t>
            </a:r>
            <a:r>
              <a:rPr lang="en-US" b="1" dirty="0" err="1">
                <a:hlinkClick r:id="rId2"/>
              </a:rPr>
              <a:t>Fiammegta</a:t>
            </a:r>
            <a:r>
              <a:rPr lang="en-US" b="1" dirty="0">
                <a:hlinkClick r:id="rId2"/>
              </a:rPr>
              <a:t>, 14 N.Y.3d 90, 923 N.E.2d 1123 (2010)</a:t>
            </a:r>
            <a:r>
              <a:rPr lang="en-US" dirty="0"/>
              <a:t> </a:t>
            </a:r>
            <a:endParaRPr lang="en-US" dirty="0" smtClean="0"/>
          </a:p>
          <a:p>
            <a:pPr lvl="1"/>
            <a:r>
              <a:rPr lang="en-US" dirty="0"/>
              <a:t>W</a:t>
            </a:r>
            <a:r>
              <a:rPr lang="en-US" dirty="0" smtClean="0"/>
              <a:t>here </a:t>
            </a:r>
            <a:r>
              <a:rPr lang="en-US" dirty="0"/>
              <a:t>defendant was under suspended sentence on condition of completion of treatment program and he is discharged based upon alleged criminal activity, the court “</a:t>
            </a:r>
            <a:r>
              <a:rPr lang="en-US" dirty="0">
                <a:solidFill>
                  <a:srgbClr val="FF0000"/>
                </a:solidFill>
              </a:rPr>
              <a:t>was not required to conduct an evidentiary hearing in this case</a:t>
            </a:r>
            <a:r>
              <a:rPr lang="en-US" dirty="0"/>
              <a:t>, or to determine by a preponderance of the evidence that defendant was guilty of the thefts of which he was accused. But the judge should have considered defendant's argument that he was kicked out of the program based on thin evidence of wrongdoing after inadequate investigation; and he should have allowed defendant to submit letters and testimony or affidavits from his mother and girlfriend about the money they claimed to have sent him</a:t>
            </a:r>
            <a:r>
              <a:rPr lang="en-US" dirty="0" smtClean="0"/>
              <a:t>.”</a:t>
            </a:r>
          </a:p>
        </p:txBody>
      </p:sp>
    </p:spTree>
    <p:extLst>
      <p:ext uri="{BB962C8B-B14F-4D97-AF65-F5344CB8AC3E}">
        <p14:creationId xmlns:p14="http://schemas.microsoft.com/office/powerpoint/2010/main" val="63515862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Sentencing Post Termination</a:t>
            </a:r>
            <a:endParaRPr lang="en-US" dirty="0">
              <a:solidFill>
                <a:srgbClr val="FFFF00"/>
              </a:solidFill>
            </a:endParaRP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solidFill>
                  <a:schemeClr val="bg1"/>
                </a:solidFill>
              </a:rPr>
              <a:t>To Recuse or Not to Recuse? That is the question.</a:t>
            </a:r>
          </a:p>
          <a:p>
            <a:r>
              <a:rPr lang="en-US" b="1" dirty="0">
                <a:hlinkClick r:id="rId2"/>
              </a:rPr>
              <a:t>MODEL CODE OF JUDICIAL CONDUCT R. 2.11 (2007</a:t>
            </a:r>
            <a:r>
              <a:rPr lang="en-US" b="1" dirty="0" smtClean="0">
                <a:hlinkClick r:id="rId2"/>
              </a:rPr>
              <a:t>)</a:t>
            </a:r>
            <a:r>
              <a:rPr lang="en-US" dirty="0"/>
              <a:t> </a:t>
            </a:r>
          </a:p>
          <a:p>
            <a:pPr lvl="1"/>
            <a:r>
              <a:rPr lang="en-US" dirty="0" smtClean="0"/>
              <a:t>If </a:t>
            </a:r>
            <a:r>
              <a:rPr lang="en-US" dirty="0"/>
              <a:t>continuing on the case would create an appearance of impropriety, such non-recusal would implicate Canon 2 of the Canons of Judicial </a:t>
            </a:r>
            <a:r>
              <a:rPr lang="en-US" dirty="0" smtClean="0"/>
              <a:t>Conduct.</a:t>
            </a:r>
          </a:p>
          <a:p>
            <a:r>
              <a:rPr lang="en-US" b="1" dirty="0">
                <a:hlinkClick r:id="rId3"/>
              </a:rPr>
              <a:t>Wilkinson v. State, 641 S.E.2d 189, 191 (Ga. Ct. App. 2006</a:t>
            </a:r>
            <a:r>
              <a:rPr lang="en-US" b="1" dirty="0" smtClean="0">
                <a:hlinkClick r:id="rId3"/>
              </a:rPr>
              <a:t>)</a:t>
            </a:r>
            <a:r>
              <a:rPr lang="en-US" b="1" dirty="0">
                <a:hlinkClick r:id="rId3"/>
              </a:rPr>
              <a:t> </a:t>
            </a:r>
            <a:endParaRPr lang="en-US" dirty="0"/>
          </a:p>
          <a:p>
            <a:pPr lvl="1"/>
            <a:r>
              <a:rPr lang="en-US" dirty="0" smtClean="0"/>
              <a:t>As </a:t>
            </a:r>
            <a:r>
              <a:rPr lang="en-US" dirty="0"/>
              <a:t>part of her drug court contract the defendant waived her ability to move for recusal of the drug court judge</a:t>
            </a:r>
            <a:r>
              <a:rPr lang="en-US" dirty="0" smtClean="0"/>
              <a:t>. </a:t>
            </a:r>
          </a:p>
          <a:p>
            <a:r>
              <a:rPr lang="en-US" b="1" u="sng" dirty="0" smtClean="0">
                <a:solidFill>
                  <a:srgbClr val="00B0F0"/>
                </a:solidFill>
              </a:rPr>
              <a:t>State </a:t>
            </a:r>
            <a:r>
              <a:rPr lang="en-US" b="1" u="sng" dirty="0">
                <a:solidFill>
                  <a:srgbClr val="00B0F0"/>
                </a:solidFill>
              </a:rPr>
              <a:t>v. </a:t>
            </a:r>
            <a:r>
              <a:rPr lang="en-US" b="1" u="sng" dirty="0" err="1">
                <a:solidFill>
                  <a:srgbClr val="00B0F0"/>
                </a:solidFill>
              </a:rPr>
              <a:t>Belyea</a:t>
            </a:r>
            <a:r>
              <a:rPr lang="en-US" b="1" u="sng" dirty="0">
                <a:solidFill>
                  <a:srgbClr val="00B0F0"/>
                </a:solidFill>
              </a:rPr>
              <a:t>, 160 N.H. 298, 999 A.2d 1080 (N.H. 2010) </a:t>
            </a:r>
            <a:endParaRPr lang="en-US" b="1" u="sng" dirty="0" smtClean="0">
              <a:solidFill>
                <a:srgbClr val="00B0F0"/>
              </a:solidFill>
            </a:endParaRPr>
          </a:p>
          <a:p>
            <a:pPr lvl="1"/>
            <a:r>
              <a:rPr lang="en-US" dirty="0"/>
              <a:t>H</a:t>
            </a:r>
            <a:r>
              <a:rPr lang="en-US" dirty="0" smtClean="0"/>
              <a:t>olding </a:t>
            </a:r>
            <a:r>
              <a:rPr lang="en-US" dirty="0"/>
              <a:t>that the defendant failed to show that a reasonable person would entertain significant concern about whether Judge Vaughan prejudged the facts or abandoned or compromised his impartiality in his judicial role on the drug court team</a:t>
            </a:r>
          </a:p>
        </p:txBody>
      </p:sp>
    </p:spTree>
    <p:extLst>
      <p:ext uri="{BB962C8B-B14F-4D97-AF65-F5344CB8AC3E}">
        <p14:creationId xmlns:p14="http://schemas.microsoft.com/office/powerpoint/2010/main" val="4234741121"/>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Due Process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Supporting recusal</a:t>
            </a:r>
          </a:p>
          <a:p>
            <a:pPr lvl="1"/>
            <a:r>
              <a:rPr lang="en-US" dirty="0" smtClean="0">
                <a:solidFill>
                  <a:srgbClr val="00B0F0"/>
                </a:solidFill>
              </a:rPr>
              <a:t>Minnesota v. Cleary, 882 N.W.2d 899 (</a:t>
            </a:r>
            <a:r>
              <a:rPr lang="en-US" dirty="0" err="1" smtClean="0">
                <a:solidFill>
                  <a:srgbClr val="00B0F0"/>
                </a:solidFill>
              </a:rPr>
              <a:t>Crt</a:t>
            </a:r>
            <a:r>
              <a:rPr lang="en-US" dirty="0" smtClean="0">
                <a:solidFill>
                  <a:srgbClr val="00B0F0"/>
                </a:solidFill>
              </a:rPr>
              <a:t>. App. of MN, 7/5/2016)</a:t>
            </a:r>
          </a:p>
          <a:p>
            <a:pPr lvl="2"/>
            <a:r>
              <a:rPr lang="en-US" dirty="0" smtClean="0"/>
              <a:t>When sole basis for revoking probation is termination from DC, the probationer is entitled to have a judge other than the DC judge </a:t>
            </a:r>
            <a:r>
              <a:rPr lang="en-US" dirty="0" err="1" smtClean="0"/>
              <a:t>presideing</a:t>
            </a:r>
            <a:r>
              <a:rPr lang="en-US" dirty="0" smtClean="0"/>
              <a:t> over the probation revocation.</a:t>
            </a:r>
            <a:endParaRPr lang="en-US" dirty="0"/>
          </a:p>
        </p:txBody>
      </p:sp>
    </p:spTree>
    <p:extLst>
      <p:ext uri="{BB962C8B-B14F-4D97-AF65-F5344CB8AC3E}">
        <p14:creationId xmlns:p14="http://schemas.microsoft.com/office/powerpoint/2010/main" val="4180261364"/>
      </p:ext>
    </p:extLst>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Due Process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solidFill>
                  <a:schemeClr val="bg1"/>
                </a:solidFill>
              </a:rPr>
              <a:t>Improper use of DC record at sentencing</a:t>
            </a:r>
          </a:p>
          <a:p>
            <a:pPr lvl="1"/>
            <a:r>
              <a:rPr lang="en-US" dirty="0" smtClean="0">
                <a:solidFill>
                  <a:srgbClr val="FFFF00"/>
                </a:solidFill>
              </a:rPr>
              <a:t>State v. Nichols, 15AP949 (3/2/17)</a:t>
            </a:r>
          </a:p>
          <a:p>
            <a:pPr lvl="2"/>
            <a:r>
              <a:rPr lang="en-US" dirty="0" smtClean="0"/>
              <a:t>Prosecutor referred to DC record at sentencing</a:t>
            </a:r>
          </a:p>
          <a:p>
            <a:pPr lvl="2"/>
            <a:r>
              <a:rPr lang="en-US" dirty="0" smtClean="0"/>
              <a:t>Defense argued that this was a breach of the plea agreement because the statements made by the participant in DC was not  to be used for any other purpose other than for DC per the DC agreement.</a:t>
            </a:r>
          </a:p>
          <a:p>
            <a:pPr lvl="2"/>
            <a:r>
              <a:rPr lang="en-US" dirty="0" smtClean="0"/>
              <a:t>Sentence was upheld because the Judge did not rely on this information </a:t>
            </a:r>
            <a:r>
              <a:rPr lang="en-US" smtClean="0"/>
              <a:t>which was an improper  </a:t>
            </a:r>
            <a:r>
              <a:rPr lang="en-US" dirty="0" smtClean="0"/>
              <a:t>factor at sentencing.</a:t>
            </a:r>
          </a:p>
        </p:txBody>
      </p:sp>
    </p:spTree>
    <p:extLst>
      <p:ext uri="{BB962C8B-B14F-4D97-AF65-F5344CB8AC3E}">
        <p14:creationId xmlns:p14="http://schemas.microsoft.com/office/powerpoint/2010/main" val="226473767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95400"/>
          </a:xfrm>
        </p:spPr>
        <p:txBody>
          <a:bodyPr>
            <a:normAutofit fontScale="90000"/>
          </a:bodyPr>
          <a:lstStyle/>
          <a:p>
            <a:r>
              <a:rPr lang="en-US" dirty="0">
                <a:solidFill>
                  <a:schemeClr val="bg1"/>
                </a:solidFill>
              </a:rPr>
              <a:t>Standard 7: Record Keeping and Confidentiality</a:t>
            </a:r>
            <a:r>
              <a:rPr lang="en-US" sz="9600" dirty="0">
                <a:solidFill>
                  <a:schemeClr val="bg1"/>
                </a:solidFill>
              </a:rPr>
              <a:t/>
            </a:r>
            <a:br>
              <a:rPr lang="en-US" sz="9600" dirty="0">
                <a:solidFill>
                  <a:schemeClr val="bg1"/>
                </a:solidFill>
              </a:rPr>
            </a:br>
            <a:endParaRPr lang="en-US" dirty="0">
              <a:solidFill>
                <a:srgbClr val="FFFF00"/>
              </a:solidFill>
            </a:endParaRPr>
          </a:p>
        </p:txBody>
      </p:sp>
      <p:sp>
        <p:nvSpPr>
          <p:cNvPr id="3" name="Content Placeholder 2"/>
          <p:cNvSpPr>
            <a:spLocks noGrp="1"/>
          </p:cNvSpPr>
          <p:nvPr>
            <p:ph idx="1"/>
          </p:nvPr>
        </p:nvSpPr>
        <p:spPr/>
        <p:txBody>
          <a:bodyPr>
            <a:normAutofit fontScale="70000" lnSpcReduction="20000"/>
          </a:bodyPr>
          <a:lstStyle/>
          <a:p>
            <a:pPr marL="0" indent="0">
              <a:buNone/>
            </a:pPr>
            <a:endParaRPr lang="en-US" sz="7200" dirty="0" smtClean="0">
              <a:solidFill>
                <a:schemeClr val="bg1"/>
              </a:solidFill>
            </a:endParaRPr>
          </a:p>
          <a:p>
            <a:r>
              <a:rPr lang="en-US" dirty="0" smtClean="0">
                <a:solidFill>
                  <a:srgbClr val="FFFF00"/>
                </a:solidFill>
              </a:rPr>
              <a:t>Treatment </a:t>
            </a:r>
            <a:r>
              <a:rPr lang="en-US" dirty="0">
                <a:solidFill>
                  <a:srgbClr val="FFFF00"/>
                </a:solidFill>
              </a:rPr>
              <a:t>courts contemplate the integration of criminal case processing and treatment participation. Sharing of limited confidential medical and treatment information is a necessary function of treatment court operations. However, the need to share such confidential information must be balanced with the presumption that criminal court proceedings are open to the public. </a:t>
            </a:r>
          </a:p>
          <a:p>
            <a:r>
              <a:rPr lang="en-US" dirty="0">
                <a:solidFill>
                  <a:srgbClr val="FFFF00"/>
                </a:solidFill>
              </a:rPr>
              <a:t>Compliance with state and federal confidentiality laws can be accomplished with proper procedures, notification, consent forms and limiting disclosure of confidential treatment information to the minimum necessary to accomplish the intended purpose (The Drug Court Judicial </a:t>
            </a:r>
            <a:r>
              <a:rPr lang="en-US" dirty="0" err="1" smtClean="0">
                <a:solidFill>
                  <a:srgbClr val="FFFF00"/>
                </a:solidFill>
              </a:rPr>
              <a:t>Benchbook</a:t>
            </a:r>
            <a:r>
              <a:rPr lang="en-US" dirty="0" smtClean="0">
                <a:solidFill>
                  <a:srgbClr val="FFFF00"/>
                </a:solidFill>
              </a:rPr>
              <a:t>, p.190)</a:t>
            </a:r>
            <a:endParaRPr lang="en-US" dirty="0">
              <a:solidFill>
                <a:srgbClr val="FFFF00"/>
              </a:solidFill>
            </a:endParaRPr>
          </a:p>
        </p:txBody>
      </p:sp>
    </p:spTree>
    <p:extLst>
      <p:ext uri="{BB962C8B-B14F-4D97-AF65-F5344CB8AC3E}">
        <p14:creationId xmlns:p14="http://schemas.microsoft.com/office/powerpoint/2010/main" val="1405823488"/>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Resources</a:t>
            </a:r>
            <a:endParaRPr lang="en-US" dirty="0">
              <a:solidFill>
                <a:srgbClr val="FFFF00"/>
              </a:solidFill>
            </a:endParaRPr>
          </a:p>
        </p:txBody>
      </p:sp>
      <p:sp>
        <p:nvSpPr>
          <p:cNvPr id="3" name="Content Placeholder 2"/>
          <p:cNvSpPr>
            <a:spLocks noGrp="1"/>
          </p:cNvSpPr>
          <p:nvPr>
            <p:ph idx="1"/>
          </p:nvPr>
        </p:nvSpPr>
        <p:spPr/>
        <p:txBody>
          <a:bodyPr/>
          <a:lstStyle/>
          <a:p>
            <a:r>
              <a:rPr lang="en-US" dirty="0" smtClean="0">
                <a:hlinkClick r:id="rId2"/>
              </a:rPr>
              <a:t>Judge William G. Meyer</a:t>
            </a:r>
            <a:endParaRPr lang="en-US" dirty="0">
              <a:hlinkClick r:id="rId2"/>
            </a:endParaRPr>
          </a:p>
          <a:p>
            <a:pPr lvl="1"/>
            <a:r>
              <a:rPr lang="en-US" dirty="0" smtClean="0">
                <a:hlinkClick r:id="rId2"/>
              </a:rPr>
              <a:t>http</a:t>
            </a:r>
            <a:r>
              <a:rPr lang="en-US" dirty="0">
                <a:hlinkClick r:id="rId2"/>
              </a:rPr>
              <a:t>://</a:t>
            </a:r>
            <a:r>
              <a:rPr lang="en-US" dirty="0" smtClean="0">
                <a:hlinkClick r:id="rId2"/>
              </a:rPr>
              <a:t>www.ndci.org/law</a:t>
            </a:r>
            <a:endParaRPr lang="en-US" dirty="0" smtClean="0"/>
          </a:p>
          <a:p>
            <a:pPr lvl="1"/>
            <a:r>
              <a:rPr lang="en-US" dirty="0" smtClean="0"/>
              <a:t>Judicial </a:t>
            </a:r>
            <a:r>
              <a:rPr lang="en-US" dirty="0" err="1" smtClean="0"/>
              <a:t>Benchbook</a:t>
            </a:r>
            <a:endParaRPr lang="en-US" dirty="0" smtClean="0"/>
          </a:p>
          <a:p>
            <a:r>
              <a:rPr lang="en-US" dirty="0" smtClean="0">
                <a:hlinkClick r:id="rId3"/>
              </a:rPr>
              <a:t>www.WATCP.org</a:t>
            </a:r>
            <a:endParaRPr lang="en-US" dirty="0"/>
          </a:p>
          <a:p>
            <a:r>
              <a:rPr lang="en-US" dirty="0" smtClean="0"/>
              <a:t>Judge Elliott Levine</a:t>
            </a:r>
          </a:p>
          <a:p>
            <a:pPr lvl="1"/>
            <a:r>
              <a:rPr lang="en-US" dirty="0" smtClean="0">
                <a:hlinkClick r:id="rId4"/>
              </a:rPr>
              <a:t>elliott.levine@wicourts.gov</a:t>
            </a:r>
            <a:r>
              <a:rPr lang="en-US" dirty="0" smtClean="0"/>
              <a:t> </a:t>
            </a:r>
          </a:p>
          <a:p>
            <a:endParaRPr lang="en-US" dirty="0" smtClean="0"/>
          </a:p>
          <a:p>
            <a:endParaRPr lang="en-US" dirty="0"/>
          </a:p>
        </p:txBody>
      </p:sp>
    </p:spTree>
    <p:extLst>
      <p:ext uri="{BB962C8B-B14F-4D97-AF65-F5344CB8AC3E}">
        <p14:creationId xmlns:p14="http://schemas.microsoft.com/office/powerpoint/2010/main" val="5212156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Why is Confidentiality an Issue?</a:t>
            </a:r>
            <a:endParaRPr lang="en-US" dirty="0">
              <a:solidFill>
                <a:schemeClr val="bg1"/>
              </a:solidFill>
            </a:endParaRPr>
          </a:p>
        </p:txBody>
      </p:sp>
      <p:sp>
        <p:nvSpPr>
          <p:cNvPr id="3" name="Content Placeholder 2"/>
          <p:cNvSpPr>
            <a:spLocks noGrp="1"/>
          </p:cNvSpPr>
          <p:nvPr>
            <p:ph idx="1"/>
          </p:nvPr>
        </p:nvSpPr>
        <p:spPr/>
        <p:txBody>
          <a:bodyPr/>
          <a:lstStyle/>
          <a:p>
            <a:r>
              <a:rPr lang="en-US" sz="3600" dirty="0" smtClean="0">
                <a:solidFill>
                  <a:srgbClr val="FFFF00"/>
                </a:solidFill>
              </a:rPr>
              <a:t>Integration of criminal case and treatment.</a:t>
            </a:r>
          </a:p>
          <a:p>
            <a:r>
              <a:rPr lang="en-US" sz="3600" dirty="0" smtClean="0">
                <a:solidFill>
                  <a:srgbClr val="FFFF00"/>
                </a:solidFill>
              </a:rPr>
              <a:t>Need to share medical and treatment information.</a:t>
            </a:r>
          </a:p>
          <a:p>
            <a:r>
              <a:rPr lang="en-US" sz="3600" dirty="0" smtClean="0">
                <a:solidFill>
                  <a:srgbClr val="FFFF00"/>
                </a:solidFill>
              </a:rPr>
              <a:t>State and federal confidentiality laws limits</a:t>
            </a:r>
            <a:r>
              <a:rPr lang="en-US" dirty="0" smtClean="0">
                <a:solidFill>
                  <a:srgbClr val="FFFF00"/>
                </a:solidFill>
              </a:rPr>
              <a:t>.</a:t>
            </a:r>
            <a:endParaRPr lang="en-US" dirty="0">
              <a:solidFill>
                <a:srgbClr val="FFFF00"/>
              </a:solidFill>
            </a:endParaRPr>
          </a:p>
        </p:txBody>
      </p:sp>
    </p:spTree>
    <p:extLst>
      <p:ext uri="{BB962C8B-B14F-4D97-AF65-F5344CB8AC3E}">
        <p14:creationId xmlns:p14="http://schemas.microsoft.com/office/powerpoint/2010/main" val="389272730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How to Accomplish?</a:t>
            </a:r>
            <a:endParaRPr lang="en-US" dirty="0">
              <a:solidFill>
                <a:schemeClr val="bg1"/>
              </a:solidFill>
            </a:endParaRPr>
          </a:p>
        </p:txBody>
      </p:sp>
      <p:sp>
        <p:nvSpPr>
          <p:cNvPr id="3" name="Content Placeholder 2"/>
          <p:cNvSpPr>
            <a:spLocks noGrp="1"/>
          </p:cNvSpPr>
          <p:nvPr>
            <p:ph idx="1"/>
          </p:nvPr>
        </p:nvSpPr>
        <p:spPr>
          <a:xfrm>
            <a:off x="457200" y="1600201"/>
            <a:ext cx="8229600" cy="3886200"/>
          </a:xfrm>
        </p:spPr>
        <p:txBody>
          <a:bodyPr>
            <a:normAutofit fontScale="85000" lnSpcReduction="20000"/>
          </a:bodyPr>
          <a:lstStyle/>
          <a:p>
            <a:r>
              <a:rPr lang="en-US" dirty="0">
                <a:solidFill>
                  <a:srgbClr val="FFFF00"/>
                </a:solidFill>
              </a:rPr>
              <a:t>Assume all disclosures are confidential.</a:t>
            </a:r>
          </a:p>
          <a:p>
            <a:pPr lvl="1"/>
            <a:r>
              <a:rPr lang="en-US" dirty="0">
                <a:solidFill>
                  <a:srgbClr val="FFFF00"/>
                </a:solidFill>
              </a:rPr>
              <a:t>Take precautions to protect participants rights.</a:t>
            </a:r>
          </a:p>
          <a:p>
            <a:pPr lvl="1"/>
            <a:r>
              <a:rPr lang="en-US" dirty="0">
                <a:solidFill>
                  <a:srgbClr val="FFFF00"/>
                </a:solidFill>
              </a:rPr>
              <a:t>Disclose the minimum necessary to accomplish the intended use</a:t>
            </a:r>
            <a:r>
              <a:rPr lang="en-US" dirty="0" smtClean="0">
                <a:solidFill>
                  <a:srgbClr val="FFFF00"/>
                </a:solidFill>
              </a:rPr>
              <a:t>.</a:t>
            </a:r>
          </a:p>
          <a:p>
            <a:r>
              <a:rPr lang="en-US" dirty="0" smtClean="0">
                <a:solidFill>
                  <a:srgbClr val="FFFF00"/>
                </a:solidFill>
              </a:rPr>
              <a:t>Develop and document a procedure to handle confidential information.</a:t>
            </a:r>
          </a:p>
          <a:p>
            <a:pPr lvl="1"/>
            <a:r>
              <a:rPr lang="en-US" dirty="0" smtClean="0">
                <a:solidFill>
                  <a:srgbClr val="FFFF00"/>
                </a:solidFill>
              </a:rPr>
              <a:t>Determine what information is public v. confidential.</a:t>
            </a:r>
          </a:p>
          <a:p>
            <a:pPr lvl="1"/>
            <a:r>
              <a:rPr lang="en-US" dirty="0" smtClean="0">
                <a:solidFill>
                  <a:srgbClr val="FFFF00"/>
                </a:solidFill>
              </a:rPr>
              <a:t>Review State and Federal Law requirements.</a:t>
            </a:r>
          </a:p>
          <a:p>
            <a:r>
              <a:rPr lang="en-US" dirty="0" smtClean="0">
                <a:solidFill>
                  <a:srgbClr val="FFFF00"/>
                </a:solidFill>
              </a:rPr>
              <a:t>Explain confidentially policies to participants.</a:t>
            </a:r>
          </a:p>
          <a:p>
            <a:pPr lvl="1"/>
            <a:r>
              <a:rPr lang="en-US" dirty="0" smtClean="0">
                <a:solidFill>
                  <a:srgbClr val="FFFF00"/>
                </a:solidFill>
              </a:rPr>
              <a:t>This is necessary for informed consent under the law.</a:t>
            </a:r>
          </a:p>
          <a:p>
            <a:endParaRPr lang="en-US" dirty="0"/>
          </a:p>
        </p:txBody>
      </p:sp>
    </p:spTree>
    <p:extLst>
      <p:ext uri="{BB962C8B-B14F-4D97-AF65-F5344CB8AC3E}">
        <p14:creationId xmlns:p14="http://schemas.microsoft.com/office/powerpoint/2010/main" val="22910962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209800"/>
          </a:xfrm>
        </p:spPr>
        <p:txBody>
          <a:bodyPr>
            <a:normAutofit/>
          </a:bodyPr>
          <a:lstStyle/>
          <a:p>
            <a:r>
              <a:rPr lang="en-US" dirty="0">
                <a:solidFill>
                  <a:schemeClr val="bg1"/>
                </a:solidFill>
              </a:rPr>
              <a:t>You need to designate a privacy official for the treatment </a:t>
            </a:r>
            <a:r>
              <a:rPr lang="en-US" dirty="0" smtClean="0">
                <a:solidFill>
                  <a:schemeClr val="bg1"/>
                </a:solidFill>
              </a:rPr>
              <a:t>court!</a:t>
            </a:r>
            <a:endParaRPr lang="en-US" dirty="0">
              <a:solidFill>
                <a:schemeClr val="bg1"/>
              </a:solidFill>
            </a:endParaRPr>
          </a:p>
        </p:txBody>
      </p:sp>
      <p:sp>
        <p:nvSpPr>
          <p:cNvPr id="3" name="Content Placeholder 2"/>
          <p:cNvSpPr>
            <a:spLocks noGrp="1"/>
          </p:cNvSpPr>
          <p:nvPr>
            <p:ph idx="1"/>
          </p:nvPr>
        </p:nvSpPr>
        <p:spPr>
          <a:xfrm>
            <a:off x="457200" y="2971801"/>
            <a:ext cx="8229600" cy="2895600"/>
          </a:xfrm>
        </p:spPr>
        <p:txBody>
          <a:bodyPr/>
          <a:lstStyle/>
          <a:p>
            <a:pPr lvl="1"/>
            <a:r>
              <a:rPr lang="en-US" dirty="0" smtClean="0">
                <a:solidFill>
                  <a:srgbClr val="FFFF00"/>
                </a:solidFill>
              </a:rPr>
              <a:t>Most counties have privacy officials.</a:t>
            </a:r>
          </a:p>
          <a:p>
            <a:pPr lvl="1"/>
            <a:r>
              <a:rPr lang="en-US" dirty="0" smtClean="0">
                <a:solidFill>
                  <a:srgbClr val="FFFF00"/>
                </a:solidFill>
              </a:rPr>
              <a:t>You may want to involve you Corporation Council to make sure you are compliance.</a:t>
            </a:r>
          </a:p>
          <a:p>
            <a:pPr lvl="1"/>
            <a:r>
              <a:rPr lang="en-US" dirty="0" smtClean="0">
                <a:solidFill>
                  <a:srgbClr val="FFFF00"/>
                </a:solidFill>
              </a:rPr>
              <a:t>Each Agency has their own confidentiality rules.</a:t>
            </a:r>
          </a:p>
          <a:p>
            <a:pPr lvl="1"/>
            <a:endParaRPr lang="en-US" dirty="0"/>
          </a:p>
        </p:txBody>
      </p:sp>
    </p:spTree>
    <p:extLst>
      <p:ext uri="{BB962C8B-B14F-4D97-AF65-F5344CB8AC3E}">
        <p14:creationId xmlns:p14="http://schemas.microsoft.com/office/powerpoint/2010/main" val="200720002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Record Keeping</a:t>
            </a:r>
            <a:endParaRPr lang="en-US" dirty="0">
              <a:solidFill>
                <a:schemeClr val="bg1"/>
              </a:solidFill>
            </a:endParaRPr>
          </a:p>
        </p:txBody>
      </p:sp>
      <p:sp>
        <p:nvSpPr>
          <p:cNvPr id="3" name="Content Placeholder 2"/>
          <p:cNvSpPr>
            <a:spLocks noGrp="1"/>
          </p:cNvSpPr>
          <p:nvPr>
            <p:ph idx="1"/>
          </p:nvPr>
        </p:nvSpPr>
        <p:spPr/>
        <p:txBody>
          <a:bodyPr/>
          <a:lstStyle/>
          <a:p>
            <a:r>
              <a:rPr lang="en-US" dirty="0" smtClean="0">
                <a:solidFill>
                  <a:srgbClr val="FFFF00"/>
                </a:solidFill>
              </a:rPr>
              <a:t>Bifurcated record keeping system</a:t>
            </a:r>
          </a:p>
          <a:p>
            <a:pPr lvl="1"/>
            <a:r>
              <a:rPr lang="en-US" dirty="0" smtClean="0">
                <a:solidFill>
                  <a:srgbClr val="FFFF00"/>
                </a:solidFill>
              </a:rPr>
              <a:t>Criminal Court file (Public)</a:t>
            </a:r>
          </a:p>
          <a:p>
            <a:pPr lvl="2"/>
            <a:r>
              <a:rPr lang="en-US" dirty="0" smtClean="0">
                <a:solidFill>
                  <a:srgbClr val="FFFF00"/>
                </a:solidFill>
              </a:rPr>
              <a:t>Governed by the rules of the court.</a:t>
            </a:r>
          </a:p>
          <a:p>
            <a:pPr lvl="2"/>
            <a:r>
              <a:rPr lang="en-US" dirty="0" smtClean="0">
                <a:solidFill>
                  <a:srgbClr val="FFFF00"/>
                </a:solidFill>
              </a:rPr>
              <a:t>Minutes should be limited (Standard 7:11)</a:t>
            </a:r>
          </a:p>
          <a:p>
            <a:pPr lvl="1"/>
            <a:r>
              <a:rPr lang="en-US" dirty="0" smtClean="0">
                <a:solidFill>
                  <a:srgbClr val="FFFF00"/>
                </a:solidFill>
              </a:rPr>
              <a:t>Treatment file (Confidential)</a:t>
            </a:r>
          </a:p>
          <a:p>
            <a:pPr lvl="2"/>
            <a:r>
              <a:rPr lang="en-US" dirty="0" smtClean="0">
                <a:solidFill>
                  <a:srgbClr val="FFFF00"/>
                </a:solidFill>
              </a:rPr>
              <a:t>Shall not be kept or maintained by…</a:t>
            </a:r>
          </a:p>
          <a:p>
            <a:pPr lvl="3"/>
            <a:r>
              <a:rPr lang="en-US" dirty="0" smtClean="0">
                <a:solidFill>
                  <a:srgbClr val="FFFF00"/>
                </a:solidFill>
              </a:rPr>
              <a:t>Clerk of Courts</a:t>
            </a:r>
          </a:p>
          <a:p>
            <a:pPr lvl="3"/>
            <a:r>
              <a:rPr lang="en-US" dirty="0" smtClean="0">
                <a:solidFill>
                  <a:srgbClr val="FFFF00"/>
                </a:solidFill>
              </a:rPr>
              <a:t>Judge</a:t>
            </a:r>
          </a:p>
          <a:p>
            <a:pPr lvl="3"/>
            <a:r>
              <a:rPr lang="en-US" dirty="0" smtClean="0">
                <a:solidFill>
                  <a:srgbClr val="FFFF00"/>
                </a:solidFill>
              </a:rPr>
              <a:t>Any other employee of the court.</a:t>
            </a:r>
            <a:endParaRPr lang="en-US" dirty="0">
              <a:solidFill>
                <a:srgbClr val="FFFF00"/>
              </a:solidFill>
            </a:endParaRPr>
          </a:p>
        </p:txBody>
      </p:sp>
    </p:spTree>
    <p:extLst>
      <p:ext uri="{BB962C8B-B14F-4D97-AF65-F5344CB8AC3E}">
        <p14:creationId xmlns:p14="http://schemas.microsoft.com/office/powerpoint/2010/main" val="75475614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1143000"/>
          </a:xfrm>
        </p:spPr>
        <p:txBody>
          <a:bodyPr>
            <a:normAutofit fontScale="90000"/>
          </a:bodyPr>
          <a:lstStyle/>
          <a:p>
            <a:r>
              <a:rPr lang="en-US" dirty="0">
                <a:solidFill>
                  <a:schemeClr val="bg1"/>
                </a:solidFill>
              </a:rPr>
              <a:t>Standard 6: Balancing the Non-Adversarial Approach with Due Process Concerns</a:t>
            </a:r>
            <a:br>
              <a:rPr lang="en-US" dirty="0">
                <a:solidFill>
                  <a:schemeClr val="bg1"/>
                </a:solidFill>
              </a:rPr>
            </a:br>
            <a:endParaRPr lang="en-US" dirty="0">
              <a:solidFill>
                <a:srgbClr val="FFFF00"/>
              </a:solidFill>
            </a:endParaRPr>
          </a:p>
        </p:txBody>
      </p:sp>
      <p:sp>
        <p:nvSpPr>
          <p:cNvPr id="3" name="Content Placeholder 2"/>
          <p:cNvSpPr>
            <a:spLocks noGrp="1"/>
          </p:cNvSpPr>
          <p:nvPr>
            <p:ph idx="1"/>
          </p:nvPr>
        </p:nvSpPr>
        <p:spPr>
          <a:xfrm>
            <a:off x="457200" y="2743201"/>
            <a:ext cx="8229600" cy="2667000"/>
          </a:xfrm>
        </p:spPr>
        <p:txBody>
          <a:bodyPr/>
          <a:lstStyle/>
          <a:p>
            <a:r>
              <a:rPr lang="en-US" dirty="0" smtClean="0">
                <a:solidFill>
                  <a:srgbClr val="FFFF00"/>
                </a:solidFill>
              </a:rPr>
              <a:t>Treatment </a:t>
            </a:r>
            <a:r>
              <a:rPr lang="en-US" dirty="0">
                <a:solidFill>
                  <a:srgbClr val="FFFF00"/>
                </a:solidFill>
              </a:rPr>
              <a:t>courts must protect a participant’s due process and </a:t>
            </a:r>
            <a:r>
              <a:rPr lang="en-US" dirty="0" smtClean="0">
                <a:solidFill>
                  <a:srgbClr val="FFFF00"/>
                </a:solidFill>
              </a:rPr>
              <a:t>Constitutional </a:t>
            </a:r>
            <a:r>
              <a:rPr lang="en-US" dirty="0">
                <a:solidFill>
                  <a:srgbClr val="FFFF00"/>
                </a:solidFill>
              </a:rPr>
              <a:t>rights while promoting public safety and working in a non-adversarial fashion.</a:t>
            </a:r>
            <a:r>
              <a:rPr lang="en-US" dirty="0"/>
              <a:t> </a:t>
            </a:r>
            <a:endParaRPr lang="en-US" dirty="0" smtClean="0">
              <a:solidFill>
                <a:srgbClr val="FFFF00"/>
              </a:solidFill>
            </a:endParaRPr>
          </a:p>
          <a:p>
            <a:pPr marL="0" indent="0">
              <a:buNone/>
            </a:pPr>
            <a:endParaRPr lang="en-US" dirty="0">
              <a:solidFill>
                <a:srgbClr val="FFFF00"/>
              </a:solidFill>
            </a:endParaRPr>
          </a:p>
        </p:txBody>
      </p:sp>
    </p:spTree>
    <p:extLst>
      <p:ext uri="{BB962C8B-B14F-4D97-AF65-F5344CB8AC3E}">
        <p14:creationId xmlns:p14="http://schemas.microsoft.com/office/powerpoint/2010/main" val="348677501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rPr>
              <a:t>Due Process</a:t>
            </a:r>
            <a:endParaRPr lang="en-US" b="1" dirty="0">
              <a:solidFill>
                <a:srgbClr val="FFFF00"/>
              </a:solidFill>
            </a:endParaRPr>
          </a:p>
        </p:txBody>
      </p:sp>
      <p:sp>
        <p:nvSpPr>
          <p:cNvPr id="3" name="Content Placeholder 2"/>
          <p:cNvSpPr>
            <a:spLocks noGrp="1"/>
          </p:cNvSpPr>
          <p:nvPr>
            <p:ph idx="1"/>
          </p:nvPr>
        </p:nvSpPr>
        <p:spPr>
          <a:xfrm>
            <a:off x="457200" y="1600200"/>
            <a:ext cx="8229600" cy="4800600"/>
          </a:xfrm>
        </p:spPr>
        <p:txBody>
          <a:bodyPr>
            <a:normAutofit/>
          </a:bodyPr>
          <a:lstStyle/>
          <a:p>
            <a:pPr lvl="0">
              <a:buNone/>
            </a:pPr>
            <a:r>
              <a:rPr lang="en-US" dirty="0" smtClean="0">
                <a:solidFill>
                  <a:schemeClr val="bg1"/>
                </a:solidFill>
              </a:rPr>
              <a:t>Provide written standards with criteria for:</a:t>
            </a:r>
          </a:p>
          <a:p>
            <a:r>
              <a:rPr lang="en-US" dirty="0" smtClean="0">
                <a:solidFill>
                  <a:srgbClr val="FFFF00"/>
                </a:solidFill>
              </a:rPr>
              <a:t>Admission</a:t>
            </a:r>
          </a:p>
          <a:p>
            <a:r>
              <a:rPr lang="en-US" dirty="0" smtClean="0">
                <a:solidFill>
                  <a:srgbClr val="FFFF00"/>
                </a:solidFill>
              </a:rPr>
              <a:t>Sanctions</a:t>
            </a:r>
          </a:p>
          <a:p>
            <a:r>
              <a:rPr lang="en-US" dirty="0" smtClean="0">
                <a:solidFill>
                  <a:srgbClr val="FFFF00"/>
                </a:solidFill>
              </a:rPr>
              <a:t>Incentives</a:t>
            </a:r>
          </a:p>
          <a:p>
            <a:r>
              <a:rPr lang="en-US" dirty="0" smtClean="0">
                <a:solidFill>
                  <a:srgbClr val="FFFF00"/>
                </a:solidFill>
              </a:rPr>
              <a:t>Phase Advancement</a:t>
            </a:r>
          </a:p>
          <a:p>
            <a:r>
              <a:rPr lang="en-US" dirty="0" smtClean="0">
                <a:solidFill>
                  <a:srgbClr val="FFFF00"/>
                </a:solidFill>
              </a:rPr>
              <a:t>Monitory Treatment Compliance</a:t>
            </a:r>
          </a:p>
          <a:p>
            <a:r>
              <a:rPr lang="en-US" dirty="0" smtClean="0">
                <a:solidFill>
                  <a:srgbClr val="FFFF00"/>
                </a:solidFill>
              </a:rPr>
              <a:t>Successful Completion</a:t>
            </a:r>
          </a:p>
          <a:p>
            <a:r>
              <a:rPr lang="en-US" dirty="0" smtClean="0">
                <a:solidFill>
                  <a:srgbClr val="FFFF00"/>
                </a:solidFill>
              </a:rPr>
              <a:t>Termination/Expulsion</a:t>
            </a:r>
            <a:endParaRPr lang="en-US" dirty="0">
              <a:solidFill>
                <a:srgbClr val="FFFF00"/>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1_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4730</TotalTime>
  <Words>1405</Words>
  <Application>Microsoft Office PowerPoint</Application>
  <PresentationFormat>On-screen Show (4:3)</PresentationFormat>
  <Paragraphs>153</Paragraphs>
  <Slides>30</Slides>
  <Notes>0</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1_Office Theme</vt:lpstr>
      <vt:lpstr>Office Theme</vt:lpstr>
      <vt:lpstr>WATCP CONFERENCE Confidentiality &amp; Due Process  April 19, 2018* Judge Elliott Levine</vt:lpstr>
      <vt:lpstr>Learning Objectives</vt:lpstr>
      <vt:lpstr>Standard 7: Record Keeping and Confidentiality </vt:lpstr>
      <vt:lpstr>Why is Confidentiality an Issue?</vt:lpstr>
      <vt:lpstr>How to Accomplish?</vt:lpstr>
      <vt:lpstr>You need to designate a privacy official for the treatment court!</vt:lpstr>
      <vt:lpstr>Record Keeping</vt:lpstr>
      <vt:lpstr>Standard 6: Balancing the Non-Adversarial Approach with Due Process Concerns </vt:lpstr>
      <vt:lpstr>Due Process</vt:lpstr>
      <vt:lpstr>Due Process</vt:lpstr>
      <vt:lpstr>Due Process</vt:lpstr>
      <vt:lpstr>Due Process</vt:lpstr>
      <vt:lpstr>Due Process</vt:lpstr>
      <vt:lpstr>Due Process</vt:lpstr>
      <vt:lpstr>Jail Sanctions –  Class Action</vt:lpstr>
      <vt:lpstr>Jail Sanctions – Ethical Violation</vt:lpstr>
      <vt:lpstr>Due Process</vt:lpstr>
      <vt:lpstr>Due Process</vt:lpstr>
      <vt:lpstr>Due Process</vt:lpstr>
      <vt:lpstr>Alternative Support Groups</vt:lpstr>
      <vt:lpstr>Due Process</vt:lpstr>
      <vt:lpstr>Due Process</vt:lpstr>
      <vt:lpstr>Due Process</vt:lpstr>
      <vt:lpstr>Termination Due Process</vt:lpstr>
      <vt:lpstr>Termination Due Process (Staffing)</vt:lpstr>
      <vt:lpstr>Summary Termination</vt:lpstr>
      <vt:lpstr>Sentencing Post Termination</vt:lpstr>
      <vt:lpstr>Due Process</vt:lpstr>
      <vt:lpstr>Due Process</vt:lpstr>
      <vt:lpstr>Resources</vt:lpstr>
    </vt:vector>
  </TitlesOfParts>
  <Company>State of Wisconsin - Dept. of Justice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11 Evaluation of Treatment Courts</dc:title>
  <dc:creator>Elliott Levine</dc:creator>
  <cp:lastModifiedBy>elevine</cp:lastModifiedBy>
  <cp:revision>83</cp:revision>
  <cp:lastPrinted>2018-04-16T21:43:55Z</cp:lastPrinted>
  <dcterms:created xsi:type="dcterms:W3CDTF">2015-07-31T12:56:28Z</dcterms:created>
  <dcterms:modified xsi:type="dcterms:W3CDTF">2018-04-20T10:40:29Z</dcterms:modified>
</cp:coreProperties>
</file>