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15" r:id="rId1"/>
  </p:sldMasterIdLst>
  <p:notesMasterIdLst>
    <p:notesMasterId r:id="rId69"/>
  </p:notesMasterIdLst>
  <p:sldIdLst>
    <p:sldId id="477" r:id="rId2"/>
    <p:sldId id="478" r:id="rId3"/>
    <p:sldId id="479" r:id="rId4"/>
    <p:sldId id="480" r:id="rId5"/>
    <p:sldId id="489" r:id="rId6"/>
    <p:sldId id="490" r:id="rId7"/>
    <p:sldId id="491" r:id="rId8"/>
    <p:sldId id="720" r:id="rId9"/>
    <p:sldId id="492" r:id="rId10"/>
    <p:sldId id="563" r:id="rId11"/>
    <p:sldId id="562" r:id="rId12"/>
    <p:sldId id="482" r:id="rId13"/>
    <p:sldId id="589" r:id="rId14"/>
    <p:sldId id="483" r:id="rId15"/>
    <p:sldId id="345" r:id="rId16"/>
    <p:sldId id="427" r:id="rId17"/>
    <p:sldId id="354" r:id="rId18"/>
    <p:sldId id="484" r:id="rId19"/>
    <p:sldId id="485" r:id="rId20"/>
    <p:sldId id="487" r:id="rId21"/>
    <p:sldId id="486" r:id="rId22"/>
    <p:sldId id="488" r:id="rId23"/>
    <p:sldId id="313" r:id="rId24"/>
    <p:sldId id="591" r:id="rId25"/>
    <p:sldId id="592" r:id="rId26"/>
    <p:sldId id="613" r:id="rId27"/>
    <p:sldId id="714" r:id="rId28"/>
    <p:sldId id="670" r:id="rId29"/>
    <p:sldId id="503" r:id="rId30"/>
    <p:sldId id="715" r:id="rId31"/>
    <p:sldId id="721" r:id="rId32"/>
    <p:sldId id="293" r:id="rId33"/>
    <p:sldId id="356" r:id="rId34"/>
    <p:sldId id="475" r:id="rId35"/>
    <p:sldId id="307" r:id="rId36"/>
    <p:sldId id="311" r:id="rId37"/>
    <p:sldId id="308" r:id="rId38"/>
    <p:sldId id="263" r:id="rId39"/>
    <p:sldId id="371" r:id="rId40"/>
    <p:sldId id="280" r:id="rId41"/>
    <p:sldId id="425" r:id="rId42"/>
    <p:sldId id="401" r:id="rId43"/>
    <p:sldId id="444" r:id="rId44"/>
    <p:sldId id="408" r:id="rId45"/>
    <p:sldId id="321" r:id="rId46"/>
    <p:sldId id="323" r:id="rId47"/>
    <p:sldId id="380" r:id="rId48"/>
    <p:sldId id="382" r:id="rId49"/>
    <p:sldId id="381" r:id="rId50"/>
    <p:sldId id="446" r:id="rId51"/>
    <p:sldId id="447" r:id="rId52"/>
    <p:sldId id="448" r:id="rId53"/>
    <p:sldId id="347" r:id="rId54"/>
    <p:sldId id="449" r:id="rId55"/>
    <p:sldId id="348" r:id="rId56"/>
    <p:sldId id="384" r:id="rId57"/>
    <p:sldId id="385" r:id="rId58"/>
    <p:sldId id="386" r:id="rId59"/>
    <p:sldId id="722" r:id="rId60"/>
    <p:sldId id="723" r:id="rId61"/>
    <p:sldId id="452" r:id="rId62"/>
    <p:sldId id="331" r:id="rId63"/>
    <p:sldId id="390" r:id="rId64"/>
    <p:sldId id="454" r:id="rId65"/>
    <p:sldId id="461" r:id="rId66"/>
    <p:sldId id="458" r:id="rId67"/>
    <p:sldId id="462" r:id="rId6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193"/>
    <p:restoredTop sz="93692"/>
  </p:normalViewPr>
  <p:slideViewPr>
    <p:cSldViewPr snapToGrid="0" snapToObjects="1">
      <p:cViewPr varScale="1">
        <p:scale>
          <a:sx n="76" d="100"/>
          <a:sy n="76" d="100"/>
        </p:scale>
        <p:origin x="216" y="688"/>
      </p:cViewPr>
      <p:guideLst/>
    </p:cSldViewPr>
  </p:slideViewPr>
  <p:notesTextViewPr>
    <p:cViewPr>
      <p:scale>
        <a:sx n="1" d="1"/>
        <a:sy n="1" d="1"/>
      </p:scale>
      <p:origin x="0" y="0"/>
    </p:cViewPr>
  </p:notesTextViewPr>
  <p:sorterViewPr>
    <p:cViewPr>
      <p:scale>
        <a:sx n="147" d="100"/>
        <a:sy n="147"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Column3</c:v>
                </c:pt>
              </c:strCache>
            </c:strRef>
          </c:tx>
          <c:invertIfNegative val="0"/>
          <c:cat>
            <c:strRef>
              <c:f>Sheet1!$A$2:$A$4</c:f>
              <c:strCache>
                <c:ptCount val="3"/>
                <c:pt idx="0">
                  <c:v>1 Episode</c:v>
                </c:pt>
                <c:pt idx="1">
                  <c:v>2 Episodes</c:v>
                </c:pt>
                <c:pt idx="2">
                  <c:v>3 Episodes</c:v>
                </c:pt>
              </c:strCache>
            </c:strRef>
          </c:cat>
          <c:val>
            <c:numRef>
              <c:f>Sheet1!$B$2:$B$4</c:f>
              <c:numCache>
                <c:formatCode>0%</c:formatCode>
                <c:ptCount val="3"/>
                <c:pt idx="0">
                  <c:v>0.5</c:v>
                </c:pt>
                <c:pt idx="1">
                  <c:v>0.7</c:v>
                </c:pt>
                <c:pt idx="2">
                  <c:v>0.9</c:v>
                </c:pt>
              </c:numCache>
            </c:numRef>
          </c:val>
          <c:extLst>
            <c:ext xmlns:c16="http://schemas.microsoft.com/office/drawing/2014/chart" uri="{C3380CC4-5D6E-409C-BE32-E72D297353CC}">
              <c16:uniqueId val="{00000000-FFDE-804F-863B-4ABAEA5DBF47}"/>
            </c:ext>
          </c:extLst>
        </c:ser>
        <c:dLbls>
          <c:showLegendKey val="0"/>
          <c:showVal val="0"/>
          <c:showCatName val="0"/>
          <c:showSerName val="0"/>
          <c:showPercent val="0"/>
          <c:showBubbleSize val="0"/>
        </c:dLbls>
        <c:gapWidth val="150"/>
        <c:shape val="box"/>
        <c:axId val="1496276992"/>
        <c:axId val="1496279312"/>
        <c:axId val="0"/>
      </c:bar3DChart>
      <c:catAx>
        <c:axId val="1496276992"/>
        <c:scaling>
          <c:orientation val="minMax"/>
        </c:scaling>
        <c:delete val="0"/>
        <c:axPos val="b"/>
        <c:numFmt formatCode="General" sourceLinked="0"/>
        <c:majorTickMark val="out"/>
        <c:minorTickMark val="none"/>
        <c:tickLblPos val="nextTo"/>
        <c:crossAx val="1496279312"/>
        <c:crosses val="autoZero"/>
        <c:auto val="1"/>
        <c:lblAlgn val="ctr"/>
        <c:lblOffset val="100"/>
        <c:noMultiLvlLbl val="0"/>
      </c:catAx>
      <c:valAx>
        <c:axId val="1496279312"/>
        <c:scaling>
          <c:orientation val="minMax"/>
        </c:scaling>
        <c:delete val="0"/>
        <c:axPos val="l"/>
        <c:majorGridlines/>
        <c:numFmt formatCode="0%" sourceLinked="1"/>
        <c:majorTickMark val="out"/>
        <c:minorTickMark val="none"/>
        <c:tickLblPos val="nextTo"/>
        <c:crossAx val="149627699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Column1</c:v>
                </c:pt>
              </c:strCache>
            </c:strRef>
          </c:tx>
          <c:invertIfNegative val="0"/>
          <c:cat>
            <c:strRef>
              <c:f>Sheet1!$A$2:$A$4</c:f>
              <c:strCache>
                <c:ptCount val="3"/>
                <c:pt idx="0">
                  <c:v>First Relapse</c:v>
                </c:pt>
                <c:pt idx="1">
                  <c:v>Second Relapse</c:v>
                </c:pt>
                <c:pt idx="2">
                  <c:v>Third Relapse</c:v>
                </c:pt>
              </c:strCache>
            </c:strRef>
          </c:cat>
          <c:val>
            <c:numRef>
              <c:f>Sheet1!$B$2:$B$4</c:f>
              <c:numCache>
                <c:formatCode>General</c:formatCode>
                <c:ptCount val="3"/>
                <c:pt idx="0">
                  <c:v>47</c:v>
                </c:pt>
                <c:pt idx="1">
                  <c:v>76.5</c:v>
                </c:pt>
                <c:pt idx="2">
                  <c:v>130</c:v>
                </c:pt>
              </c:numCache>
            </c:numRef>
          </c:val>
          <c:extLst>
            <c:ext xmlns:c16="http://schemas.microsoft.com/office/drawing/2014/chart" uri="{C3380CC4-5D6E-409C-BE32-E72D297353CC}">
              <c16:uniqueId val="{00000000-1099-0349-89AC-4857488EE6CD}"/>
            </c:ext>
          </c:extLst>
        </c:ser>
        <c:dLbls>
          <c:showLegendKey val="0"/>
          <c:showVal val="0"/>
          <c:showCatName val="0"/>
          <c:showSerName val="0"/>
          <c:showPercent val="0"/>
          <c:showBubbleSize val="0"/>
        </c:dLbls>
        <c:gapWidth val="150"/>
        <c:shape val="box"/>
        <c:axId val="1536473104"/>
        <c:axId val="1536475424"/>
        <c:axId val="0"/>
      </c:bar3DChart>
      <c:catAx>
        <c:axId val="1536473104"/>
        <c:scaling>
          <c:orientation val="minMax"/>
        </c:scaling>
        <c:delete val="0"/>
        <c:axPos val="b"/>
        <c:numFmt formatCode="General" sourceLinked="0"/>
        <c:majorTickMark val="out"/>
        <c:minorTickMark val="none"/>
        <c:tickLblPos val="nextTo"/>
        <c:crossAx val="1536475424"/>
        <c:crosses val="autoZero"/>
        <c:auto val="1"/>
        <c:lblAlgn val="ctr"/>
        <c:lblOffset val="100"/>
        <c:noMultiLvlLbl val="0"/>
      </c:catAx>
      <c:valAx>
        <c:axId val="1536475424"/>
        <c:scaling>
          <c:orientation val="minMax"/>
        </c:scaling>
        <c:delete val="0"/>
        <c:axPos val="l"/>
        <c:majorGridlines/>
        <c:numFmt formatCode="General" sourceLinked="1"/>
        <c:majorTickMark val="out"/>
        <c:minorTickMark val="none"/>
        <c:tickLblPos val="nextTo"/>
        <c:crossAx val="15364731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Relapse</c:v>
                </c:pt>
              </c:strCache>
            </c:strRef>
          </c:tx>
          <c:spPr>
            <a:solidFill>
              <a:schemeClr val="accent1"/>
            </a:solidFill>
            <a:ln>
              <a:noFill/>
            </a:ln>
            <a:effectLst/>
            <a:sp3d/>
          </c:spPr>
          <c:invertIfNegative val="0"/>
          <c:cat>
            <c:strRef>
              <c:f>Sheet1!$A$2:$A$5</c:f>
              <c:strCache>
                <c:ptCount val="4"/>
                <c:pt idx="0">
                  <c:v>Diabetes</c:v>
                </c:pt>
                <c:pt idx="1">
                  <c:v>Drug Addiction</c:v>
                </c:pt>
                <c:pt idx="2">
                  <c:v>HTN</c:v>
                </c:pt>
                <c:pt idx="3">
                  <c:v>Asthma</c:v>
                </c:pt>
              </c:strCache>
            </c:strRef>
          </c:cat>
          <c:val>
            <c:numRef>
              <c:f>Sheet1!$B$2:$B$5</c:f>
              <c:numCache>
                <c:formatCode>0%</c:formatCode>
                <c:ptCount val="4"/>
                <c:pt idx="0">
                  <c:v>0.4</c:v>
                </c:pt>
                <c:pt idx="1">
                  <c:v>0.5</c:v>
                </c:pt>
                <c:pt idx="2">
                  <c:v>0.6</c:v>
                </c:pt>
                <c:pt idx="3">
                  <c:v>0.6</c:v>
                </c:pt>
              </c:numCache>
            </c:numRef>
          </c:val>
          <c:extLst>
            <c:ext xmlns:c16="http://schemas.microsoft.com/office/drawing/2014/chart" uri="{C3380CC4-5D6E-409C-BE32-E72D297353CC}">
              <c16:uniqueId val="{00000000-696F-BA43-9985-0B81A42159A3}"/>
            </c:ext>
          </c:extLst>
        </c:ser>
        <c:dLbls>
          <c:showLegendKey val="0"/>
          <c:showVal val="0"/>
          <c:showCatName val="0"/>
          <c:showSerName val="0"/>
          <c:showPercent val="0"/>
          <c:showBubbleSize val="0"/>
        </c:dLbls>
        <c:gapWidth val="150"/>
        <c:shape val="box"/>
        <c:axId val="1054899807"/>
        <c:axId val="1054901503"/>
        <c:axId val="0"/>
      </c:bar3DChart>
      <c:catAx>
        <c:axId val="1054899807"/>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54901503"/>
        <c:crosses val="autoZero"/>
        <c:auto val="1"/>
        <c:lblAlgn val="ctr"/>
        <c:lblOffset val="100"/>
        <c:noMultiLvlLbl val="0"/>
      </c:catAx>
      <c:valAx>
        <c:axId val="105490150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548998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A26F21-ACDE-8741-86A2-BED6A46D194F}" type="datetimeFigureOut">
              <a:rPr lang="en-US" smtClean="0"/>
              <a:t>4/20/18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1A3EF2-70A7-AB4B-BAD7-93D4B72DD03E}" type="slidenum">
              <a:rPr lang="en-US" smtClean="0"/>
              <a:t>‹#›</a:t>
            </a:fld>
            <a:endParaRPr lang="en-US" dirty="0"/>
          </a:p>
        </p:txBody>
      </p:sp>
    </p:spTree>
    <p:extLst>
      <p:ext uri="{BB962C8B-B14F-4D97-AF65-F5344CB8AC3E}">
        <p14:creationId xmlns:p14="http://schemas.microsoft.com/office/powerpoint/2010/main" val="590856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DDE3E-4A5E-5843-9264-840D1A45F4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0493FD9-415B-4640-8E78-A7A3869941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C755CB-EC20-9F49-A2DA-C8AE93784F72}"/>
              </a:ext>
            </a:extLst>
          </p:cNvPr>
          <p:cNvSpPr>
            <a:spLocks noGrp="1"/>
          </p:cNvSpPr>
          <p:nvPr>
            <p:ph type="dt" sz="half" idx="10"/>
          </p:nvPr>
        </p:nvSpPr>
        <p:spPr/>
        <p:txBody>
          <a:bodyPr/>
          <a:lstStyle/>
          <a:p>
            <a:fld id="{8418716F-68B7-D544-B8E7-3A7D3BEE3F4C}" type="datetimeFigureOut">
              <a:rPr lang="en-US" smtClean="0"/>
              <a:t>4/20/18</a:t>
            </a:fld>
            <a:endParaRPr lang="en-US" dirty="0"/>
          </a:p>
        </p:txBody>
      </p:sp>
      <p:sp>
        <p:nvSpPr>
          <p:cNvPr id="5" name="Footer Placeholder 4">
            <a:extLst>
              <a:ext uri="{FF2B5EF4-FFF2-40B4-BE49-F238E27FC236}">
                <a16:creationId xmlns:a16="http://schemas.microsoft.com/office/drawing/2014/main" id="{EEAB0CC3-0147-BC42-94A6-A4E311FFF9C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CA8D935-1439-ED44-8D4C-DED02940A14D}"/>
              </a:ext>
            </a:extLst>
          </p:cNvPr>
          <p:cNvSpPr>
            <a:spLocks noGrp="1"/>
          </p:cNvSpPr>
          <p:nvPr>
            <p:ph type="sldNum" sz="quarter" idx="12"/>
          </p:nvPr>
        </p:nvSpPr>
        <p:spPr/>
        <p:txBody>
          <a:bodyPr/>
          <a:lstStyle/>
          <a:p>
            <a:fld id="{53A3D6FA-D176-BB45-9F66-AFFC0B789C5F}" type="slidenum">
              <a:rPr lang="en-US" smtClean="0"/>
              <a:t>‹#›</a:t>
            </a:fld>
            <a:endParaRPr lang="en-US" dirty="0"/>
          </a:p>
        </p:txBody>
      </p:sp>
    </p:spTree>
    <p:extLst>
      <p:ext uri="{BB962C8B-B14F-4D97-AF65-F5344CB8AC3E}">
        <p14:creationId xmlns:p14="http://schemas.microsoft.com/office/powerpoint/2010/main" val="1930247810"/>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7F330-A021-2D44-8A88-F04DCFC9A6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BEB443-BBCA-164F-8BBD-75498480F57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B3DEF6-6993-F948-8CE1-643FF8E81F3A}"/>
              </a:ext>
            </a:extLst>
          </p:cNvPr>
          <p:cNvSpPr>
            <a:spLocks noGrp="1"/>
          </p:cNvSpPr>
          <p:nvPr>
            <p:ph type="dt" sz="half" idx="10"/>
          </p:nvPr>
        </p:nvSpPr>
        <p:spPr/>
        <p:txBody>
          <a:bodyPr/>
          <a:lstStyle/>
          <a:p>
            <a:fld id="{8418716F-68B7-D544-B8E7-3A7D3BEE3F4C}" type="datetimeFigureOut">
              <a:rPr lang="en-US" smtClean="0"/>
              <a:t>4/20/18</a:t>
            </a:fld>
            <a:endParaRPr lang="en-US" dirty="0"/>
          </a:p>
        </p:txBody>
      </p:sp>
      <p:sp>
        <p:nvSpPr>
          <p:cNvPr id="5" name="Footer Placeholder 4">
            <a:extLst>
              <a:ext uri="{FF2B5EF4-FFF2-40B4-BE49-F238E27FC236}">
                <a16:creationId xmlns:a16="http://schemas.microsoft.com/office/drawing/2014/main" id="{10B840F0-79CF-F242-AF28-0B433F0B97B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BEDB3A8-2EAE-884A-ADA8-CB9F09011BA5}"/>
              </a:ext>
            </a:extLst>
          </p:cNvPr>
          <p:cNvSpPr>
            <a:spLocks noGrp="1"/>
          </p:cNvSpPr>
          <p:nvPr>
            <p:ph type="sldNum" sz="quarter" idx="12"/>
          </p:nvPr>
        </p:nvSpPr>
        <p:spPr/>
        <p:txBody>
          <a:bodyPr/>
          <a:lstStyle/>
          <a:p>
            <a:fld id="{53A3D6FA-D176-BB45-9F66-AFFC0B789C5F}" type="slidenum">
              <a:rPr lang="en-US" smtClean="0"/>
              <a:t>‹#›</a:t>
            </a:fld>
            <a:endParaRPr lang="en-US" dirty="0"/>
          </a:p>
        </p:txBody>
      </p:sp>
    </p:spTree>
    <p:extLst>
      <p:ext uri="{BB962C8B-B14F-4D97-AF65-F5344CB8AC3E}">
        <p14:creationId xmlns:p14="http://schemas.microsoft.com/office/powerpoint/2010/main" val="3304370206"/>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57BC81-86FA-7444-82A1-91D880B9E2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B22BC8-4FFE-0246-9BC8-40FA4F5A5A5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382865-04C9-784C-A80D-9D3B4886F487}"/>
              </a:ext>
            </a:extLst>
          </p:cNvPr>
          <p:cNvSpPr>
            <a:spLocks noGrp="1"/>
          </p:cNvSpPr>
          <p:nvPr>
            <p:ph type="dt" sz="half" idx="10"/>
          </p:nvPr>
        </p:nvSpPr>
        <p:spPr/>
        <p:txBody>
          <a:bodyPr/>
          <a:lstStyle/>
          <a:p>
            <a:fld id="{8418716F-68B7-D544-B8E7-3A7D3BEE3F4C}" type="datetimeFigureOut">
              <a:rPr lang="en-US" smtClean="0"/>
              <a:t>4/20/18</a:t>
            </a:fld>
            <a:endParaRPr lang="en-US" dirty="0"/>
          </a:p>
        </p:txBody>
      </p:sp>
      <p:sp>
        <p:nvSpPr>
          <p:cNvPr id="5" name="Footer Placeholder 4">
            <a:extLst>
              <a:ext uri="{FF2B5EF4-FFF2-40B4-BE49-F238E27FC236}">
                <a16:creationId xmlns:a16="http://schemas.microsoft.com/office/drawing/2014/main" id="{E4CFD51B-5329-3949-AC15-5DC5971332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EBE0DED-0497-C243-BDC7-56141BC5333D}"/>
              </a:ext>
            </a:extLst>
          </p:cNvPr>
          <p:cNvSpPr>
            <a:spLocks noGrp="1"/>
          </p:cNvSpPr>
          <p:nvPr>
            <p:ph type="sldNum" sz="quarter" idx="12"/>
          </p:nvPr>
        </p:nvSpPr>
        <p:spPr/>
        <p:txBody>
          <a:bodyPr/>
          <a:lstStyle/>
          <a:p>
            <a:fld id="{53A3D6FA-D176-BB45-9F66-AFFC0B789C5F}" type="slidenum">
              <a:rPr lang="en-US" smtClean="0"/>
              <a:t>‹#›</a:t>
            </a:fld>
            <a:endParaRPr lang="en-US" dirty="0"/>
          </a:p>
        </p:txBody>
      </p:sp>
    </p:spTree>
    <p:extLst>
      <p:ext uri="{BB962C8B-B14F-4D97-AF65-F5344CB8AC3E}">
        <p14:creationId xmlns:p14="http://schemas.microsoft.com/office/powerpoint/2010/main" val="3315799064"/>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0"/>
            <a:ext cx="10972800" cy="4498975"/>
          </a:xfrm>
        </p:spPr>
        <p:txBody>
          <a:bodyPr/>
          <a:lstStyle/>
          <a:p>
            <a:pPr lvl="0"/>
            <a:endParaRPr lang="en-US" noProof="0"/>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7CF6DEBC-BC0B-704F-8447-C625761D3ED7}" type="slidenum">
              <a:rPr lang="en-US"/>
              <a:pPr>
                <a:defRPr/>
              </a:pPr>
              <a:t>‹#›</a:t>
            </a:fld>
            <a:endParaRPr lang="en-US"/>
          </a:p>
        </p:txBody>
      </p:sp>
    </p:spTree>
    <p:extLst>
      <p:ext uri="{BB962C8B-B14F-4D97-AF65-F5344CB8AC3E}">
        <p14:creationId xmlns:p14="http://schemas.microsoft.com/office/powerpoint/2010/main" val="448190932"/>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D19E2-20A6-C446-813B-5E4B2E9D8F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F7B4D5-29A0-B34D-BEF4-0005190B683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B085A4-4951-4149-A272-21926D4700E0}"/>
              </a:ext>
            </a:extLst>
          </p:cNvPr>
          <p:cNvSpPr>
            <a:spLocks noGrp="1"/>
          </p:cNvSpPr>
          <p:nvPr>
            <p:ph type="dt" sz="half" idx="10"/>
          </p:nvPr>
        </p:nvSpPr>
        <p:spPr/>
        <p:txBody>
          <a:bodyPr/>
          <a:lstStyle/>
          <a:p>
            <a:fld id="{8418716F-68B7-D544-B8E7-3A7D3BEE3F4C}" type="datetimeFigureOut">
              <a:rPr lang="en-US" smtClean="0"/>
              <a:t>4/20/18</a:t>
            </a:fld>
            <a:endParaRPr lang="en-US" dirty="0"/>
          </a:p>
        </p:txBody>
      </p:sp>
      <p:sp>
        <p:nvSpPr>
          <p:cNvPr id="5" name="Footer Placeholder 4">
            <a:extLst>
              <a:ext uri="{FF2B5EF4-FFF2-40B4-BE49-F238E27FC236}">
                <a16:creationId xmlns:a16="http://schemas.microsoft.com/office/drawing/2014/main" id="{1A5BBB3B-1388-3641-B033-3A8BA9A6A16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D6964D4-CDBE-C848-ABD8-745FEB3ADAD4}"/>
              </a:ext>
            </a:extLst>
          </p:cNvPr>
          <p:cNvSpPr>
            <a:spLocks noGrp="1"/>
          </p:cNvSpPr>
          <p:nvPr>
            <p:ph type="sldNum" sz="quarter" idx="12"/>
          </p:nvPr>
        </p:nvSpPr>
        <p:spPr/>
        <p:txBody>
          <a:bodyPr/>
          <a:lstStyle/>
          <a:p>
            <a:fld id="{53A3D6FA-D176-BB45-9F66-AFFC0B789C5F}" type="slidenum">
              <a:rPr lang="en-US" smtClean="0"/>
              <a:t>‹#›</a:t>
            </a:fld>
            <a:endParaRPr lang="en-US" dirty="0"/>
          </a:p>
        </p:txBody>
      </p:sp>
    </p:spTree>
    <p:extLst>
      <p:ext uri="{BB962C8B-B14F-4D97-AF65-F5344CB8AC3E}">
        <p14:creationId xmlns:p14="http://schemas.microsoft.com/office/powerpoint/2010/main" val="4116489150"/>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6CA32-F187-A743-82EF-7575484F50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DFC9AF-57DA-BB45-8F72-1F64217738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612F70A-2744-CC4D-B9C7-1FF3DF9A9BA1}"/>
              </a:ext>
            </a:extLst>
          </p:cNvPr>
          <p:cNvSpPr>
            <a:spLocks noGrp="1"/>
          </p:cNvSpPr>
          <p:nvPr>
            <p:ph type="dt" sz="half" idx="10"/>
          </p:nvPr>
        </p:nvSpPr>
        <p:spPr/>
        <p:txBody>
          <a:bodyPr/>
          <a:lstStyle/>
          <a:p>
            <a:fld id="{8418716F-68B7-D544-B8E7-3A7D3BEE3F4C}" type="datetimeFigureOut">
              <a:rPr lang="en-US" smtClean="0"/>
              <a:t>4/20/18</a:t>
            </a:fld>
            <a:endParaRPr lang="en-US" dirty="0"/>
          </a:p>
        </p:txBody>
      </p:sp>
      <p:sp>
        <p:nvSpPr>
          <p:cNvPr id="5" name="Footer Placeholder 4">
            <a:extLst>
              <a:ext uri="{FF2B5EF4-FFF2-40B4-BE49-F238E27FC236}">
                <a16:creationId xmlns:a16="http://schemas.microsoft.com/office/drawing/2014/main" id="{45E678E9-A70E-934C-8A6D-219FF94FAF6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CB2C4B-F16F-B046-B1DF-2A69DC600319}"/>
              </a:ext>
            </a:extLst>
          </p:cNvPr>
          <p:cNvSpPr>
            <a:spLocks noGrp="1"/>
          </p:cNvSpPr>
          <p:nvPr>
            <p:ph type="sldNum" sz="quarter" idx="12"/>
          </p:nvPr>
        </p:nvSpPr>
        <p:spPr/>
        <p:txBody>
          <a:bodyPr/>
          <a:lstStyle/>
          <a:p>
            <a:fld id="{53A3D6FA-D176-BB45-9F66-AFFC0B789C5F}" type="slidenum">
              <a:rPr lang="en-US" smtClean="0"/>
              <a:t>‹#›</a:t>
            </a:fld>
            <a:endParaRPr lang="en-US" dirty="0"/>
          </a:p>
        </p:txBody>
      </p:sp>
    </p:spTree>
    <p:extLst>
      <p:ext uri="{BB962C8B-B14F-4D97-AF65-F5344CB8AC3E}">
        <p14:creationId xmlns:p14="http://schemas.microsoft.com/office/powerpoint/2010/main" val="1394392510"/>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C37D3-2AF1-5844-947E-92949E104F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35F597-5D1E-AB4A-931F-81BE78BB03F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77F9B9-CE26-9446-8B87-5279FF700B4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A41E10-4564-CA4B-B829-4221AE9BF087}"/>
              </a:ext>
            </a:extLst>
          </p:cNvPr>
          <p:cNvSpPr>
            <a:spLocks noGrp="1"/>
          </p:cNvSpPr>
          <p:nvPr>
            <p:ph type="dt" sz="half" idx="10"/>
          </p:nvPr>
        </p:nvSpPr>
        <p:spPr/>
        <p:txBody>
          <a:bodyPr/>
          <a:lstStyle/>
          <a:p>
            <a:fld id="{8418716F-68B7-D544-B8E7-3A7D3BEE3F4C}" type="datetimeFigureOut">
              <a:rPr lang="en-US" smtClean="0"/>
              <a:t>4/20/18</a:t>
            </a:fld>
            <a:endParaRPr lang="en-US" dirty="0"/>
          </a:p>
        </p:txBody>
      </p:sp>
      <p:sp>
        <p:nvSpPr>
          <p:cNvPr id="6" name="Footer Placeholder 5">
            <a:extLst>
              <a:ext uri="{FF2B5EF4-FFF2-40B4-BE49-F238E27FC236}">
                <a16:creationId xmlns:a16="http://schemas.microsoft.com/office/drawing/2014/main" id="{97661213-B6E1-AD4A-B8FA-A19FFF8885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7446C19-E7B6-704D-86FD-629D8B56446B}"/>
              </a:ext>
            </a:extLst>
          </p:cNvPr>
          <p:cNvSpPr>
            <a:spLocks noGrp="1"/>
          </p:cNvSpPr>
          <p:nvPr>
            <p:ph type="sldNum" sz="quarter" idx="12"/>
          </p:nvPr>
        </p:nvSpPr>
        <p:spPr/>
        <p:txBody>
          <a:bodyPr/>
          <a:lstStyle/>
          <a:p>
            <a:fld id="{53A3D6FA-D176-BB45-9F66-AFFC0B789C5F}" type="slidenum">
              <a:rPr lang="en-US" smtClean="0"/>
              <a:t>‹#›</a:t>
            </a:fld>
            <a:endParaRPr lang="en-US" dirty="0"/>
          </a:p>
        </p:txBody>
      </p:sp>
    </p:spTree>
    <p:extLst>
      <p:ext uri="{BB962C8B-B14F-4D97-AF65-F5344CB8AC3E}">
        <p14:creationId xmlns:p14="http://schemas.microsoft.com/office/powerpoint/2010/main" val="139173067"/>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9C25-22BD-1240-A7C2-ACB9A8223FA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E6E41B-E2AB-714B-B7B7-6736249477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9225464-6E46-F64B-BB4E-CE6FC5E4BF2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1F3C13-8297-9C4D-82A9-1B36507A08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8A532E5-BA6F-F643-BE47-41DE87A4A07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2889AA7-FB9B-6D48-87CB-F1C8C36BE5B2}"/>
              </a:ext>
            </a:extLst>
          </p:cNvPr>
          <p:cNvSpPr>
            <a:spLocks noGrp="1"/>
          </p:cNvSpPr>
          <p:nvPr>
            <p:ph type="dt" sz="half" idx="10"/>
          </p:nvPr>
        </p:nvSpPr>
        <p:spPr/>
        <p:txBody>
          <a:bodyPr/>
          <a:lstStyle/>
          <a:p>
            <a:fld id="{8418716F-68B7-D544-B8E7-3A7D3BEE3F4C}" type="datetimeFigureOut">
              <a:rPr lang="en-US" smtClean="0"/>
              <a:t>4/20/18</a:t>
            </a:fld>
            <a:endParaRPr lang="en-US" dirty="0"/>
          </a:p>
        </p:txBody>
      </p:sp>
      <p:sp>
        <p:nvSpPr>
          <p:cNvPr id="8" name="Footer Placeholder 7">
            <a:extLst>
              <a:ext uri="{FF2B5EF4-FFF2-40B4-BE49-F238E27FC236}">
                <a16:creationId xmlns:a16="http://schemas.microsoft.com/office/drawing/2014/main" id="{DE4B34FF-A4CE-D845-A6E7-82D9D40A03A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3A1BBB8-D426-994D-82C1-D93CF83B9822}"/>
              </a:ext>
            </a:extLst>
          </p:cNvPr>
          <p:cNvSpPr>
            <a:spLocks noGrp="1"/>
          </p:cNvSpPr>
          <p:nvPr>
            <p:ph type="sldNum" sz="quarter" idx="12"/>
          </p:nvPr>
        </p:nvSpPr>
        <p:spPr/>
        <p:txBody>
          <a:bodyPr/>
          <a:lstStyle/>
          <a:p>
            <a:fld id="{53A3D6FA-D176-BB45-9F66-AFFC0B789C5F}" type="slidenum">
              <a:rPr lang="en-US" smtClean="0"/>
              <a:t>‹#›</a:t>
            </a:fld>
            <a:endParaRPr lang="en-US" dirty="0"/>
          </a:p>
        </p:txBody>
      </p:sp>
    </p:spTree>
    <p:extLst>
      <p:ext uri="{BB962C8B-B14F-4D97-AF65-F5344CB8AC3E}">
        <p14:creationId xmlns:p14="http://schemas.microsoft.com/office/powerpoint/2010/main" val="4259593557"/>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935AE-16A4-9547-9AE5-21735EB96D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8F13B2-4828-524C-8E4E-AF3386F73A53}"/>
              </a:ext>
            </a:extLst>
          </p:cNvPr>
          <p:cNvSpPr>
            <a:spLocks noGrp="1"/>
          </p:cNvSpPr>
          <p:nvPr>
            <p:ph type="dt" sz="half" idx="10"/>
          </p:nvPr>
        </p:nvSpPr>
        <p:spPr/>
        <p:txBody>
          <a:bodyPr/>
          <a:lstStyle/>
          <a:p>
            <a:fld id="{8418716F-68B7-D544-B8E7-3A7D3BEE3F4C}" type="datetimeFigureOut">
              <a:rPr lang="en-US" smtClean="0"/>
              <a:t>4/20/18</a:t>
            </a:fld>
            <a:endParaRPr lang="en-US" dirty="0"/>
          </a:p>
        </p:txBody>
      </p:sp>
      <p:sp>
        <p:nvSpPr>
          <p:cNvPr id="4" name="Footer Placeholder 3">
            <a:extLst>
              <a:ext uri="{FF2B5EF4-FFF2-40B4-BE49-F238E27FC236}">
                <a16:creationId xmlns:a16="http://schemas.microsoft.com/office/drawing/2014/main" id="{937880F8-B75E-4545-BCB1-AD5CB5EA0CE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6904905-566F-9145-B754-715BDF530FB8}"/>
              </a:ext>
            </a:extLst>
          </p:cNvPr>
          <p:cNvSpPr>
            <a:spLocks noGrp="1"/>
          </p:cNvSpPr>
          <p:nvPr>
            <p:ph type="sldNum" sz="quarter" idx="12"/>
          </p:nvPr>
        </p:nvSpPr>
        <p:spPr/>
        <p:txBody>
          <a:bodyPr/>
          <a:lstStyle/>
          <a:p>
            <a:fld id="{53A3D6FA-D176-BB45-9F66-AFFC0B789C5F}" type="slidenum">
              <a:rPr lang="en-US" smtClean="0"/>
              <a:t>‹#›</a:t>
            </a:fld>
            <a:endParaRPr lang="en-US" dirty="0"/>
          </a:p>
        </p:txBody>
      </p:sp>
    </p:spTree>
    <p:extLst>
      <p:ext uri="{BB962C8B-B14F-4D97-AF65-F5344CB8AC3E}">
        <p14:creationId xmlns:p14="http://schemas.microsoft.com/office/powerpoint/2010/main" val="3709299820"/>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649A98-138C-E44B-9819-CDC0370C2658}"/>
              </a:ext>
            </a:extLst>
          </p:cNvPr>
          <p:cNvSpPr>
            <a:spLocks noGrp="1"/>
          </p:cNvSpPr>
          <p:nvPr>
            <p:ph type="dt" sz="half" idx="10"/>
          </p:nvPr>
        </p:nvSpPr>
        <p:spPr/>
        <p:txBody>
          <a:bodyPr/>
          <a:lstStyle/>
          <a:p>
            <a:fld id="{8418716F-68B7-D544-B8E7-3A7D3BEE3F4C}" type="datetimeFigureOut">
              <a:rPr lang="en-US" smtClean="0"/>
              <a:t>4/20/18</a:t>
            </a:fld>
            <a:endParaRPr lang="en-US" dirty="0"/>
          </a:p>
        </p:txBody>
      </p:sp>
      <p:sp>
        <p:nvSpPr>
          <p:cNvPr id="3" name="Footer Placeholder 2">
            <a:extLst>
              <a:ext uri="{FF2B5EF4-FFF2-40B4-BE49-F238E27FC236}">
                <a16:creationId xmlns:a16="http://schemas.microsoft.com/office/drawing/2014/main" id="{177FC5BF-7E4A-3C45-BFDD-56089422CEE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22439E-900A-6047-9633-780CB5C11439}"/>
              </a:ext>
            </a:extLst>
          </p:cNvPr>
          <p:cNvSpPr>
            <a:spLocks noGrp="1"/>
          </p:cNvSpPr>
          <p:nvPr>
            <p:ph type="sldNum" sz="quarter" idx="12"/>
          </p:nvPr>
        </p:nvSpPr>
        <p:spPr/>
        <p:txBody>
          <a:bodyPr/>
          <a:lstStyle/>
          <a:p>
            <a:fld id="{53A3D6FA-D176-BB45-9F66-AFFC0B789C5F}" type="slidenum">
              <a:rPr lang="en-US" smtClean="0"/>
              <a:t>‹#›</a:t>
            </a:fld>
            <a:endParaRPr lang="en-US" dirty="0"/>
          </a:p>
        </p:txBody>
      </p:sp>
    </p:spTree>
    <p:extLst>
      <p:ext uri="{BB962C8B-B14F-4D97-AF65-F5344CB8AC3E}">
        <p14:creationId xmlns:p14="http://schemas.microsoft.com/office/powerpoint/2010/main" val="2154233439"/>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17823-4DF1-C94A-B845-0EBE97A2D3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4A555C-8F49-904A-9822-0C52B0F00E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4F9480-C020-404B-B5E7-2DFD5EDCEA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13112F4-4793-FB43-84DB-9399C06721DE}"/>
              </a:ext>
            </a:extLst>
          </p:cNvPr>
          <p:cNvSpPr>
            <a:spLocks noGrp="1"/>
          </p:cNvSpPr>
          <p:nvPr>
            <p:ph type="dt" sz="half" idx="10"/>
          </p:nvPr>
        </p:nvSpPr>
        <p:spPr/>
        <p:txBody>
          <a:bodyPr/>
          <a:lstStyle/>
          <a:p>
            <a:fld id="{8418716F-68B7-D544-B8E7-3A7D3BEE3F4C}" type="datetimeFigureOut">
              <a:rPr lang="en-US" smtClean="0"/>
              <a:t>4/20/18</a:t>
            </a:fld>
            <a:endParaRPr lang="en-US" dirty="0"/>
          </a:p>
        </p:txBody>
      </p:sp>
      <p:sp>
        <p:nvSpPr>
          <p:cNvPr id="6" name="Footer Placeholder 5">
            <a:extLst>
              <a:ext uri="{FF2B5EF4-FFF2-40B4-BE49-F238E27FC236}">
                <a16:creationId xmlns:a16="http://schemas.microsoft.com/office/drawing/2014/main" id="{A7D1F789-3FF9-D847-BC4B-05563B170E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08281F9-DD8A-7A45-8CC7-D1048ECA117C}"/>
              </a:ext>
            </a:extLst>
          </p:cNvPr>
          <p:cNvSpPr>
            <a:spLocks noGrp="1"/>
          </p:cNvSpPr>
          <p:nvPr>
            <p:ph type="sldNum" sz="quarter" idx="12"/>
          </p:nvPr>
        </p:nvSpPr>
        <p:spPr/>
        <p:txBody>
          <a:bodyPr/>
          <a:lstStyle/>
          <a:p>
            <a:fld id="{53A3D6FA-D176-BB45-9F66-AFFC0B789C5F}" type="slidenum">
              <a:rPr lang="en-US" smtClean="0"/>
              <a:t>‹#›</a:t>
            </a:fld>
            <a:endParaRPr lang="en-US" dirty="0"/>
          </a:p>
        </p:txBody>
      </p:sp>
    </p:spTree>
    <p:extLst>
      <p:ext uri="{BB962C8B-B14F-4D97-AF65-F5344CB8AC3E}">
        <p14:creationId xmlns:p14="http://schemas.microsoft.com/office/powerpoint/2010/main" val="2893914789"/>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5897D-891D-2D4F-996A-E28C013FFE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211DB0-2116-624C-BA26-DAD4518AA0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B80A52-8811-6248-BF6C-07C62F9EFA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AFDC32-A3AC-3143-BD33-FBE24EBCBEA2}"/>
              </a:ext>
            </a:extLst>
          </p:cNvPr>
          <p:cNvSpPr>
            <a:spLocks noGrp="1"/>
          </p:cNvSpPr>
          <p:nvPr>
            <p:ph type="dt" sz="half" idx="10"/>
          </p:nvPr>
        </p:nvSpPr>
        <p:spPr/>
        <p:txBody>
          <a:bodyPr/>
          <a:lstStyle/>
          <a:p>
            <a:fld id="{8418716F-68B7-D544-B8E7-3A7D3BEE3F4C}" type="datetimeFigureOut">
              <a:rPr lang="en-US" smtClean="0"/>
              <a:t>4/20/18</a:t>
            </a:fld>
            <a:endParaRPr lang="en-US" dirty="0"/>
          </a:p>
        </p:txBody>
      </p:sp>
      <p:sp>
        <p:nvSpPr>
          <p:cNvPr id="6" name="Footer Placeholder 5">
            <a:extLst>
              <a:ext uri="{FF2B5EF4-FFF2-40B4-BE49-F238E27FC236}">
                <a16:creationId xmlns:a16="http://schemas.microsoft.com/office/drawing/2014/main" id="{ABC5A966-2EBC-3944-951F-48E35D4FECF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60988EA-8E2E-7F46-9A2E-3241838CC4E9}"/>
              </a:ext>
            </a:extLst>
          </p:cNvPr>
          <p:cNvSpPr>
            <a:spLocks noGrp="1"/>
          </p:cNvSpPr>
          <p:nvPr>
            <p:ph type="sldNum" sz="quarter" idx="12"/>
          </p:nvPr>
        </p:nvSpPr>
        <p:spPr/>
        <p:txBody>
          <a:bodyPr/>
          <a:lstStyle/>
          <a:p>
            <a:fld id="{53A3D6FA-D176-BB45-9F66-AFFC0B789C5F}" type="slidenum">
              <a:rPr lang="en-US" smtClean="0"/>
              <a:t>‹#›</a:t>
            </a:fld>
            <a:endParaRPr lang="en-US" dirty="0"/>
          </a:p>
        </p:txBody>
      </p:sp>
    </p:spTree>
    <p:extLst>
      <p:ext uri="{BB962C8B-B14F-4D97-AF65-F5344CB8AC3E}">
        <p14:creationId xmlns:p14="http://schemas.microsoft.com/office/powerpoint/2010/main" val="3549365579"/>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16BF8C-B0C1-CD48-A27A-A689B5C17C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221E92-2A1F-B045-A160-3401C06C22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4993A8-7120-734B-BEB6-B04403CFE5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8716F-68B7-D544-B8E7-3A7D3BEE3F4C}" type="datetimeFigureOut">
              <a:rPr lang="en-US" smtClean="0"/>
              <a:t>4/20/18</a:t>
            </a:fld>
            <a:endParaRPr lang="en-US" dirty="0"/>
          </a:p>
        </p:txBody>
      </p:sp>
      <p:sp>
        <p:nvSpPr>
          <p:cNvPr id="5" name="Footer Placeholder 4">
            <a:extLst>
              <a:ext uri="{FF2B5EF4-FFF2-40B4-BE49-F238E27FC236}">
                <a16:creationId xmlns:a16="http://schemas.microsoft.com/office/drawing/2014/main" id="{C3068D39-B013-2C46-9A85-7C0624A0FE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DF4CDC9-F08C-9A46-BE71-F330EE5CAA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A3D6FA-D176-BB45-9F66-AFFC0B789C5F}" type="slidenum">
              <a:rPr lang="en-US" smtClean="0"/>
              <a:t>‹#›</a:t>
            </a:fld>
            <a:endParaRPr lang="en-US" dirty="0"/>
          </a:p>
        </p:txBody>
      </p:sp>
    </p:spTree>
    <p:extLst>
      <p:ext uri="{BB962C8B-B14F-4D97-AF65-F5344CB8AC3E}">
        <p14:creationId xmlns:p14="http://schemas.microsoft.com/office/powerpoint/2010/main" val="3836457739"/>
      </p:ext>
    </p:extLst>
  </p:cSld>
  <p:clrMap bg1="lt1" tx1="dk1" bg2="lt2" tx2="dk2" accent1="accent1" accent2="accent2" accent3="accent3" accent4="accent4" accent5="accent5" accent6="accent6" hlink="hlink" folHlink="folHlink"/>
  <p:sldLayoutIdLst>
    <p:sldLayoutId id="2147484216" r:id="rId1"/>
    <p:sldLayoutId id="2147484217" r:id="rId2"/>
    <p:sldLayoutId id="2147484218" r:id="rId3"/>
    <p:sldLayoutId id="2147484219" r:id="rId4"/>
    <p:sldLayoutId id="2147484220" r:id="rId5"/>
    <p:sldLayoutId id="2147484221" r:id="rId6"/>
    <p:sldLayoutId id="2147484222" r:id="rId7"/>
    <p:sldLayoutId id="2147484223" r:id="rId8"/>
    <p:sldLayoutId id="2147484224" r:id="rId9"/>
    <p:sldLayoutId id="2147484225" r:id="rId10"/>
    <p:sldLayoutId id="2147484226" r:id="rId11"/>
    <p:sldLayoutId id="2147484228" r:id="rId12"/>
  </p:sldLayoutIdLst>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7EE546-B848-444B-ACF9-B148C7775D17}"/>
              </a:ext>
            </a:extLst>
          </p:cNvPr>
          <p:cNvSpPr>
            <a:spLocks noGrp="1"/>
          </p:cNvSpPr>
          <p:nvPr>
            <p:ph type="ctrTitle"/>
          </p:nvPr>
        </p:nvSpPr>
        <p:spPr/>
        <p:txBody>
          <a:bodyPr>
            <a:noAutofit/>
          </a:bodyPr>
          <a:lstStyle/>
          <a:p>
            <a:r>
              <a:rPr lang="en-US" sz="6000" dirty="0"/>
              <a:t>How to Assess Your Assessments</a:t>
            </a:r>
            <a:br>
              <a:rPr lang="en-US" sz="6000" dirty="0"/>
            </a:br>
            <a:r>
              <a:rPr lang="en-US" sz="6000" dirty="0"/>
              <a:t>and Evaluate Your Evaluations</a:t>
            </a:r>
          </a:p>
        </p:txBody>
      </p:sp>
      <p:sp>
        <p:nvSpPr>
          <p:cNvPr id="5" name="Subtitle 4">
            <a:extLst>
              <a:ext uri="{FF2B5EF4-FFF2-40B4-BE49-F238E27FC236}">
                <a16:creationId xmlns:a16="http://schemas.microsoft.com/office/drawing/2014/main" id="{9D671B0E-E703-4E4E-8261-9FA7F951DA62}"/>
              </a:ext>
            </a:extLst>
          </p:cNvPr>
          <p:cNvSpPr>
            <a:spLocks noGrp="1"/>
          </p:cNvSpPr>
          <p:nvPr>
            <p:ph type="subTitle" idx="1"/>
          </p:nvPr>
        </p:nvSpPr>
        <p:spPr/>
        <p:txBody>
          <a:bodyPr>
            <a:normAutofit/>
          </a:bodyPr>
          <a:lstStyle/>
          <a:p>
            <a:r>
              <a:rPr lang="en-US" dirty="0"/>
              <a:t>David Mays, </a:t>
            </a:r>
            <a:r>
              <a:rPr lang="en-US" dirty="0" err="1"/>
              <a:t>MD,PhD</a:t>
            </a:r>
            <a:endParaRPr lang="en-US" dirty="0"/>
          </a:p>
          <a:p>
            <a:r>
              <a:rPr lang="en-US" dirty="0" err="1"/>
              <a:t>dvmays@wisc.edu</a:t>
            </a:r>
            <a:endParaRPr lang="en-US" dirty="0"/>
          </a:p>
        </p:txBody>
      </p:sp>
    </p:spTree>
    <p:extLst>
      <p:ext uri="{BB962C8B-B14F-4D97-AF65-F5344CB8AC3E}">
        <p14:creationId xmlns:p14="http://schemas.microsoft.com/office/powerpoint/2010/main" val="4200708364"/>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ea typeface="+mj-ea"/>
                <a:cs typeface="+mj-cs"/>
              </a:rPr>
              <a:t>Treatment Adherence in Chronic Disease</a:t>
            </a:r>
          </a:p>
        </p:txBody>
      </p:sp>
      <p:graphicFrame>
        <p:nvGraphicFramePr>
          <p:cNvPr id="56322" name="Content Placeholder 3"/>
          <p:cNvGraphicFramePr>
            <a:graphicFrameLocks noGrp="1"/>
          </p:cNvGraphicFramePr>
          <p:nvPr>
            <p:ph idx="1"/>
            <p:extLst>
              <p:ext uri="{D42A27DB-BD31-4B8C-83A1-F6EECF244321}">
                <p14:modId xmlns:p14="http://schemas.microsoft.com/office/powerpoint/2010/main" val="4000918864"/>
              </p:ext>
            </p:extLst>
          </p:nvPr>
        </p:nvGraphicFramePr>
        <p:xfrm>
          <a:off x="3821113" y="1825625"/>
          <a:ext cx="4549775" cy="4351338"/>
        </p:xfrm>
        <a:graphic>
          <a:graphicData uri="http://schemas.openxmlformats.org/presentationml/2006/ole">
            <mc:AlternateContent xmlns:mc="http://schemas.openxmlformats.org/markup-compatibility/2006">
              <mc:Choice xmlns:v="urn:schemas-microsoft-com:vml" Requires="v">
                <p:oleObj spid="_x0000_s1050" name="Worksheet" r:id="rId3" imgW="8712200" imgH="8331200" progId="Excel.Sheet.8">
                  <p:embed/>
                </p:oleObj>
              </mc:Choice>
              <mc:Fallback>
                <p:oleObj name="Worksheet" r:id="rId3" imgW="8712200" imgH="8331200" progId="Excel.Sheet.8">
                  <p:embed/>
                  <p:pic>
                    <p:nvPicPr>
                      <p:cNvPr id="56322" name="Content Placeholder 3"/>
                      <p:cNvPicPr>
                        <a:picLocks noGrp="1" noChangeArrowheads="1"/>
                      </p:cNvPicPr>
                      <p:nvPr/>
                    </p:nvPicPr>
                    <p:blipFill>
                      <a:blip r:embed="rId4"/>
                      <a:srcRect/>
                      <a:stretch>
                        <a:fillRect/>
                      </a:stretch>
                    </p:blipFill>
                    <p:spPr bwMode="auto">
                      <a:xfrm>
                        <a:off x="3821113" y="1825625"/>
                        <a:ext cx="4549775" cy="435133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94156436"/>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normAutofit/>
          </a:bodyPr>
          <a:lstStyle/>
          <a:p>
            <a:r>
              <a:rPr lang="en-US" dirty="0"/>
              <a:t>Medication Non-Compliance Rates</a:t>
            </a:r>
          </a:p>
        </p:txBody>
      </p:sp>
      <p:sp>
        <p:nvSpPr>
          <p:cNvPr id="43011" name="Rectangle 3"/>
          <p:cNvSpPr>
            <a:spLocks noGrp="1" noRot="1" noChangeArrowheads="1"/>
          </p:cNvSpPr>
          <p:nvPr>
            <p:ph idx="1"/>
          </p:nvPr>
        </p:nvSpPr>
        <p:spPr/>
        <p:txBody>
          <a:bodyPr>
            <a:normAutofit/>
          </a:bodyPr>
          <a:lstStyle/>
          <a:p>
            <a:r>
              <a:rPr lang="en-US" dirty="0"/>
              <a:t>Arthritis			55-71%</a:t>
            </a:r>
          </a:p>
          <a:p>
            <a:r>
              <a:rPr lang="en-US" dirty="0"/>
              <a:t>Bipolar Disorder		20-57%</a:t>
            </a:r>
          </a:p>
          <a:p>
            <a:r>
              <a:rPr lang="en-US" dirty="0"/>
              <a:t>Diabetes			19-80%</a:t>
            </a:r>
          </a:p>
          <a:p>
            <a:r>
              <a:rPr lang="en-US" dirty="0"/>
              <a:t>Hypertension		50% drop out at 1 year</a:t>
            </a:r>
          </a:p>
          <a:p>
            <a:r>
              <a:rPr lang="en-US" dirty="0"/>
              <a:t>Schizophrenia		24-88%</a:t>
            </a:r>
          </a:p>
          <a:p>
            <a:r>
              <a:rPr lang="en-US" dirty="0"/>
              <a:t>Seizure Disorder		54-82%</a:t>
            </a:r>
          </a:p>
          <a:p>
            <a:r>
              <a:rPr lang="en-US" dirty="0"/>
              <a:t>Any long term illness 	54%</a:t>
            </a:r>
          </a:p>
        </p:txBody>
      </p:sp>
    </p:spTree>
    <p:extLst>
      <p:ext uri="{BB962C8B-B14F-4D97-AF65-F5344CB8AC3E}">
        <p14:creationId xmlns:p14="http://schemas.microsoft.com/office/powerpoint/2010/main" val="3581896527"/>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A8CBE-5D5A-294B-8D35-C9EB9FC19A8D}"/>
              </a:ext>
            </a:extLst>
          </p:cNvPr>
          <p:cNvSpPr>
            <a:spLocks noGrp="1"/>
          </p:cNvSpPr>
          <p:nvPr>
            <p:ph type="title"/>
          </p:nvPr>
        </p:nvSpPr>
        <p:spPr/>
        <p:txBody>
          <a:bodyPr/>
          <a:lstStyle/>
          <a:p>
            <a:r>
              <a:rPr lang="en-US" dirty="0"/>
              <a:t>Bipolar Disorder Treatment Response: ~60%</a:t>
            </a:r>
          </a:p>
        </p:txBody>
      </p:sp>
      <p:sp>
        <p:nvSpPr>
          <p:cNvPr id="3" name="Content Placeholder 2">
            <a:extLst>
              <a:ext uri="{FF2B5EF4-FFF2-40B4-BE49-F238E27FC236}">
                <a16:creationId xmlns:a16="http://schemas.microsoft.com/office/drawing/2014/main" id="{5CBA679E-3AA0-4049-83B0-47147E4A477A}"/>
              </a:ext>
            </a:extLst>
          </p:cNvPr>
          <p:cNvSpPr>
            <a:spLocks noGrp="1"/>
          </p:cNvSpPr>
          <p:nvPr>
            <p:ph idx="1"/>
          </p:nvPr>
        </p:nvSpPr>
        <p:spPr/>
        <p:txBody>
          <a:bodyPr/>
          <a:lstStyle/>
          <a:p>
            <a:r>
              <a:rPr lang="en-US" dirty="0"/>
              <a:t>Bipolar Disorder: Research Study: Patients received excellent medical treatment (medications). 60% were symptom free for 8 weeks, 50% relapsed on their way to recovery. Patients in intensive psychotherapy also had better total functioning, relationship functioning, and life satisfaction over nine months of treatment.</a:t>
            </a:r>
          </a:p>
          <a:p>
            <a:r>
              <a:rPr lang="en-US" dirty="0"/>
              <a:t>Most people with bipolar disorder are on multiple medications.</a:t>
            </a:r>
          </a:p>
          <a:p>
            <a:r>
              <a:rPr lang="en-US" dirty="0"/>
              <a:t>Treatment adherence is poor.</a:t>
            </a:r>
          </a:p>
          <a:p>
            <a:endParaRPr lang="en-US" dirty="0"/>
          </a:p>
          <a:p>
            <a:endParaRPr lang="en-US" dirty="0"/>
          </a:p>
        </p:txBody>
      </p:sp>
    </p:spTree>
    <p:extLst>
      <p:ext uri="{BB962C8B-B14F-4D97-AF65-F5344CB8AC3E}">
        <p14:creationId xmlns:p14="http://schemas.microsoft.com/office/powerpoint/2010/main" val="2295813357"/>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r>
              <a:rPr lang="en-US" dirty="0"/>
              <a:t>Treatment Adherence in Bipolar Disorder</a:t>
            </a:r>
          </a:p>
        </p:txBody>
      </p:sp>
      <p:sp>
        <p:nvSpPr>
          <p:cNvPr id="24579" name="Rectangle 3"/>
          <p:cNvSpPr>
            <a:spLocks noGrp="1" noRot="1" noChangeArrowheads="1"/>
          </p:cNvSpPr>
          <p:nvPr>
            <p:ph idx="1"/>
          </p:nvPr>
        </p:nvSpPr>
        <p:spPr/>
        <p:txBody>
          <a:bodyPr/>
          <a:lstStyle/>
          <a:p>
            <a:r>
              <a:rPr lang="en-US"/>
              <a:t>Noncompliance rates are conservatively 18-53%. Only 21% of patients on lithium take it consistently. The average length of compliance with mood stabilizers is 2 months. Most people occasionally miss their medications.</a:t>
            </a:r>
          </a:p>
          <a:p>
            <a:r>
              <a:rPr lang="en-US"/>
              <a:t>Clients with bipolar disorder have limited insight. The illness distorts the way they see themselves and the world, but the best predictor of a poor outcome remains poor compliance with treatment.</a:t>
            </a:r>
          </a:p>
          <a:p>
            <a:endParaRPr lang="en-US" dirty="0"/>
          </a:p>
        </p:txBody>
      </p:sp>
    </p:spTree>
    <p:extLst>
      <p:ext uri="{BB962C8B-B14F-4D97-AF65-F5344CB8AC3E}">
        <p14:creationId xmlns:p14="http://schemas.microsoft.com/office/powerpoint/2010/main" val="2891497322"/>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4D8BF3-A9D1-0F45-B5EA-04EA75CBE2D6}"/>
              </a:ext>
            </a:extLst>
          </p:cNvPr>
          <p:cNvSpPr>
            <a:spLocks noGrp="1"/>
          </p:cNvSpPr>
          <p:nvPr>
            <p:ph type="title"/>
          </p:nvPr>
        </p:nvSpPr>
        <p:spPr/>
        <p:txBody>
          <a:bodyPr/>
          <a:lstStyle/>
          <a:p>
            <a:r>
              <a:rPr lang="en-US" dirty="0"/>
              <a:t>Depression</a:t>
            </a:r>
          </a:p>
        </p:txBody>
      </p:sp>
      <p:sp>
        <p:nvSpPr>
          <p:cNvPr id="4" name="Content Placeholder 3">
            <a:extLst>
              <a:ext uri="{FF2B5EF4-FFF2-40B4-BE49-F238E27FC236}">
                <a16:creationId xmlns:a16="http://schemas.microsoft.com/office/drawing/2014/main" id="{5BEBD819-D5F3-7143-AA2E-090C5FAC055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43330865"/>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82" y="1394403"/>
            <a:ext cx="10972800" cy="1143000"/>
          </a:xfrm>
        </p:spPr>
        <p:txBody>
          <a:bodyPr>
            <a:normAutofit fontScale="90000"/>
          </a:bodyPr>
          <a:lstStyle/>
          <a:p>
            <a:r>
              <a:rPr lang="en-US" dirty="0"/>
              <a:t>Risk of </a:t>
            </a:r>
            <a:br>
              <a:rPr lang="en-US" dirty="0"/>
            </a:br>
            <a:r>
              <a:rPr lang="en-US" dirty="0"/>
              <a:t>Recurrence of </a:t>
            </a:r>
            <a:br>
              <a:rPr lang="en-US" dirty="0"/>
            </a:br>
            <a:r>
              <a:rPr lang="en-US" dirty="0"/>
              <a:t>Depression</a:t>
            </a:r>
            <a:endParaRPr lang="en-US" sz="3556" dirty="0"/>
          </a:p>
        </p:txBody>
      </p:sp>
      <p:graphicFrame>
        <p:nvGraphicFramePr>
          <p:cNvPr id="4" name="Chart Placeholder 3"/>
          <p:cNvGraphicFramePr>
            <a:graphicFrameLocks noGrp="1"/>
          </p:cNvGraphicFramePr>
          <p:nvPr>
            <p:ph type="chart" idx="1"/>
            <p:extLst>
              <p:ext uri="{D42A27DB-BD31-4B8C-83A1-F6EECF244321}">
                <p14:modId xmlns:p14="http://schemas.microsoft.com/office/powerpoint/2010/main" val="3873953349"/>
              </p:ext>
            </p:extLst>
          </p:nvPr>
        </p:nvGraphicFramePr>
        <p:xfrm>
          <a:off x="3352800" y="1417638"/>
          <a:ext cx="8229600" cy="4498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16691986"/>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Depression Treatment Response: ~60%</a:t>
            </a:r>
          </a:p>
        </p:txBody>
      </p:sp>
      <p:sp>
        <p:nvSpPr>
          <p:cNvPr id="3" name="Content Placeholder 2"/>
          <p:cNvSpPr>
            <a:spLocks noGrp="1"/>
          </p:cNvSpPr>
          <p:nvPr>
            <p:ph idx="1"/>
          </p:nvPr>
        </p:nvSpPr>
        <p:spPr/>
        <p:txBody>
          <a:bodyPr/>
          <a:lstStyle/>
          <a:p>
            <a:r>
              <a:rPr lang="en-US" dirty="0"/>
              <a:t>33% of patients with depression will achieve remission on their first antidepressant. Up to 65% will achieve remission on the second medication. Expect a relapse to depression in 50% of those who achieve remission within 12 months.</a:t>
            </a:r>
          </a:p>
          <a:p>
            <a:r>
              <a:rPr lang="en-US" dirty="0"/>
              <a:t>Women and men are equally likely to respond to antidepressants.</a:t>
            </a:r>
          </a:p>
        </p:txBody>
      </p:sp>
    </p:spTree>
    <p:extLst>
      <p:ext uri="{BB962C8B-B14F-4D97-AF65-F5344CB8AC3E}">
        <p14:creationId xmlns:p14="http://schemas.microsoft.com/office/powerpoint/2010/main" val="2533285488"/>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kumimoji="0" lang="en-US" dirty="0">
                <a:ea typeface="ＭＳ Ｐゴシック" pitchFamily="-111" charset="-128"/>
                <a:cs typeface="ＭＳ Ｐゴシック" pitchFamily="-111" charset="-128"/>
              </a:rPr>
              <a:t>Antidepressant  Adherence</a:t>
            </a:r>
          </a:p>
        </p:txBody>
      </p:sp>
      <p:sp>
        <p:nvSpPr>
          <p:cNvPr id="102403" name="Rectangle 3"/>
          <p:cNvSpPr>
            <a:spLocks noGrp="1" noChangeArrowheads="1"/>
          </p:cNvSpPr>
          <p:nvPr>
            <p:ph idx="1"/>
          </p:nvPr>
        </p:nvSpPr>
        <p:spPr/>
        <p:txBody>
          <a:bodyPr>
            <a:normAutofit/>
          </a:bodyPr>
          <a:lstStyle/>
          <a:p>
            <a:pPr>
              <a:lnSpc>
                <a:spcPct val="90000"/>
              </a:lnSpc>
            </a:pPr>
            <a:r>
              <a:rPr lang="en-US">
                <a:ea typeface="ＭＳ Ｐゴシック" pitchFamily="-111" charset="-128"/>
                <a:cs typeface="ＭＳ Ｐゴシック" pitchFamily="-111" charset="-128"/>
              </a:rPr>
              <a:t>10% never fill prescription, 16% stop first week, 41% in 2 weeks, 68% by 1 month</a:t>
            </a:r>
          </a:p>
          <a:p>
            <a:pPr>
              <a:lnSpc>
                <a:spcPct val="90000"/>
              </a:lnSpc>
            </a:pPr>
            <a:r>
              <a:rPr lang="en-US">
                <a:ea typeface="ＭＳ Ｐゴシック" pitchFamily="-111" charset="-128"/>
                <a:cs typeface="ＭＳ Ｐゴシック" pitchFamily="-111" charset="-128"/>
              </a:rPr>
              <a:t>Risks of non-adherence</a:t>
            </a:r>
          </a:p>
          <a:p>
            <a:pPr lvl="1">
              <a:lnSpc>
                <a:spcPct val="90000"/>
              </a:lnSpc>
            </a:pPr>
            <a:r>
              <a:rPr lang="en-US"/>
              <a:t>Side effects</a:t>
            </a:r>
          </a:p>
          <a:p>
            <a:pPr lvl="1">
              <a:lnSpc>
                <a:spcPct val="90000"/>
              </a:lnSpc>
            </a:pPr>
            <a:r>
              <a:rPr lang="en-US"/>
              <a:t>Cost</a:t>
            </a:r>
          </a:p>
          <a:p>
            <a:pPr lvl="1">
              <a:lnSpc>
                <a:spcPct val="90000"/>
              </a:lnSpc>
            </a:pPr>
            <a:r>
              <a:rPr lang="en-US"/>
              <a:t>Improvement</a:t>
            </a:r>
          </a:p>
          <a:p>
            <a:pPr lvl="1">
              <a:lnSpc>
                <a:spcPct val="90000"/>
              </a:lnSpc>
            </a:pPr>
            <a:r>
              <a:rPr lang="en-US"/>
              <a:t>Lack of education about illness and treatment</a:t>
            </a:r>
          </a:p>
          <a:p>
            <a:pPr lvl="1">
              <a:lnSpc>
                <a:spcPct val="90000"/>
              </a:lnSpc>
            </a:pPr>
            <a:r>
              <a:rPr lang="en-US"/>
              <a:t>Delayed onset of benefit</a:t>
            </a:r>
          </a:p>
          <a:p>
            <a:pPr lvl="1">
              <a:lnSpc>
                <a:spcPct val="90000"/>
              </a:lnSpc>
            </a:pPr>
            <a:r>
              <a:rPr lang="en-US"/>
              <a:t>Fear of dependence</a:t>
            </a:r>
          </a:p>
          <a:p>
            <a:pPr lvl="1">
              <a:lnSpc>
                <a:spcPct val="90000"/>
              </a:lnSpc>
            </a:pPr>
            <a:r>
              <a:rPr lang="en-US"/>
              <a:t>Stigma </a:t>
            </a:r>
          </a:p>
          <a:p>
            <a:pPr lvl="1">
              <a:lnSpc>
                <a:spcPct val="90000"/>
              </a:lnSpc>
            </a:pPr>
            <a:endParaRPr lang="en-US"/>
          </a:p>
        </p:txBody>
      </p:sp>
    </p:spTree>
    <p:extLst>
      <p:ext uri="{BB962C8B-B14F-4D97-AF65-F5344CB8AC3E}">
        <p14:creationId xmlns:p14="http://schemas.microsoft.com/office/powerpoint/2010/main" val="2737495615"/>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Combination Meds/Therapy is Best</a:t>
            </a:r>
          </a:p>
        </p:txBody>
      </p:sp>
      <p:sp>
        <p:nvSpPr>
          <p:cNvPr id="3" name="Content Placeholder 2"/>
          <p:cNvSpPr>
            <a:spLocks noGrp="1"/>
          </p:cNvSpPr>
          <p:nvPr>
            <p:ph idx="1"/>
          </p:nvPr>
        </p:nvSpPr>
        <p:spPr/>
        <p:txBody>
          <a:bodyPr>
            <a:normAutofit/>
          </a:bodyPr>
          <a:lstStyle/>
          <a:p>
            <a:r>
              <a:rPr lang="en-US" dirty="0"/>
              <a:t>Patients receiving both antidepressants and psychotherapy have higher response rates than either treatment alone. The effects of psychotherapy last longer than those of medication once treatment has stopped.</a:t>
            </a:r>
          </a:p>
          <a:p>
            <a:r>
              <a:rPr lang="en-US" dirty="0"/>
              <a:t>Cognitive therapy can be effectively delivered via the internet or telephone.</a:t>
            </a:r>
          </a:p>
          <a:p>
            <a:r>
              <a:rPr lang="en-US" dirty="0"/>
              <a:t>Mindfulness-based cognitive behavior therapy may be a useful variation for melancholic depression.</a:t>
            </a:r>
          </a:p>
        </p:txBody>
      </p:sp>
    </p:spTree>
    <p:extLst>
      <p:ext uri="{BB962C8B-B14F-4D97-AF65-F5344CB8AC3E}">
        <p14:creationId xmlns:p14="http://schemas.microsoft.com/office/powerpoint/2010/main" val="25682727"/>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normAutofit/>
          </a:bodyPr>
          <a:lstStyle/>
          <a:p>
            <a:r>
              <a:rPr lang="en-US" dirty="0"/>
              <a:t>Natural History of Schizophrenia</a:t>
            </a:r>
          </a:p>
        </p:txBody>
      </p:sp>
      <p:sp>
        <p:nvSpPr>
          <p:cNvPr id="46083" name="Rectangle 3"/>
          <p:cNvSpPr>
            <a:spLocks noGrp="1" noRot="1" noChangeArrowheads="1"/>
          </p:cNvSpPr>
          <p:nvPr>
            <p:ph idx="1"/>
          </p:nvPr>
        </p:nvSpPr>
        <p:spPr/>
        <p:txBody>
          <a:bodyPr/>
          <a:lstStyle/>
          <a:p>
            <a:r>
              <a:rPr lang="en-US" dirty="0"/>
              <a:t>With the onset of the illness, the disease enters the progressive phase.  If treated 86% will recover, but the vast majority will relapse within 3 years.</a:t>
            </a:r>
          </a:p>
          <a:p>
            <a:r>
              <a:rPr lang="en-US" dirty="0"/>
              <a:t>In the chronic/residual phase, people with schizophrenia experience repeated episodes and relapses. The illness often becomes resistant to medication.</a:t>
            </a:r>
          </a:p>
        </p:txBody>
      </p:sp>
    </p:spTree>
    <p:extLst>
      <p:ext uri="{BB962C8B-B14F-4D97-AF65-F5344CB8AC3E}">
        <p14:creationId xmlns:p14="http://schemas.microsoft.com/office/powerpoint/2010/main" val="827496938"/>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232AB-A961-7747-AD1B-CF3B1180315D}"/>
              </a:ext>
            </a:extLst>
          </p:cNvPr>
          <p:cNvSpPr>
            <a:spLocks noGrp="1"/>
          </p:cNvSpPr>
          <p:nvPr>
            <p:ph type="title"/>
          </p:nvPr>
        </p:nvSpPr>
        <p:spPr/>
        <p:txBody>
          <a:bodyPr/>
          <a:lstStyle/>
          <a:p>
            <a:r>
              <a:rPr lang="en-US" dirty="0"/>
              <a:t>Court Reports</a:t>
            </a:r>
          </a:p>
        </p:txBody>
      </p:sp>
      <p:sp>
        <p:nvSpPr>
          <p:cNvPr id="3" name="Content Placeholder 2">
            <a:extLst>
              <a:ext uri="{FF2B5EF4-FFF2-40B4-BE49-F238E27FC236}">
                <a16:creationId xmlns:a16="http://schemas.microsoft.com/office/drawing/2014/main" id="{9490DF3E-6924-3144-885A-D5CA839B68F7}"/>
              </a:ext>
            </a:extLst>
          </p:cNvPr>
          <p:cNvSpPr>
            <a:spLocks noGrp="1"/>
          </p:cNvSpPr>
          <p:nvPr>
            <p:ph idx="1"/>
          </p:nvPr>
        </p:nvSpPr>
        <p:spPr/>
        <p:txBody>
          <a:bodyPr/>
          <a:lstStyle/>
          <a:p>
            <a:r>
              <a:rPr lang="en-US" dirty="0"/>
              <a:t>A lot of time has been spent putting together information to make sure that people are treated fairly and effectively in the judicial system.</a:t>
            </a:r>
          </a:p>
          <a:p>
            <a:r>
              <a:rPr lang="en-US" dirty="0"/>
              <a:t>These reports include background information, history in the justice system, mental status and mental health evaluations, reports from  previous and current treaters, psychological testing, treatment, response to treatment, compliance with treatment, etc.</a:t>
            </a:r>
          </a:p>
          <a:p>
            <a:r>
              <a:rPr lang="en-US" dirty="0"/>
              <a:t>Of course, people are more complicated than their reports…</a:t>
            </a:r>
          </a:p>
        </p:txBody>
      </p:sp>
    </p:spTree>
    <p:extLst>
      <p:ext uri="{BB962C8B-B14F-4D97-AF65-F5344CB8AC3E}">
        <p14:creationId xmlns:p14="http://schemas.microsoft.com/office/powerpoint/2010/main" val="316000066"/>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Days to Remission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37227659"/>
              </p:ext>
            </p:extLst>
          </p:nvPr>
        </p:nvGraphicFramePr>
        <p:xfrm>
          <a:off x="3200401" y="1199057"/>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69689530"/>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r>
              <a:rPr lang="en-US"/>
              <a:t>Biological Treatment</a:t>
            </a:r>
          </a:p>
        </p:txBody>
      </p:sp>
      <p:sp>
        <p:nvSpPr>
          <p:cNvPr id="24579" name="Rectangle 3"/>
          <p:cNvSpPr>
            <a:spLocks noGrp="1" noRot="1" noChangeArrowheads="1"/>
          </p:cNvSpPr>
          <p:nvPr>
            <p:ph idx="1"/>
          </p:nvPr>
        </p:nvSpPr>
        <p:spPr/>
        <p:txBody>
          <a:bodyPr>
            <a:normAutofit/>
          </a:bodyPr>
          <a:lstStyle/>
          <a:p>
            <a:r>
              <a:rPr lang="en-US" dirty="0"/>
              <a:t>Antipsychotic drugs treat psychosis but not schizophrenia. Efficacy for negative symptoms and cognitive problems is modest, at best. The primary benefit of the drugs is to prevent relapse of psychosis.</a:t>
            </a:r>
          </a:p>
          <a:p>
            <a:r>
              <a:rPr lang="en-US" dirty="0"/>
              <a:t>Medications seem to be most effective early in the illness. Psychosocial interventions can be added to medication to improve relapse prevention.</a:t>
            </a:r>
          </a:p>
        </p:txBody>
      </p:sp>
    </p:spTree>
    <p:extLst>
      <p:ext uri="{BB962C8B-B14F-4D97-AF65-F5344CB8AC3E}">
        <p14:creationId xmlns:p14="http://schemas.microsoft.com/office/powerpoint/2010/main" val="2610408455"/>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0591A-1338-9D4E-976E-EC5A4E263753}"/>
              </a:ext>
            </a:extLst>
          </p:cNvPr>
          <p:cNvSpPr>
            <a:spLocks noGrp="1"/>
          </p:cNvSpPr>
          <p:nvPr>
            <p:ph type="title"/>
          </p:nvPr>
        </p:nvSpPr>
        <p:spPr/>
        <p:txBody>
          <a:bodyPr/>
          <a:lstStyle/>
          <a:p>
            <a:r>
              <a:rPr lang="en-US" dirty="0"/>
              <a:t>Treatment Response: ~&lt;47%</a:t>
            </a:r>
          </a:p>
        </p:txBody>
      </p:sp>
      <p:sp>
        <p:nvSpPr>
          <p:cNvPr id="3" name="Content Placeholder 2">
            <a:extLst>
              <a:ext uri="{FF2B5EF4-FFF2-40B4-BE49-F238E27FC236}">
                <a16:creationId xmlns:a16="http://schemas.microsoft.com/office/drawing/2014/main" id="{CD4A0E69-627E-5548-ADE7-DEBA1A868E43}"/>
              </a:ext>
            </a:extLst>
          </p:cNvPr>
          <p:cNvSpPr>
            <a:spLocks noGrp="1"/>
          </p:cNvSpPr>
          <p:nvPr>
            <p:ph idx="1"/>
          </p:nvPr>
        </p:nvSpPr>
        <p:spPr/>
        <p:txBody>
          <a:bodyPr/>
          <a:lstStyle/>
          <a:p>
            <a:r>
              <a:rPr lang="en-US" i="1" dirty="0"/>
              <a:t>Am J Psych </a:t>
            </a:r>
            <a:r>
              <a:rPr lang="en-US" dirty="0"/>
              <a:t>2004 –120 first episode patients.</a:t>
            </a:r>
          </a:p>
          <a:p>
            <a:r>
              <a:rPr lang="en-US" dirty="0"/>
              <a:t>After 5 years, 47.2% (95% CI= 36.0%–58.4%) of the subjects achieved symptom remission, and 25.5% (95% CI= 16.1%–34.7%) had adequate social functioning for 2 years or more. Only 13.7% (95% CI=6.4%–20.9%) of subjects met full recovery criteria for 2 years or longer. </a:t>
            </a:r>
          </a:p>
          <a:p>
            <a:endParaRPr lang="en-US" dirty="0"/>
          </a:p>
        </p:txBody>
      </p:sp>
      <p:pic>
        <p:nvPicPr>
          <p:cNvPr id="1027" name="Picture 3" descr="page1image2014645968">
            <a:extLst>
              <a:ext uri="{FF2B5EF4-FFF2-40B4-BE49-F238E27FC236}">
                <a16:creationId xmlns:a16="http://schemas.microsoft.com/office/drawing/2014/main" id="{8A962E38-23AA-7649-85D8-A5BCBA5B07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5625"/>
            <a:ext cx="6172200" cy="2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3275410"/>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rrowheads="1"/>
          </p:cNvSpPr>
          <p:nvPr>
            <p:ph type="title"/>
          </p:nvPr>
        </p:nvSpPr>
        <p:spPr/>
        <p:txBody>
          <a:bodyPr/>
          <a:lstStyle/>
          <a:p>
            <a:r>
              <a:rPr lang="en-US" dirty="0"/>
              <a:t>CATIE Project: Schizophrenia Outcomes</a:t>
            </a:r>
          </a:p>
        </p:txBody>
      </p:sp>
      <p:sp>
        <p:nvSpPr>
          <p:cNvPr id="70659" name="Rectangle 3"/>
          <p:cNvSpPr>
            <a:spLocks noGrp="1" noRot="1" noChangeArrowheads="1"/>
          </p:cNvSpPr>
          <p:nvPr>
            <p:ph idx="1"/>
          </p:nvPr>
        </p:nvSpPr>
        <p:spPr/>
        <p:txBody>
          <a:bodyPr>
            <a:normAutofit/>
          </a:bodyPr>
          <a:lstStyle/>
          <a:p>
            <a:r>
              <a:rPr lang="en-US"/>
              <a:t>14.5% competitively employed</a:t>
            </a:r>
          </a:p>
          <a:p>
            <a:r>
              <a:rPr lang="en-US"/>
              <a:t>12.6% in other employment</a:t>
            </a:r>
          </a:p>
          <a:p>
            <a:r>
              <a:rPr lang="en-US"/>
              <a:t>72.6% not employed</a:t>
            </a:r>
          </a:p>
          <a:p>
            <a:r>
              <a:rPr lang="en-US"/>
              <a:t>Employment associated with:</a:t>
            </a:r>
          </a:p>
          <a:p>
            <a:pPr lvl="1"/>
            <a:r>
              <a:rPr lang="en-US"/>
              <a:t>Less severe positive, negative, cognitive problems</a:t>
            </a:r>
          </a:p>
          <a:p>
            <a:pPr lvl="1"/>
            <a:r>
              <a:rPr lang="en-US"/>
              <a:t>Motivation/ empathy</a:t>
            </a:r>
          </a:p>
          <a:p>
            <a:pPr lvl="1"/>
            <a:r>
              <a:rPr lang="en-US"/>
              <a:t>Higher education</a:t>
            </a:r>
          </a:p>
          <a:p>
            <a:pPr lvl="1"/>
            <a:r>
              <a:rPr lang="en-US"/>
              <a:t>Availability of psychosocial rehabilitation</a:t>
            </a:r>
            <a:endParaRPr lang="en-US" dirty="0"/>
          </a:p>
        </p:txBody>
      </p:sp>
    </p:spTree>
    <p:extLst>
      <p:ext uri="{BB962C8B-B14F-4D97-AF65-F5344CB8AC3E}">
        <p14:creationId xmlns:p14="http://schemas.microsoft.com/office/powerpoint/2010/main" val="3529508519"/>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r>
              <a:rPr lang="en-US"/>
              <a:t>Psychosocial Treatments</a:t>
            </a:r>
            <a:endParaRPr lang="en-US" dirty="0"/>
          </a:p>
        </p:txBody>
      </p:sp>
      <p:sp>
        <p:nvSpPr>
          <p:cNvPr id="25603" name="Rectangle 3"/>
          <p:cNvSpPr>
            <a:spLocks noGrp="1" noRot="1" noChangeArrowheads="1"/>
          </p:cNvSpPr>
          <p:nvPr>
            <p:ph idx="1"/>
          </p:nvPr>
        </p:nvSpPr>
        <p:spPr/>
        <p:txBody>
          <a:bodyPr>
            <a:normAutofit fontScale="92500" lnSpcReduction="20000"/>
          </a:bodyPr>
          <a:lstStyle/>
          <a:p>
            <a:r>
              <a:rPr lang="en-US"/>
              <a:t>Assertive community treatment (ACT) reduces frequency of hospitalization, increases housing stability, shows high satisfaction from clients and families.</a:t>
            </a:r>
          </a:p>
          <a:p>
            <a:r>
              <a:rPr lang="en-US"/>
              <a:t>Integrated dual disorders treatment </a:t>
            </a:r>
          </a:p>
          <a:p>
            <a:r>
              <a:rPr lang="en-US"/>
              <a:t>Supported employment - individual placement and support (IPS) is effective</a:t>
            </a:r>
          </a:p>
          <a:p>
            <a:r>
              <a:rPr lang="en-US"/>
              <a:t>Family psychoeducation reduces relapse, improves symptomatic recovery, enhances family outcomes. Programs must &gt; 9 months.</a:t>
            </a:r>
          </a:p>
          <a:p>
            <a:r>
              <a:rPr lang="en-US"/>
              <a:t>Social skills training improves social skills in group but not necessarily in the community.</a:t>
            </a:r>
          </a:p>
          <a:p>
            <a:r>
              <a:rPr lang="en-US"/>
              <a:t>Personal/Cognitive therapy may help with delusions, hallucinations, social functioning</a:t>
            </a:r>
          </a:p>
          <a:p>
            <a:endParaRPr lang="en-US" dirty="0"/>
          </a:p>
        </p:txBody>
      </p:sp>
    </p:spTree>
    <p:extLst>
      <p:ext uri="{BB962C8B-B14F-4D97-AF65-F5344CB8AC3E}">
        <p14:creationId xmlns:p14="http://schemas.microsoft.com/office/powerpoint/2010/main" val="2661162584"/>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8F36F-0069-F54C-BA8A-4A08D5EF8922}"/>
              </a:ext>
            </a:extLst>
          </p:cNvPr>
          <p:cNvSpPr>
            <a:spLocks noGrp="1"/>
          </p:cNvSpPr>
          <p:nvPr>
            <p:ph type="title"/>
          </p:nvPr>
        </p:nvSpPr>
        <p:spPr/>
        <p:txBody>
          <a:bodyPr/>
          <a:lstStyle/>
          <a:p>
            <a:r>
              <a:rPr lang="en-US" dirty="0"/>
              <a:t>Chronic Disease Relapse Rates (NIH)</a:t>
            </a:r>
          </a:p>
        </p:txBody>
      </p:sp>
      <p:graphicFrame>
        <p:nvGraphicFramePr>
          <p:cNvPr id="4" name="Content Placeholder 3">
            <a:extLst>
              <a:ext uri="{FF2B5EF4-FFF2-40B4-BE49-F238E27FC236}">
                <a16:creationId xmlns:a16="http://schemas.microsoft.com/office/drawing/2014/main" id="{DAC98E81-D732-304A-ABAF-CE52E28ABB2B}"/>
              </a:ext>
            </a:extLst>
          </p:cNvPr>
          <p:cNvGraphicFramePr>
            <a:graphicFrameLocks noGrp="1"/>
          </p:cNvGraphicFramePr>
          <p:nvPr>
            <p:ph idx="1"/>
            <p:extLst>
              <p:ext uri="{D42A27DB-BD31-4B8C-83A1-F6EECF244321}">
                <p14:modId xmlns:p14="http://schemas.microsoft.com/office/powerpoint/2010/main" val="156048377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4511543"/>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Substance Use Disorders: Natural History</a:t>
            </a:r>
          </a:p>
        </p:txBody>
      </p:sp>
      <p:sp>
        <p:nvSpPr>
          <p:cNvPr id="3" name="Content Placeholder 2"/>
          <p:cNvSpPr>
            <a:spLocks noGrp="1"/>
          </p:cNvSpPr>
          <p:nvPr>
            <p:ph idx="1"/>
          </p:nvPr>
        </p:nvSpPr>
        <p:spPr/>
        <p:txBody>
          <a:bodyPr>
            <a:normAutofit/>
          </a:bodyPr>
          <a:lstStyle/>
          <a:p>
            <a:r>
              <a:rPr lang="en-US" dirty="0"/>
              <a:t>Most of those who change their problem drinking do so without treatment of any kind, including self-help groups.</a:t>
            </a:r>
          </a:p>
          <a:p>
            <a:r>
              <a:rPr lang="en-US" dirty="0"/>
              <a:t>A significant percentage maintain their recovery with follow-up periods of more than 8 years.</a:t>
            </a:r>
          </a:p>
          <a:p>
            <a:r>
              <a:rPr lang="en-US" dirty="0"/>
              <a:t>Many problem drinkers can maintain a pattern of non-problematic moderate use of alcohol without </a:t>
            </a:r>
            <a:r>
              <a:rPr lang="en-US"/>
              <a:t>becoming re-addicted</a:t>
            </a:r>
            <a:r>
              <a:rPr lang="en-US" dirty="0"/>
              <a:t>.</a:t>
            </a:r>
          </a:p>
          <a:p>
            <a:r>
              <a:rPr lang="en-US" dirty="0"/>
              <a:t>Those who seek treatment have more severe alcohol and related problems than those who do not.</a:t>
            </a:r>
          </a:p>
        </p:txBody>
      </p:sp>
    </p:spTree>
    <p:extLst>
      <p:ext uri="{BB962C8B-B14F-4D97-AF65-F5344CB8AC3E}">
        <p14:creationId xmlns:p14="http://schemas.microsoft.com/office/powerpoint/2010/main" val="1224486994"/>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Alcoholic Addiction Recovery Data</a:t>
            </a:r>
          </a:p>
        </p:txBody>
      </p:sp>
      <p:sp>
        <p:nvSpPr>
          <p:cNvPr id="3" name="Content Placeholder 2"/>
          <p:cNvSpPr>
            <a:spLocks noGrp="1"/>
          </p:cNvSpPr>
          <p:nvPr>
            <p:ph idx="1"/>
          </p:nvPr>
        </p:nvSpPr>
        <p:spPr/>
        <p:txBody>
          <a:bodyPr>
            <a:normAutofit/>
          </a:bodyPr>
          <a:lstStyle/>
          <a:p>
            <a:r>
              <a:rPr lang="en-US" i="1" dirty="0"/>
              <a:t>The Big Book </a:t>
            </a:r>
            <a:r>
              <a:rPr lang="en-US" dirty="0"/>
              <a:t>(Alcoholics Anonymous) claimed in 1955 that AA works for 75% of the people who commit to the program.</a:t>
            </a:r>
          </a:p>
          <a:p>
            <a:r>
              <a:rPr lang="en-US" dirty="0"/>
              <a:t>A 2006 Cochrane Review concluded that there are no experimental studies that prove that AA or any other 12 step programs are effective.</a:t>
            </a:r>
          </a:p>
          <a:p>
            <a:r>
              <a:rPr lang="en-US" dirty="0"/>
              <a:t>A recent book by Lance </a:t>
            </a:r>
            <a:r>
              <a:rPr lang="en-US" dirty="0" err="1"/>
              <a:t>Dodes</a:t>
            </a:r>
            <a:r>
              <a:rPr lang="en-US" dirty="0"/>
              <a:t>, MD concluded from indirect data that AA has a success rate around 5-8%. </a:t>
            </a:r>
            <a:r>
              <a:rPr lang="en-US" sz="2600" i="1" dirty="0"/>
              <a:t>(The Sober Truth: Debunking the Bad Science Behind 12-Step Programs and the Rehab Industry.)</a:t>
            </a:r>
          </a:p>
        </p:txBody>
      </p:sp>
    </p:spTree>
    <p:extLst>
      <p:ext uri="{BB962C8B-B14F-4D97-AF65-F5344CB8AC3E}">
        <p14:creationId xmlns:p14="http://schemas.microsoft.com/office/powerpoint/2010/main" val="2833724107"/>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12-Step </a:t>
            </a:r>
            <a:br>
              <a:rPr lang="en-US" dirty="0"/>
            </a:br>
            <a:r>
              <a:rPr lang="en-US" dirty="0"/>
              <a:t>Facilitation: </a:t>
            </a:r>
            <a:br>
              <a:rPr lang="en-US" dirty="0"/>
            </a:br>
            <a:r>
              <a:rPr lang="en-US" dirty="0"/>
              <a:t>Project MATCH</a:t>
            </a:r>
          </a:p>
        </p:txBody>
      </p:sp>
      <p:sp>
        <p:nvSpPr>
          <p:cNvPr id="3" name="Content Placeholder 2"/>
          <p:cNvSpPr>
            <a:spLocks noGrp="1"/>
          </p:cNvSpPr>
          <p:nvPr>
            <p:ph idx="1"/>
          </p:nvPr>
        </p:nvSpPr>
        <p:spPr>
          <a:xfrm>
            <a:off x="838200" y="2257425"/>
            <a:ext cx="10515600" cy="4351338"/>
          </a:xfrm>
        </p:spPr>
        <p:txBody>
          <a:bodyPr>
            <a:normAutofit/>
          </a:bodyPr>
          <a:lstStyle/>
          <a:p>
            <a:r>
              <a:rPr lang="en-US" dirty="0"/>
              <a:t>$20 million, non-industry sponsored study.</a:t>
            </a:r>
          </a:p>
          <a:p>
            <a:r>
              <a:rPr lang="en-US" dirty="0"/>
              <a:t>No difference between 12-step, CBT, or motivational interviewing.</a:t>
            </a:r>
          </a:p>
          <a:p>
            <a:r>
              <a:rPr lang="en-US" dirty="0"/>
              <a:t>Participating in AA shows positive short and long-term outcomes.</a:t>
            </a:r>
          </a:p>
          <a:p>
            <a:r>
              <a:rPr lang="en-US" dirty="0"/>
              <a:t>It isn’t clear which people benefit most from AA.</a:t>
            </a:r>
          </a:p>
          <a:p>
            <a:r>
              <a:rPr lang="en-US" dirty="0"/>
              <a:t>Note: only 20-30% of people in recovery will affiliate with AA.</a:t>
            </a:r>
          </a:p>
        </p:txBody>
      </p:sp>
    </p:spTree>
    <p:extLst>
      <p:ext uri="{BB962C8B-B14F-4D97-AF65-F5344CB8AC3E}">
        <p14:creationId xmlns:p14="http://schemas.microsoft.com/office/powerpoint/2010/main" val="364602859"/>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rrowheads="1"/>
          </p:cNvSpPr>
          <p:nvPr>
            <p:ph type="title"/>
          </p:nvPr>
        </p:nvSpPr>
        <p:spPr/>
        <p:txBody>
          <a:bodyPr/>
          <a:lstStyle/>
          <a:p>
            <a:r>
              <a:rPr lang="en-US"/>
              <a:t>The COMBINE Study</a:t>
            </a:r>
          </a:p>
        </p:txBody>
      </p:sp>
      <p:sp>
        <p:nvSpPr>
          <p:cNvPr id="130051" name="Rectangle 3"/>
          <p:cNvSpPr>
            <a:spLocks noGrp="1" noRot="1" noChangeArrowheads="1"/>
          </p:cNvSpPr>
          <p:nvPr>
            <p:ph idx="1"/>
          </p:nvPr>
        </p:nvSpPr>
        <p:spPr/>
        <p:txBody>
          <a:bodyPr>
            <a:normAutofit/>
          </a:bodyPr>
          <a:lstStyle/>
          <a:p>
            <a:r>
              <a:rPr lang="en-US" dirty="0"/>
              <a:t>1,383 alcohol dependent subjects from 11 sites, studied for 4 months. Treatments included naltrexone, </a:t>
            </a:r>
            <a:r>
              <a:rPr lang="en-US" dirty="0" err="1"/>
              <a:t>acamprosate</a:t>
            </a:r>
            <a:r>
              <a:rPr lang="en-US" dirty="0"/>
              <a:t>, placebo, medical management, and combined behavioral intervention, all in various permutations.</a:t>
            </a:r>
          </a:p>
          <a:p>
            <a:r>
              <a:rPr lang="en-US" dirty="0"/>
              <a:t>All subjects showed improvement during this 4 month study.</a:t>
            </a:r>
          </a:p>
          <a:p>
            <a:r>
              <a:rPr lang="en-US" dirty="0"/>
              <a:t>The greatest improvement was seen in groups that took some kind of pill. Skilled behavioral intervention without a pill was the worst!</a:t>
            </a:r>
          </a:p>
        </p:txBody>
      </p:sp>
    </p:spTree>
    <p:extLst>
      <p:ext uri="{BB962C8B-B14F-4D97-AF65-F5344CB8AC3E}">
        <p14:creationId xmlns:p14="http://schemas.microsoft.com/office/powerpoint/2010/main" val="2334316610"/>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8648B-9D9E-1341-951D-3B1621F699EE}"/>
              </a:ext>
            </a:extLst>
          </p:cNvPr>
          <p:cNvSpPr>
            <a:spLocks noGrp="1"/>
          </p:cNvSpPr>
          <p:nvPr>
            <p:ph type="title"/>
          </p:nvPr>
        </p:nvSpPr>
        <p:spPr/>
        <p:txBody>
          <a:bodyPr/>
          <a:lstStyle/>
          <a:p>
            <a:r>
              <a:rPr lang="en-US" dirty="0"/>
              <a:t>How Do I Read Reports?</a:t>
            </a:r>
          </a:p>
        </p:txBody>
      </p:sp>
      <p:sp>
        <p:nvSpPr>
          <p:cNvPr id="3" name="Content Placeholder 2">
            <a:extLst>
              <a:ext uri="{FF2B5EF4-FFF2-40B4-BE49-F238E27FC236}">
                <a16:creationId xmlns:a16="http://schemas.microsoft.com/office/drawing/2014/main" id="{0BE9E5AA-32BF-A542-9D0D-FB88D4E7F8E3}"/>
              </a:ext>
            </a:extLst>
          </p:cNvPr>
          <p:cNvSpPr>
            <a:spLocks noGrp="1"/>
          </p:cNvSpPr>
          <p:nvPr>
            <p:ph idx="1"/>
          </p:nvPr>
        </p:nvSpPr>
        <p:spPr/>
        <p:txBody>
          <a:bodyPr>
            <a:normAutofit/>
          </a:bodyPr>
          <a:lstStyle/>
          <a:p>
            <a:r>
              <a:rPr lang="en-US" dirty="0"/>
              <a:t>I consider the source (Some evaluators are better than others. Some evaluators always see the same illness. Some are not neutral.) </a:t>
            </a:r>
          </a:p>
          <a:p>
            <a:r>
              <a:rPr lang="en-US" dirty="0"/>
              <a:t>I look for the conclusions (I hate long reports.) </a:t>
            </a:r>
          </a:p>
          <a:p>
            <a:r>
              <a:rPr lang="en-US" dirty="0"/>
              <a:t>I look for consistency among evaluators (I am suspicious of outliers.) </a:t>
            </a:r>
          </a:p>
          <a:p>
            <a:r>
              <a:rPr lang="en-US" dirty="0"/>
              <a:t>I look for horses, not zebras (I am comfortable with familiarity.) </a:t>
            </a:r>
          </a:p>
          <a:p>
            <a:r>
              <a:rPr lang="en-US" dirty="0"/>
              <a:t>I am impatient with confusing jargon that I don’t understand or seems to be meaningless.</a:t>
            </a:r>
          </a:p>
          <a:p>
            <a:r>
              <a:rPr lang="en-US" dirty="0"/>
              <a:t>I am wary of malingering.</a:t>
            </a:r>
          </a:p>
          <a:p>
            <a:r>
              <a:rPr lang="en-US" dirty="0"/>
              <a:t>I do the final “clinical test” – Does this make sense?</a:t>
            </a:r>
          </a:p>
        </p:txBody>
      </p:sp>
    </p:spTree>
    <p:extLst>
      <p:ext uri="{BB962C8B-B14F-4D97-AF65-F5344CB8AC3E}">
        <p14:creationId xmlns:p14="http://schemas.microsoft.com/office/powerpoint/2010/main" val="2461305048"/>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5C12F-40EC-7B40-9CFC-292B1DF2E5FF}"/>
              </a:ext>
            </a:extLst>
          </p:cNvPr>
          <p:cNvSpPr>
            <a:spLocks noGrp="1"/>
          </p:cNvSpPr>
          <p:nvPr>
            <p:ph type="title"/>
          </p:nvPr>
        </p:nvSpPr>
        <p:spPr/>
        <p:txBody>
          <a:bodyPr>
            <a:normAutofit/>
          </a:bodyPr>
          <a:lstStyle/>
          <a:p>
            <a:r>
              <a:rPr lang="en-US" dirty="0"/>
              <a:t>Co-Occurring Disorders Treatment Evidence</a:t>
            </a:r>
          </a:p>
        </p:txBody>
      </p:sp>
      <p:sp>
        <p:nvSpPr>
          <p:cNvPr id="3" name="Content Placeholder 2">
            <a:extLst>
              <a:ext uri="{FF2B5EF4-FFF2-40B4-BE49-F238E27FC236}">
                <a16:creationId xmlns:a16="http://schemas.microsoft.com/office/drawing/2014/main" id="{6C6CF7DC-FCFA-0A47-AE5E-1271B11CF47E}"/>
              </a:ext>
            </a:extLst>
          </p:cNvPr>
          <p:cNvSpPr>
            <a:spLocks noGrp="1"/>
          </p:cNvSpPr>
          <p:nvPr>
            <p:ph idx="1"/>
          </p:nvPr>
        </p:nvSpPr>
        <p:spPr/>
        <p:txBody>
          <a:bodyPr/>
          <a:lstStyle/>
          <a:p>
            <a:r>
              <a:rPr lang="en-US" dirty="0"/>
              <a:t>No evidence for any particular psychosocial intervention over any other in addicted/ mentally ill clients for</a:t>
            </a:r>
          </a:p>
          <a:p>
            <a:pPr lvl="1"/>
            <a:r>
              <a:rPr lang="en-US" dirty="0"/>
              <a:t>Staying in treatment</a:t>
            </a:r>
          </a:p>
          <a:p>
            <a:pPr lvl="1"/>
            <a:r>
              <a:rPr lang="en-US" dirty="0"/>
              <a:t>Reducing substance use</a:t>
            </a:r>
          </a:p>
          <a:p>
            <a:pPr lvl="1"/>
            <a:r>
              <a:rPr lang="en-US" dirty="0"/>
              <a:t>Improving mental status</a:t>
            </a:r>
          </a:p>
          <a:p>
            <a:r>
              <a:rPr lang="en-US" dirty="0"/>
              <a:t>There is some evidence that trauma-focused psychological therapy  in people with PTSD and substance use disorders do better than treatment </a:t>
            </a:r>
            <a:r>
              <a:rPr lang="en-US"/>
              <a:t>as usual.</a:t>
            </a:r>
            <a:endParaRPr lang="en-US" dirty="0"/>
          </a:p>
        </p:txBody>
      </p:sp>
    </p:spTree>
    <p:extLst>
      <p:ext uri="{BB962C8B-B14F-4D97-AF65-F5344CB8AC3E}">
        <p14:creationId xmlns:p14="http://schemas.microsoft.com/office/powerpoint/2010/main" val="1086026806"/>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2AC0D-CA51-2B44-BEE0-A755A6447E93}"/>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D003F84C-8E2E-AA49-8048-ACFFAAFB9EBF}"/>
              </a:ext>
            </a:extLst>
          </p:cNvPr>
          <p:cNvSpPr>
            <a:spLocks noGrp="1"/>
          </p:cNvSpPr>
          <p:nvPr>
            <p:ph idx="1"/>
          </p:nvPr>
        </p:nvSpPr>
        <p:spPr/>
        <p:txBody>
          <a:bodyPr>
            <a:normAutofit fontScale="92500"/>
          </a:bodyPr>
          <a:lstStyle/>
          <a:p>
            <a:r>
              <a:rPr lang="en-US" dirty="0"/>
              <a:t>Psychiatric diagnosis is imprecise. We usually know that something’s wrong with somebody, but often disagree what to call it. Some diagnoses are more reliably diagnosed than others. Some “</a:t>
            </a:r>
            <a:r>
              <a:rPr lang="en-US" dirty="0" err="1"/>
              <a:t>diagnosers</a:t>
            </a:r>
            <a:r>
              <a:rPr lang="en-US" dirty="0"/>
              <a:t>” are better than others.</a:t>
            </a:r>
          </a:p>
          <a:p>
            <a:r>
              <a:rPr lang="en-US" dirty="0"/>
              <a:t>Psychiatric disorders and substance use disorders are chronic medical disorders. These are the hardest to treat, and have the poorest adherence.</a:t>
            </a:r>
          </a:p>
          <a:p>
            <a:r>
              <a:rPr lang="en-US" dirty="0"/>
              <a:t>Treatment for psychiatric disorders is between 30-60% effective, depending on how well the treatment is delivered, how adherent the patient is, and how ill the patient is. Some people are cured. Some don’t respond at all.</a:t>
            </a:r>
          </a:p>
          <a:p>
            <a:r>
              <a:rPr lang="en-US" dirty="0"/>
              <a:t>The effectiveness of treatment for substance use disorders is not clear.</a:t>
            </a:r>
          </a:p>
        </p:txBody>
      </p:sp>
    </p:spTree>
    <p:extLst>
      <p:ext uri="{BB962C8B-B14F-4D97-AF65-F5344CB8AC3E}">
        <p14:creationId xmlns:p14="http://schemas.microsoft.com/office/powerpoint/2010/main" val="1399098565"/>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ea typeface="+mj-ea"/>
                <a:cs typeface="+mj-cs"/>
              </a:rPr>
              <a:t>Observations</a:t>
            </a:r>
          </a:p>
        </p:txBody>
      </p:sp>
      <p:sp>
        <p:nvSpPr>
          <p:cNvPr id="3" name="Content Placeholder 2"/>
          <p:cNvSpPr>
            <a:spLocks noGrp="1"/>
          </p:cNvSpPr>
          <p:nvPr>
            <p:ph idx="1"/>
          </p:nvPr>
        </p:nvSpPr>
        <p:spPr/>
        <p:txBody>
          <a:bodyPr>
            <a:normAutofit/>
          </a:bodyPr>
          <a:lstStyle/>
          <a:p>
            <a:pPr eaLnBrk="1" hangingPunct="1">
              <a:buFont typeface="Arial"/>
              <a:buChar char="•"/>
              <a:defRPr/>
            </a:pPr>
            <a:r>
              <a:rPr lang="en-US" dirty="0">
                <a:ea typeface="+mn-ea"/>
                <a:cs typeface="+mn-cs"/>
              </a:rPr>
              <a:t>Human beings do not have to know someone to think they know someone., and the depth of our conviction is totally out of proportion of what we really know. This is related to “the feeling of knowing” – being certain of knowing something despite having no, or contradictory evidence. This arises out of involuntary brain processes that function independently of reason.</a:t>
            </a:r>
          </a:p>
          <a:p>
            <a:pPr eaLnBrk="1" hangingPunct="1">
              <a:buFont typeface="Arial"/>
              <a:buChar char="•"/>
              <a:defRPr/>
            </a:pPr>
            <a:r>
              <a:rPr lang="en-US" dirty="0">
                <a:ea typeface="+mn-ea"/>
                <a:cs typeface="+mn-cs"/>
              </a:rPr>
              <a:t>Normally, we form intuitions quickly and spend the rest of the time testing and confirming they are right. Most of the time, this works out OK. But in risk assessment, it often does not. That is because of cognitive biases.</a:t>
            </a:r>
          </a:p>
        </p:txBody>
      </p:sp>
    </p:spTree>
    <p:extLst>
      <p:ext uri="{BB962C8B-B14F-4D97-AF65-F5344CB8AC3E}">
        <p14:creationId xmlns:p14="http://schemas.microsoft.com/office/powerpoint/2010/main" val="4162451812"/>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2C4B4-5216-9341-BD5C-B04D0200C530}"/>
              </a:ext>
            </a:extLst>
          </p:cNvPr>
          <p:cNvSpPr>
            <a:spLocks noGrp="1"/>
          </p:cNvSpPr>
          <p:nvPr>
            <p:ph type="title"/>
          </p:nvPr>
        </p:nvSpPr>
        <p:spPr/>
        <p:txBody>
          <a:bodyPr/>
          <a:lstStyle/>
          <a:p>
            <a:r>
              <a:rPr lang="en-US" dirty="0"/>
              <a:t>Cognitive Biases</a:t>
            </a:r>
          </a:p>
        </p:txBody>
      </p:sp>
      <p:sp>
        <p:nvSpPr>
          <p:cNvPr id="3" name="Content Placeholder 2">
            <a:extLst>
              <a:ext uri="{FF2B5EF4-FFF2-40B4-BE49-F238E27FC236}">
                <a16:creationId xmlns:a16="http://schemas.microsoft.com/office/drawing/2014/main" id="{6CAF4C3B-8F9A-C04D-B19B-1A9735841048}"/>
              </a:ext>
            </a:extLst>
          </p:cNvPr>
          <p:cNvSpPr>
            <a:spLocks noGrp="1"/>
          </p:cNvSpPr>
          <p:nvPr>
            <p:ph idx="1"/>
          </p:nvPr>
        </p:nvSpPr>
        <p:spPr/>
        <p:txBody>
          <a:bodyPr>
            <a:normAutofit lnSpcReduction="10000"/>
          </a:bodyPr>
          <a:lstStyle/>
          <a:p>
            <a:r>
              <a:rPr lang="en-US" dirty="0"/>
              <a:t>Cognitive biases are systematic patterns of deviation from rationality in judgment. Many are due to mental shortcuts that the brain takes in making decisions about the world. They are well-researched and there are a lot of them! Here is a short list related to risk:</a:t>
            </a:r>
          </a:p>
          <a:p>
            <a:pPr lvl="1"/>
            <a:r>
              <a:rPr lang="en-US" dirty="0"/>
              <a:t>Confirmation bias</a:t>
            </a:r>
          </a:p>
          <a:p>
            <a:pPr lvl="1"/>
            <a:r>
              <a:rPr lang="en-US" dirty="0"/>
              <a:t>Bandwagon effect</a:t>
            </a:r>
          </a:p>
          <a:p>
            <a:pPr lvl="1"/>
            <a:r>
              <a:rPr lang="en-US" dirty="0"/>
              <a:t>Frequency illusion</a:t>
            </a:r>
          </a:p>
          <a:p>
            <a:pPr lvl="1"/>
            <a:r>
              <a:rPr lang="en-US" dirty="0"/>
              <a:t>Gambler’s illusion</a:t>
            </a:r>
          </a:p>
          <a:p>
            <a:pPr lvl="1"/>
            <a:r>
              <a:rPr lang="en-US" dirty="0"/>
              <a:t>Fundamental attribution error</a:t>
            </a:r>
          </a:p>
          <a:p>
            <a:pPr lvl="1"/>
            <a:r>
              <a:rPr lang="en-US" dirty="0"/>
              <a:t>Negativity bias</a:t>
            </a:r>
          </a:p>
          <a:p>
            <a:pPr lvl="1"/>
            <a:r>
              <a:rPr lang="en-US" dirty="0"/>
              <a:t>Stereotyping</a:t>
            </a:r>
          </a:p>
        </p:txBody>
      </p:sp>
    </p:spTree>
    <p:extLst>
      <p:ext uri="{BB962C8B-B14F-4D97-AF65-F5344CB8AC3E}">
        <p14:creationId xmlns:p14="http://schemas.microsoft.com/office/powerpoint/2010/main" val="376282951"/>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A4E6B-8D69-2443-AA2E-9B4C8DAEF346}"/>
              </a:ext>
            </a:extLst>
          </p:cNvPr>
          <p:cNvSpPr>
            <a:spLocks noGrp="1"/>
          </p:cNvSpPr>
          <p:nvPr>
            <p:ph type="title"/>
          </p:nvPr>
        </p:nvSpPr>
        <p:spPr/>
        <p:txBody>
          <a:bodyPr/>
          <a:lstStyle/>
          <a:p>
            <a:r>
              <a:rPr lang="en-US" dirty="0"/>
              <a:t>The Implicit Association Test</a:t>
            </a:r>
          </a:p>
        </p:txBody>
      </p:sp>
      <p:sp>
        <p:nvSpPr>
          <p:cNvPr id="3" name="Content Placeholder 2">
            <a:extLst>
              <a:ext uri="{FF2B5EF4-FFF2-40B4-BE49-F238E27FC236}">
                <a16:creationId xmlns:a16="http://schemas.microsoft.com/office/drawing/2014/main" id="{5D3247A1-626B-C143-8D4D-4735110F4DF2}"/>
              </a:ext>
            </a:extLst>
          </p:cNvPr>
          <p:cNvSpPr>
            <a:spLocks noGrp="1"/>
          </p:cNvSpPr>
          <p:nvPr>
            <p:ph idx="1"/>
          </p:nvPr>
        </p:nvSpPr>
        <p:spPr/>
        <p:txBody>
          <a:bodyPr>
            <a:normAutofit/>
          </a:bodyPr>
          <a:lstStyle/>
          <a:p>
            <a:r>
              <a:rPr lang="en-US" dirty="0"/>
              <a:t>The Implicit Association Test (IAT) was introduced in the 1990’s. It was based on the observation that it takes the brain longer to process tasks that go against previously learned associations (like the Stroop test.) The most famous example of implicit bias is that it takes longer for the brain to sort photos of dark-skinned individuals with “good qualities” (honesty, intelligence, generosity…) The interpretation is that people have implicit biases against certain individuals even when they are not aware of having such a bias, and even when they believe such biases are wrong.</a:t>
            </a:r>
          </a:p>
          <a:p>
            <a:endParaRPr lang="en-US" dirty="0"/>
          </a:p>
        </p:txBody>
      </p:sp>
    </p:spTree>
    <p:extLst>
      <p:ext uri="{BB962C8B-B14F-4D97-AF65-F5344CB8AC3E}">
        <p14:creationId xmlns:p14="http://schemas.microsoft.com/office/powerpoint/2010/main" val="1615315640"/>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pPr eaLnBrk="1" hangingPunct="1">
              <a:defRPr/>
            </a:pPr>
            <a:r>
              <a:rPr lang="en-US" dirty="0">
                <a:ea typeface="+mj-ea"/>
                <a:cs typeface="+mj-cs"/>
              </a:rPr>
              <a:t>Risk Assessment</a:t>
            </a:r>
          </a:p>
        </p:txBody>
      </p:sp>
      <p:sp>
        <p:nvSpPr>
          <p:cNvPr id="5123" name="Rectangle 3"/>
          <p:cNvSpPr>
            <a:spLocks noGrp="1" noRot="1" noChangeArrowheads="1"/>
          </p:cNvSpPr>
          <p:nvPr>
            <p:ph idx="1"/>
          </p:nvPr>
        </p:nvSpPr>
        <p:spPr/>
        <p:txBody>
          <a:bodyPr/>
          <a:lstStyle/>
          <a:p>
            <a:pPr eaLnBrk="1" hangingPunct="1">
              <a:lnSpc>
                <a:spcPct val="90000"/>
              </a:lnSpc>
              <a:buFont typeface="Arial"/>
              <a:buChar char="•"/>
              <a:defRPr/>
            </a:pPr>
            <a:r>
              <a:rPr lang="en-US" dirty="0">
                <a:ea typeface="+mn-ea"/>
                <a:cs typeface="+mn-cs"/>
              </a:rPr>
              <a:t>Risk assessment is a field of inquiry with a growing literature over the last 20 years. In mental health, risk assessment has been focused on trying to predict suicide and violence. </a:t>
            </a:r>
          </a:p>
          <a:p>
            <a:pPr>
              <a:defRPr/>
            </a:pPr>
            <a:r>
              <a:rPr lang="en-US" dirty="0">
                <a:ea typeface="+mn-ea"/>
                <a:cs typeface="+mn-cs"/>
              </a:rPr>
              <a:t>Research has focused on trying to find biological markers that would identify high risk individuals. Attempts to predict suicide have </a:t>
            </a:r>
            <a:r>
              <a:rPr lang="en-US" dirty="0"/>
              <a:t>consistently failed, but predicting violence in potential offenders remains the “Holy Grail” of forensic psychiatry. </a:t>
            </a:r>
          </a:p>
          <a:p>
            <a:pPr marL="0" indent="0" eaLnBrk="1" hangingPunct="1">
              <a:lnSpc>
                <a:spcPct val="90000"/>
              </a:lnSpc>
              <a:buNone/>
              <a:defRPr/>
            </a:pPr>
            <a:endParaRPr lang="en-US" dirty="0">
              <a:ea typeface="+mn-ea"/>
              <a:cs typeface="+mn-cs"/>
            </a:endParaRPr>
          </a:p>
        </p:txBody>
      </p:sp>
    </p:spTree>
    <p:extLst>
      <p:ext uri="{BB962C8B-B14F-4D97-AF65-F5344CB8AC3E}">
        <p14:creationId xmlns:p14="http://schemas.microsoft.com/office/powerpoint/2010/main" val="4174080533"/>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eaLnBrk="1" hangingPunct="1">
              <a:defRPr/>
            </a:pPr>
            <a:r>
              <a:rPr lang="en-US" dirty="0">
                <a:ea typeface="+mj-ea"/>
                <a:cs typeface="+mj-cs"/>
              </a:rPr>
              <a:t>Actuarial Risk Assessment Instruments</a:t>
            </a:r>
          </a:p>
        </p:txBody>
      </p:sp>
      <p:sp>
        <p:nvSpPr>
          <p:cNvPr id="25603" name="Rectangle 3"/>
          <p:cNvSpPr>
            <a:spLocks noGrp="1" noRot="1" noChangeArrowheads="1"/>
          </p:cNvSpPr>
          <p:nvPr>
            <p:ph idx="1"/>
          </p:nvPr>
        </p:nvSpPr>
        <p:spPr/>
        <p:txBody>
          <a:bodyPr>
            <a:normAutofit lnSpcReduction="10000"/>
          </a:bodyPr>
          <a:lstStyle/>
          <a:p>
            <a:pPr eaLnBrk="1" hangingPunct="1">
              <a:lnSpc>
                <a:spcPct val="90000"/>
              </a:lnSpc>
              <a:buFont typeface="Arial"/>
              <a:buChar char="•"/>
              <a:defRPr/>
            </a:pPr>
            <a:r>
              <a:rPr lang="en-US" dirty="0"/>
              <a:t>The prototypical risk assessment instrument is the Violence Risk Assessment Guide (VRAG). The client’s score is based on the following:</a:t>
            </a:r>
          </a:p>
          <a:p>
            <a:pPr lvl="1" eaLnBrk="1" hangingPunct="1">
              <a:lnSpc>
                <a:spcPct val="90000"/>
              </a:lnSpc>
              <a:buFont typeface="Arial"/>
              <a:buChar char="•"/>
              <a:defRPr/>
            </a:pPr>
            <a:r>
              <a:rPr lang="en-US" dirty="0"/>
              <a:t>PCL-R</a:t>
            </a:r>
          </a:p>
          <a:p>
            <a:pPr lvl="1" eaLnBrk="1" hangingPunct="1">
              <a:lnSpc>
                <a:spcPct val="90000"/>
              </a:lnSpc>
              <a:buFont typeface="Arial"/>
              <a:buChar char="•"/>
              <a:defRPr/>
            </a:pPr>
            <a:r>
              <a:rPr lang="en-US" dirty="0"/>
              <a:t>Elementary school adjustment</a:t>
            </a:r>
          </a:p>
          <a:p>
            <a:pPr lvl="1" eaLnBrk="1" hangingPunct="1">
              <a:lnSpc>
                <a:spcPct val="90000"/>
              </a:lnSpc>
              <a:buFont typeface="Arial"/>
              <a:buChar char="•"/>
              <a:defRPr/>
            </a:pPr>
            <a:r>
              <a:rPr lang="en-US" dirty="0"/>
              <a:t>Presence of a Personality Disorder</a:t>
            </a:r>
          </a:p>
          <a:p>
            <a:pPr lvl="1" eaLnBrk="1" hangingPunct="1">
              <a:lnSpc>
                <a:spcPct val="90000"/>
              </a:lnSpc>
              <a:buFont typeface="Arial"/>
              <a:buChar char="•"/>
              <a:defRPr/>
            </a:pPr>
            <a:r>
              <a:rPr lang="en-US" dirty="0"/>
              <a:t>Age at index offense</a:t>
            </a:r>
          </a:p>
          <a:p>
            <a:pPr lvl="1" eaLnBrk="1" hangingPunct="1">
              <a:lnSpc>
                <a:spcPct val="90000"/>
              </a:lnSpc>
              <a:buFont typeface="Arial"/>
              <a:buChar char="•"/>
              <a:defRPr/>
            </a:pPr>
            <a:r>
              <a:rPr lang="en-US" dirty="0"/>
              <a:t>Lived with both parents until 16 (except death)</a:t>
            </a:r>
          </a:p>
          <a:p>
            <a:pPr lvl="1" eaLnBrk="1" hangingPunct="1">
              <a:lnSpc>
                <a:spcPct val="90000"/>
              </a:lnSpc>
              <a:buFont typeface="Arial"/>
              <a:buChar char="•"/>
              <a:defRPr/>
            </a:pPr>
            <a:r>
              <a:rPr lang="en-US" dirty="0"/>
              <a:t>Failure of prior conditional release</a:t>
            </a:r>
          </a:p>
          <a:p>
            <a:pPr lvl="1" eaLnBrk="1" hangingPunct="1">
              <a:lnSpc>
                <a:spcPct val="90000"/>
              </a:lnSpc>
              <a:buFont typeface="Arial"/>
              <a:buChar char="•"/>
              <a:defRPr/>
            </a:pPr>
            <a:r>
              <a:rPr lang="en-US" dirty="0"/>
              <a:t>Type of offense</a:t>
            </a:r>
          </a:p>
          <a:p>
            <a:pPr lvl="1" eaLnBrk="1" hangingPunct="1">
              <a:lnSpc>
                <a:spcPct val="90000"/>
              </a:lnSpc>
              <a:buFont typeface="Arial"/>
              <a:buChar char="•"/>
              <a:defRPr/>
            </a:pPr>
            <a:r>
              <a:rPr lang="en-US" dirty="0"/>
              <a:t>Marital status</a:t>
            </a:r>
          </a:p>
        </p:txBody>
      </p:sp>
    </p:spTree>
    <p:extLst>
      <p:ext uri="{BB962C8B-B14F-4D97-AF65-F5344CB8AC3E}">
        <p14:creationId xmlns:p14="http://schemas.microsoft.com/office/powerpoint/2010/main" val="1028303284"/>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Risk Assessment of Violence</a:t>
            </a:r>
          </a:p>
        </p:txBody>
      </p:sp>
      <p:sp>
        <p:nvSpPr>
          <p:cNvPr id="3" name="Content Placeholder 2"/>
          <p:cNvSpPr>
            <a:spLocks noGrp="1"/>
          </p:cNvSpPr>
          <p:nvPr>
            <p:ph idx="1"/>
          </p:nvPr>
        </p:nvSpPr>
        <p:spPr/>
        <p:txBody>
          <a:bodyPr>
            <a:normAutofit/>
          </a:bodyPr>
          <a:lstStyle/>
          <a:p>
            <a:pPr>
              <a:defRPr/>
            </a:pPr>
            <a:r>
              <a:rPr lang="en-US" dirty="0"/>
              <a:t>In the general population, these instruments are not good enough to be of practical use in a general clinical setting. (The VRAG has a sensitivity of 73% and specificity of 63%. Chest X-rays are not used to screen for lung cancer because they only have a sensitivity of 84% and specificity of 90%.)</a:t>
            </a:r>
          </a:p>
          <a:p>
            <a:r>
              <a:rPr lang="en-US" dirty="0"/>
              <a:t>In a forensic setting, they are a little more predictive for men, but using scales with cutoff values is fraught with difficulties. Peer reviewed literature disagrees by as much as 5 orders of magnitude about where to set cutoff values. No court has ever delineated exactly what risk threshold should trigger an intervention.</a:t>
            </a:r>
          </a:p>
          <a:p>
            <a:pPr>
              <a:defRPr/>
            </a:pPr>
            <a:endParaRPr lang="en-US" dirty="0"/>
          </a:p>
        </p:txBody>
      </p:sp>
    </p:spTree>
    <p:extLst>
      <p:ext uri="{BB962C8B-B14F-4D97-AF65-F5344CB8AC3E}">
        <p14:creationId xmlns:p14="http://schemas.microsoft.com/office/powerpoint/2010/main" val="1075646924"/>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Machine Learning</a:t>
            </a:r>
          </a:p>
        </p:txBody>
      </p:sp>
      <p:sp>
        <p:nvSpPr>
          <p:cNvPr id="3" name="Content Placeholder 2"/>
          <p:cNvSpPr>
            <a:spLocks noGrp="1"/>
          </p:cNvSpPr>
          <p:nvPr>
            <p:ph idx="1"/>
          </p:nvPr>
        </p:nvSpPr>
        <p:spPr/>
        <p:txBody>
          <a:bodyPr>
            <a:normAutofit/>
          </a:bodyPr>
          <a:lstStyle/>
          <a:p>
            <a:r>
              <a:rPr lang="en-US" dirty="0"/>
              <a:t>Machine learning is a branch of computer science that gives computers the ability to learn without explicitly programming them. It evolved from pattern recognition in artificial intelligence.</a:t>
            </a:r>
          </a:p>
          <a:p>
            <a:r>
              <a:rPr lang="en-US" dirty="0"/>
              <a:t>Machine learning can be a method used to devise complex algorithms that lend themselves to prediction: “predictive analytics.”</a:t>
            </a:r>
          </a:p>
          <a:p>
            <a:r>
              <a:rPr lang="en-US" dirty="0"/>
              <a:t>Machine learning focuses on prediction using known properties  in the data. Data mining focuses on the discovery of previously unknown properties in the data.</a:t>
            </a:r>
          </a:p>
        </p:txBody>
      </p:sp>
    </p:spTree>
    <p:extLst>
      <p:ext uri="{BB962C8B-B14F-4D97-AF65-F5344CB8AC3E}">
        <p14:creationId xmlns:p14="http://schemas.microsoft.com/office/powerpoint/2010/main" val="250281704"/>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A07F1-59C1-6B4A-98A9-07190645FB4B}"/>
              </a:ext>
            </a:extLst>
          </p:cNvPr>
          <p:cNvSpPr>
            <a:spLocks noGrp="1"/>
          </p:cNvSpPr>
          <p:nvPr>
            <p:ph type="title"/>
          </p:nvPr>
        </p:nvSpPr>
        <p:spPr/>
        <p:txBody>
          <a:bodyPr/>
          <a:lstStyle/>
          <a:p>
            <a:r>
              <a:rPr lang="en-US" dirty="0"/>
              <a:t>Big Data</a:t>
            </a:r>
          </a:p>
        </p:txBody>
      </p:sp>
      <p:sp>
        <p:nvSpPr>
          <p:cNvPr id="3" name="Content Placeholder 2">
            <a:extLst>
              <a:ext uri="{FF2B5EF4-FFF2-40B4-BE49-F238E27FC236}">
                <a16:creationId xmlns:a16="http://schemas.microsoft.com/office/drawing/2014/main" id="{D03B22E5-FCD9-D149-8131-9B5B3B46690C}"/>
              </a:ext>
            </a:extLst>
          </p:cNvPr>
          <p:cNvSpPr>
            <a:spLocks noGrp="1"/>
          </p:cNvSpPr>
          <p:nvPr>
            <p:ph idx="1"/>
          </p:nvPr>
        </p:nvSpPr>
        <p:spPr/>
        <p:txBody>
          <a:bodyPr/>
          <a:lstStyle/>
          <a:p>
            <a:r>
              <a:rPr lang="en-US" dirty="0"/>
              <a:t>Big data refers to data sets that are so large and complex that even traditional computer software is inadequate to deal with them. For instance, Walmart alone handles more than 1 million customer interactions every hour which are stored in servers that contain more than 2.5 petabytes (2560 terabytes) of data – more than 167 times the information contained in all the books in the US Library of Congress.</a:t>
            </a:r>
          </a:p>
        </p:txBody>
      </p:sp>
    </p:spTree>
    <p:extLst>
      <p:ext uri="{BB962C8B-B14F-4D97-AF65-F5344CB8AC3E}">
        <p14:creationId xmlns:p14="http://schemas.microsoft.com/office/powerpoint/2010/main" val="4122347160"/>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954B0-1B01-D742-AA14-277A0057292F}"/>
              </a:ext>
            </a:extLst>
          </p:cNvPr>
          <p:cNvSpPr>
            <a:spLocks noGrp="1"/>
          </p:cNvSpPr>
          <p:nvPr>
            <p:ph type="title"/>
          </p:nvPr>
        </p:nvSpPr>
        <p:spPr/>
        <p:txBody>
          <a:bodyPr/>
          <a:lstStyle/>
          <a:p>
            <a:r>
              <a:rPr lang="en-US" dirty="0"/>
              <a:t>Agenda for Today</a:t>
            </a:r>
          </a:p>
        </p:txBody>
      </p:sp>
      <p:sp>
        <p:nvSpPr>
          <p:cNvPr id="3" name="Content Placeholder 2">
            <a:extLst>
              <a:ext uri="{FF2B5EF4-FFF2-40B4-BE49-F238E27FC236}">
                <a16:creationId xmlns:a16="http://schemas.microsoft.com/office/drawing/2014/main" id="{04DC18A8-744C-0143-A998-F01C77A7527D}"/>
              </a:ext>
            </a:extLst>
          </p:cNvPr>
          <p:cNvSpPr>
            <a:spLocks noGrp="1"/>
          </p:cNvSpPr>
          <p:nvPr>
            <p:ph idx="1"/>
          </p:nvPr>
        </p:nvSpPr>
        <p:spPr/>
        <p:txBody>
          <a:bodyPr/>
          <a:lstStyle/>
          <a:p>
            <a:r>
              <a:rPr lang="en-US" dirty="0"/>
              <a:t>Confusing clusters and the problem of the spectrum of mental illness (later this afternoon…)</a:t>
            </a:r>
          </a:p>
          <a:p>
            <a:r>
              <a:rPr lang="en-US" dirty="0"/>
              <a:t>Confidence in diagnosis, interventions and expected outcomes</a:t>
            </a:r>
          </a:p>
          <a:p>
            <a:r>
              <a:rPr lang="en-US" dirty="0"/>
              <a:t>What to make of risk assessments</a:t>
            </a:r>
          </a:p>
          <a:p>
            <a:endParaRPr lang="en-US" dirty="0"/>
          </a:p>
        </p:txBody>
      </p:sp>
    </p:spTree>
    <p:extLst>
      <p:ext uri="{BB962C8B-B14F-4D97-AF65-F5344CB8AC3E}">
        <p14:creationId xmlns:p14="http://schemas.microsoft.com/office/powerpoint/2010/main" val="3867125416"/>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AFF2F-3A02-8948-BA00-9322CB85D2D7}"/>
              </a:ext>
            </a:extLst>
          </p:cNvPr>
          <p:cNvSpPr>
            <a:spLocks noGrp="1"/>
          </p:cNvSpPr>
          <p:nvPr>
            <p:ph type="title"/>
          </p:nvPr>
        </p:nvSpPr>
        <p:spPr/>
        <p:txBody>
          <a:bodyPr/>
          <a:lstStyle/>
          <a:p>
            <a:r>
              <a:rPr lang="en-US" dirty="0"/>
              <a:t>What we are talking about...</a:t>
            </a:r>
          </a:p>
        </p:txBody>
      </p:sp>
      <p:sp>
        <p:nvSpPr>
          <p:cNvPr id="3" name="Content Placeholder 2">
            <a:extLst>
              <a:ext uri="{FF2B5EF4-FFF2-40B4-BE49-F238E27FC236}">
                <a16:creationId xmlns:a16="http://schemas.microsoft.com/office/drawing/2014/main" id="{6E24C4B1-47FF-C14C-A015-754904880733}"/>
              </a:ext>
            </a:extLst>
          </p:cNvPr>
          <p:cNvSpPr>
            <a:spLocks noGrp="1"/>
          </p:cNvSpPr>
          <p:nvPr>
            <p:ph idx="1"/>
          </p:nvPr>
        </p:nvSpPr>
        <p:spPr/>
        <p:txBody>
          <a:bodyPr>
            <a:normAutofit/>
          </a:bodyPr>
          <a:lstStyle/>
          <a:p>
            <a:r>
              <a:rPr lang="en-US" dirty="0"/>
              <a:t> An algorithm is a process or set of rules to be followed in calculations or other problem-solving operations, especially by a computer. Scientists are increasingly using algorithms to describe the world, especially biological/neurological processes, i.e. the chemical and physical rules that our bodies follow direct metabolism, reproduction, and behavior. In other words, organisms are biochemical algorithms. </a:t>
            </a:r>
          </a:p>
          <a:p>
            <a:r>
              <a:rPr lang="en-US" dirty="0"/>
              <a:t>In fact, current scientific thinking applies the idea of algorithms to everything – from bacteria colonies, to human societies, and the universe itself.</a:t>
            </a:r>
          </a:p>
        </p:txBody>
      </p:sp>
    </p:spTree>
    <p:extLst>
      <p:ext uri="{BB962C8B-B14F-4D97-AF65-F5344CB8AC3E}">
        <p14:creationId xmlns:p14="http://schemas.microsoft.com/office/powerpoint/2010/main" val="1009716979"/>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37315-183B-5545-8960-5ACA9850B67E}"/>
              </a:ext>
            </a:extLst>
          </p:cNvPr>
          <p:cNvSpPr>
            <a:spLocks noGrp="1"/>
          </p:cNvSpPr>
          <p:nvPr>
            <p:ph type="title"/>
          </p:nvPr>
        </p:nvSpPr>
        <p:spPr/>
        <p:txBody>
          <a:bodyPr/>
          <a:lstStyle/>
          <a:p>
            <a:r>
              <a:rPr lang="en-US" dirty="0"/>
              <a:t>Constructing Recidivism Risk</a:t>
            </a:r>
          </a:p>
        </p:txBody>
      </p:sp>
      <p:sp>
        <p:nvSpPr>
          <p:cNvPr id="3" name="Content Placeholder 2">
            <a:extLst>
              <a:ext uri="{FF2B5EF4-FFF2-40B4-BE49-F238E27FC236}">
                <a16:creationId xmlns:a16="http://schemas.microsoft.com/office/drawing/2014/main" id="{36D79E95-2CC7-2749-AC4E-E12655E3ABE5}"/>
              </a:ext>
            </a:extLst>
          </p:cNvPr>
          <p:cNvSpPr>
            <a:spLocks noGrp="1"/>
          </p:cNvSpPr>
          <p:nvPr>
            <p:ph idx="1"/>
          </p:nvPr>
        </p:nvSpPr>
        <p:spPr/>
        <p:txBody>
          <a:bodyPr/>
          <a:lstStyle/>
          <a:p>
            <a:r>
              <a:rPr lang="en-US" dirty="0"/>
              <a:t>Jessica Eaglin, </a:t>
            </a:r>
            <a:r>
              <a:rPr lang="en-US" dirty="0" err="1"/>
              <a:t>Assoc</a:t>
            </a:r>
            <a:r>
              <a:rPr lang="en-US" dirty="0"/>
              <a:t> professor of Law, Indiana Univ.</a:t>
            </a:r>
          </a:p>
          <a:p>
            <a:r>
              <a:rPr lang="en-US" dirty="0"/>
              <a:t>Emory Law Journal Vol 67:59 </a:t>
            </a:r>
            <a:r>
              <a:rPr lang="en-US"/>
              <a:t>-122 2017</a:t>
            </a:r>
            <a:endParaRPr lang="en-US" dirty="0"/>
          </a:p>
        </p:txBody>
      </p:sp>
    </p:spTree>
    <p:extLst>
      <p:ext uri="{BB962C8B-B14F-4D97-AF65-F5344CB8AC3E}">
        <p14:creationId xmlns:p14="http://schemas.microsoft.com/office/powerpoint/2010/main" val="1487338117"/>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4420D-D306-8D46-ADAE-E9C3007700F6}"/>
              </a:ext>
            </a:extLst>
          </p:cNvPr>
          <p:cNvSpPr>
            <a:spLocks noGrp="1"/>
          </p:cNvSpPr>
          <p:nvPr>
            <p:ph type="title"/>
          </p:nvPr>
        </p:nvSpPr>
        <p:spPr/>
        <p:txBody>
          <a:bodyPr>
            <a:normAutofit/>
          </a:bodyPr>
          <a:lstStyle/>
          <a:p>
            <a:r>
              <a:rPr lang="en-US" dirty="0"/>
              <a:t>The Process of Developing Risk Instruments</a:t>
            </a:r>
          </a:p>
        </p:txBody>
      </p:sp>
      <p:sp>
        <p:nvSpPr>
          <p:cNvPr id="3" name="Content Placeholder 2">
            <a:extLst>
              <a:ext uri="{FF2B5EF4-FFF2-40B4-BE49-F238E27FC236}">
                <a16:creationId xmlns:a16="http://schemas.microsoft.com/office/drawing/2014/main" id="{93BBCA93-5754-7345-B3E4-093E8F4CDD5A}"/>
              </a:ext>
            </a:extLst>
          </p:cNvPr>
          <p:cNvSpPr>
            <a:spLocks noGrp="1"/>
          </p:cNvSpPr>
          <p:nvPr>
            <p:ph idx="1"/>
          </p:nvPr>
        </p:nvSpPr>
        <p:spPr/>
        <p:txBody>
          <a:bodyPr>
            <a:normAutofit/>
          </a:bodyPr>
          <a:lstStyle/>
          <a:p>
            <a:r>
              <a:rPr lang="en-US" dirty="0"/>
              <a:t>First, developers select the data. </a:t>
            </a:r>
          </a:p>
          <a:p>
            <a:r>
              <a:rPr lang="en-US" dirty="0"/>
              <a:t>Second, developers must define “recidivism” – arrest (COMPAS), criminal charges (VRAG), conviction. </a:t>
            </a:r>
          </a:p>
          <a:p>
            <a:r>
              <a:rPr lang="en-US" dirty="0"/>
              <a:t>Third, developers select the predictive factors to observe in a data set. These factors may originate from research literature on recidivism, but not necessarily. It’s a judgment call.</a:t>
            </a:r>
          </a:p>
          <a:p>
            <a:r>
              <a:rPr lang="en-US" dirty="0"/>
              <a:t>Fourth, developers construct the predictive model. Different instruments have different predictive time time scales, anywhere from 1 year (ORAS), 2 years (COMPAS) to 5 years (VRAG). </a:t>
            </a:r>
          </a:p>
        </p:txBody>
      </p:sp>
    </p:spTree>
    <p:extLst>
      <p:ext uri="{BB962C8B-B14F-4D97-AF65-F5344CB8AC3E}">
        <p14:creationId xmlns:p14="http://schemas.microsoft.com/office/powerpoint/2010/main" val="2391823546"/>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3B9DB-6CA6-DF4A-99C3-95C6CB6C16EB}"/>
              </a:ext>
            </a:extLst>
          </p:cNvPr>
          <p:cNvSpPr>
            <a:spLocks noGrp="1"/>
          </p:cNvSpPr>
          <p:nvPr>
            <p:ph type="title"/>
          </p:nvPr>
        </p:nvSpPr>
        <p:spPr/>
        <p:txBody>
          <a:bodyPr/>
          <a:lstStyle/>
          <a:p>
            <a:r>
              <a:rPr lang="en-US" dirty="0"/>
              <a:t>Making the Algorithm</a:t>
            </a:r>
          </a:p>
        </p:txBody>
      </p:sp>
      <p:sp>
        <p:nvSpPr>
          <p:cNvPr id="3" name="Content Placeholder 2">
            <a:extLst>
              <a:ext uri="{FF2B5EF4-FFF2-40B4-BE49-F238E27FC236}">
                <a16:creationId xmlns:a16="http://schemas.microsoft.com/office/drawing/2014/main" id="{5943C711-9B57-8D45-B3DF-DAABEA954ED1}"/>
              </a:ext>
            </a:extLst>
          </p:cNvPr>
          <p:cNvSpPr>
            <a:spLocks noGrp="1"/>
          </p:cNvSpPr>
          <p:nvPr>
            <p:ph idx="1"/>
          </p:nvPr>
        </p:nvSpPr>
        <p:spPr/>
        <p:txBody>
          <a:bodyPr>
            <a:normAutofit/>
          </a:bodyPr>
          <a:lstStyle/>
          <a:p>
            <a:r>
              <a:rPr lang="en-US" dirty="0"/>
              <a:t>Different instruments use different numbers of “risk factors” – VRAG uses twelve factors, including marital status, age, elementary school maladjustment, and living with biological parents to age sixteen. COMPAS uses fifteen factors, including financial problems, vocation/educational background, family criminality, residential instability, and leisure.</a:t>
            </a:r>
          </a:p>
          <a:p>
            <a:r>
              <a:rPr lang="en-US" dirty="0"/>
              <a:t>Each company will weigh how much each factor should be considered in determining the overall risk.</a:t>
            </a:r>
          </a:p>
          <a:p>
            <a:r>
              <a:rPr lang="en-US" dirty="0"/>
              <a:t>Race is usually excluded because of ethical and constitutional concerns. Gender is not excluded.</a:t>
            </a:r>
          </a:p>
        </p:txBody>
      </p:sp>
    </p:spTree>
    <p:extLst>
      <p:ext uri="{BB962C8B-B14F-4D97-AF65-F5344CB8AC3E}">
        <p14:creationId xmlns:p14="http://schemas.microsoft.com/office/powerpoint/2010/main" val="1445326942"/>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60BA6-8A51-964B-8032-5039A9694482}"/>
              </a:ext>
            </a:extLst>
          </p:cNvPr>
          <p:cNvSpPr>
            <a:spLocks noGrp="1"/>
          </p:cNvSpPr>
          <p:nvPr>
            <p:ph type="title"/>
          </p:nvPr>
        </p:nvSpPr>
        <p:spPr/>
        <p:txBody>
          <a:bodyPr/>
          <a:lstStyle/>
          <a:p>
            <a:r>
              <a:rPr lang="en-US" dirty="0"/>
              <a:t>False Positives/ False Negatives</a:t>
            </a:r>
          </a:p>
        </p:txBody>
      </p:sp>
      <p:sp>
        <p:nvSpPr>
          <p:cNvPr id="3" name="Content Placeholder 2">
            <a:extLst>
              <a:ext uri="{FF2B5EF4-FFF2-40B4-BE49-F238E27FC236}">
                <a16:creationId xmlns:a16="http://schemas.microsoft.com/office/drawing/2014/main" id="{056F0A99-A8D9-9044-82D0-D9B61576F759}"/>
              </a:ext>
            </a:extLst>
          </p:cNvPr>
          <p:cNvSpPr>
            <a:spLocks noGrp="1"/>
          </p:cNvSpPr>
          <p:nvPr>
            <p:ph idx="1"/>
          </p:nvPr>
        </p:nvSpPr>
        <p:spPr/>
        <p:txBody>
          <a:bodyPr>
            <a:normAutofit fontScale="92500"/>
          </a:bodyPr>
          <a:lstStyle/>
          <a:p>
            <a:r>
              <a:rPr lang="en-US" dirty="0"/>
              <a:t>Cut-off points determine the division of subjects into three risk categories: high-medium-low.  This is a judgment call by the developer.</a:t>
            </a:r>
          </a:p>
          <a:p>
            <a:r>
              <a:rPr lang="en-US" dirty="0"/>
              <a:t>This decision is based on a value judgment related to false positives versus false negatives. The more sensitive the instrument to risk, the more likely that someone will be tagged “high risk” who will not re-offend (false positive). The less sensitive, the more likely people will be labeled low risk, but offend (false negative.)</a:t>
            </a:r>
          </a:p>
          <a:p>
            <a:r>
              <a:rPr lang="en-US" dirty="0"/>
              <a:t>Where you draw the line depends on what you value. The law has typically endorsed the policy: better that 10 guilty men go free than one innocent man is convicted. That is not necessarily the principle of the risk assessment instrument.</a:t>
            </a:r>
          </a:p>
          <a:p>
            <a:endParaRPr lang="en-US" dirty="0"/>
          </a:p>
        </p:txBody>
      </p:sp>
    </p:spTree>
    <p:extLst>
      <p:ext uri="{BB962C8B-B14F-4D97-AF65-F5344CB8AC3E}">
        <p14:creationId xmlns:p14="http://schemas.microsoft.com/office/powerpoint/2010/main" val="1643933809"/>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1FD62-7729-0F4F-9AC8-54C75CF49BBE}"/>
              </a:ext>
            </a:extLst>
          </p:cNvPr>
          <p:cNvSpPr>
            <a:spLocks noGrp="1"/>
          </p:cNvSpPr>
          <p:nvPr>
            <p:ph type="title"/>
          </p:nvPr>
        </p:nvSpPr>
        <p:spPr/>
        <p:txBody>
          <a:bodyPr>
            <a:normAutofit/>
          </a:bodyPr>
          <a:lstStyle/>
          <a:p>
            <a:r>
              <a:rPr lang="en-US" dirty="0"/>
              <a:t>Northpointe and </a:t>
            </a:r>
            <a:r>
              <a:rPr lang="en-US"/>
              <a:t>COMPAS </a:t>
            </a:r>
            <a:endParaRPr lang="en-US" dirty="0"/>
          </a:p>
        </p:txBody>
      </p:sp>
      <p:sp>
        <p:nvSpPr>
          <p:cNvPr id="3" name="Content Placeholder 2">
            <a:extLst>
              <a:ext uri="{FF2B5EF4-FFF2-40B4-BE49-F238E27FC236}">
                <a16:creationId xmlns:a16="http://schemas.microsoft.com/office/drawing/2014/main" id="{2FCE087C-8401-0049-A0CA-566FEB9F1254}"/>
              </a:ext>
            </a:extLst>
          </p:cNvPr>
          <p:cNvSpPr>
            <a:spLocks noGrp="1"/>
          </p:cNvSpPr>
          <p:nvPr>
            <p:ph idx="1"/>
          </p:nvPr>
        </p:nvSpPr>
        <p:spPr/>
        <p:txBody>
          <a:bodyPr>
            <a:normAutofit/>
          </a:bodyPr>
          <a:lstStyle/>
          <a:p>
            <a:r>
              <a:rPr lang="en-US" dirty="0"/>
              <a:t>Northpointe is a for-profit company founded in 1989 by Tim Brennan, then a professor of statistics at the University of Colorado, and Dave Wells, who was running a corrections program in Traverse City, Mich. The two decided to build a risk assessment tool for the corrections industry.</a:t>
            </a:r>
          </a:p>
          <a:p>
            <a:r>
              <a:rPr lang="en-US" dirty="0"/>
              <a:t>Brennan and Wells named their product the Correctional Offender Management Profiling for Alternative Sanctions, or COMPAS. </a:t>
            </a:r>
          </a:p>
        </p:txBody>
      </p:sp>
    </p:spTree>
    <p:extLst>
      <p:ext uri="{BB962C8B-B14F-4D97-AF65-F5344CB8AC3E}">
        <p14:creationId xmlns:p14="http://schemas.microsoft.com/office/powerpoint/2010/main" val="106093019"/>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0269C-1559-8F49-BFD3-CA52BE27B539}"/>
              </a:ext>
            </a:extLst>
          </p:cNvPr>
          <p:cNvSpPr>
            <a:spLocks noGrp="1"/>
          </p:cNvSpPr>
          <p:nvPr>
            <p:ph type="title"/>
          </p:nvPr>
        </p:nvSpPr>
        <p:spPr/>
        <p:txBody>
          <a:bodyPr>
            <a:normAutofit/>
          </a:bodyPr>
          <a:lstStyle/>
          <a:p>
            <a:r>
              <a:rPr lang="en-US" dirty="0"/>
              <a:t>Wisconsin has used COMPAS since 2012</a:t>
            </a:r>
          </a:p>
        </p:txBody>
      </p:sp>
      <p:sp>
        <p:nvSpPr>
          <p:cNvPr id="3" name="Content Placeholder 2">
            <a:extLst>
              <a:ext uri="{FF2B5EF4-FFF2-40B4-BE49-F238E27FC236}">
                <a16:creationId xmlns:a16="http://schemas.microsoft.com/office/drawing/2014/main" id="{799708B2-2F1D-E442-8D63-12918E1736CA}"/>
              </a:ext>
            </a:extLst>
          </p:cNvPr>
          <p:cNvSpPr>
            <a:spLocks noGrp="1"/>
          </p:cNvSpPr>
          <p:nvPr>
            <p:ph idx="1"/>
          </p:nvPr>
        </p:nvSpPr>
        <p:spPr/>
        <p:txBody>
          <a:bodyPr>
            <a:normAutofit/>
          </a:bodyPr>
          <a:lstStyle/>
          <a:p>
            <a:r>
              <a:rPr lang="en-US" dirty="0"/>
              <a:t>“The DOC uses COMPAS as its statewide automated risk and needs assessment and unified case planning system. This actuarial risk assessment system contains offender information specifically designed to determine their risk and needs and inform dynamic case plans that will guide the offender throughout his or her lifecycle in the criminal justice system. The lifecycle is a framework for how an offender moves through the Wisconsin criminal justice system and the decision points informed by COMPAS along the way. From the time of arrest through eventual discharge, DOC will use the lifecycle as a framework for establishing meaningful practices and interventions across jurisdictions.” DOC</a:t>
            </a:r>
          </a:p>
          <a:p>
            <a:endParaRPr lang="en-US" dirty="0"/>
          </a:p>
          <a:p>
            <a:endParaRPr lang="en-US" dirty="0"/>
          </a:p>
        </p:txBody>
      </p:sp>
    </p:spTree>
    <p:extLst>
      <p:ext uri="{BB962C8B-B14F-4D97-AF65-F5344CB8AC3E}">
        <p14:creationId xmlns:p14="http://schemas.microsoft.com/office/powerpoint/2010/main" val="659215983"/>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733A6-7F09-F742-BA81-B74B390A9683}"/>
              </a:ext>
            </a:extLst>
          </p:cNvPr>
          <p:cNvSpPr>
            <a:spLocks noGrp="1"/>
          </p:cNvSpPr>
          <p:nvPr>
            <p:ph type="title"/>
          </p:nvPr>
        </p:nvSpPr>
        <p:spPr/>
        <p:txBody>
          <a:bodyPr/>
          <a:lstStyle/>
          <a:p>
            <a:r>
              <a:rPr lang="en-US" dirty="0"/>
              <a:t>The Case</a:t>
            </a:r>
          </a:p>
        </p:txBody>
      </p:sp>
      <p:sp>
        <p:nvSpPr>
          <p:cNvPr id="3" name="Content Placeholder 2">
            <a:extLst>
              <a:ext uri="{FF2B5EF4-FFF2-40B4-BE49-F238E27FC236}">
                <a16:creationId xmlns:a16="http://schemas.microsoft.com/office/drawing/2014/main" id="{3E1FC77B-2938-3B4B-AAB0-CBD83B590BA1}"/>
              </a:ext>
            </a:extLst>
          </p:cNvPr>
          <p:cNvSpPr>
            <a:spLocks noGrp="1"/>
          </p:cNvSpPr>
          <p:nvPr>
            <p:ph idx="1"/>
          </p:nvPr>
        </p:nvSpPr>
        <p:spPr/>
        <p:txBody>
          <a:bodyPr>
            <a:normAutofit/>
          </a:bodyPr>
          <a:lstStyle/>
          <a:p>
            <a:r>
              <a:rPr lang="en-US" dirty="0"/>
              <a:t>Mr. Loomis, a 34 year-old registered sex offender, was arrested in </a:t>
            </a:r>
            <a:r>
              <a:rPr lang="en-US" dirty="0" err="1"/>
              <a:t>LaCrosse</a:t>
            </a:r>
            <a:r>
              <a:rPr lang="en-US" dirty="0"/>
              <a:t> in February 2013, accused of driving a car that had been used in a shooting. He pleaded guilty to eluding an officer and no contest to operating a vehicle without the owner’s consent.</a:t>
            </a:r>
          </a:p>
          <a:p>
            <a:r>
              <a:rPr lang="en-US" dirty="0"/>
              <a:t>Before his sentencing, Mr. Loomis received a score on the COMPAS scale that said he was at a “high risk” of committing another crime. He was given a six-year sentence.</a:t>
            </a:r>
          </a:p>
          <a:p>
            <a:r>
              <a:rPr lang="en-US" dirty="0"/>
              <a:t>Mr. Loomis eventually appealed to the Wisconsin Supreme Court. </a:t>
            </a:r>
          </a:p>
        </p:txBody>
      </p:sp>
    </p:spTree>
    <p:extLst>
      <p:ext uri="{BB962C8B-B14F-4D97-AF65-F5344CB8AC3E}">
        <p14:creationId xmlns:p14="http://schemas.microsoft.com/office/powerpoint/2010/main" val="1228395092"/>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E82B4-9F05-4B43-B60B-DF93F0C912A0}"/>
              </a:ext>
            </a:extLst>
          </p:cNvPr>
          <p:cNvSpPr>
            <a:spLocks noGrp="1"/>
          </p:cNvSpPr>
          <p:nvPr>
            <p:ph type="title"/>
          </p:nvPr>
        </p:nvSpPr>
        <p:spPr/>
        <p:txBody>
          <a:bodyPr/>
          <a:lstStyle/>
          <a:p>
            <a:r>
              <a:rPr lang="en-US" dirty="0"/>
              <a:t>Loomis v. Wisconsin, 2016</a:t>
            </a:r>
          </a:p>
        </p:txBody>
      </p:sp>
      <p:sp>
        <p:nvSpPr>
          <p:cNvPr id="3" name="Content Placeholder 2">
            <a:extLst>
              <a:ext uri="{FF2B5EF4-FFF2-40B4-BE49-F238E27FC236}">
                <a16:creationId xmlns:a16="http://schemas.microsoft.com/office/drawing/2014/main" id="{4F62C102-AB88-C344-B389-28A06D192724}"/>
              </a:ext>
            </a:extLst>
          </p:cNvPr>
          <p:cNvSpPr>
            <a:spLocks noGrp="1"/>
          </p:cNvSpPr>
          <p:nvPr>
            <p:ph idx="1"/>
          </p:nvPr>
        </p:nvSpPr>
        <p:spPr/>
        <p:txBody>
          <a:bodyPr>
            <a:normAutofit/>
          </a:bodyPr>
          <a:lstStyle/>
          <a:p>
            <a:r>
              <a:rPr lang="en-US" dirty="0"/>
              <a:t>Loomis asserted that the circuit court's use of a COMPAS risk assessment at sentencing violates a defendant's right to due process for three reasons: </a:t>
            </a:r>
          </a:p>
          <a:p>
            <a:pPr lvl="1"/>
            <a:r>
              <a:rPr lang="en-US" dirty="0"/>
              <a:t>(1) it violates a defendant's right to be sentenced based upon accurate information because the proprietary nature of COMPAS prevents the subject from assessing its accuracy; </a:t>
            </a:r>
          </a:p>
          <a:p>
            <a:pPr lvl="1"/>
            <a:r>
              <a:rPr lang="en-US" dirty="0"/>
              <a:t>(2) it violates a defendant's right to an individualized sentence;</a:t>
            </a:r>
          </a:p>
          <a:p>
            <a:pPr lvl="1"/>
            <a:r>
              <a:rPr lang="en-US" dirty="0"/>
              <a:t>(3) it improperly uses gendered assessments in sentencing. </a:t>
            </a:r>
          </a:p>
        </p:txBody>
      </p:sp>
    </p:spTree>
    <p:extLst>
      <p:ext uri="{BB962C8B-B14F-4D97-AF65-F5344CB8AC3E}">
        <p14:creationId xmlns:p14="http://schemas.microsoft.com/office/powerpoint/2010/main" val="586196916"/>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0AEFA-AAFB-1241-84B5-901981E428CC}"/>
              </a:ext>
            </a:extLst>
          </p:cNvPr>
          <p:cNvSpPr>
            <a:spLocks noGrp="1"/>
          </p:cNvSpPr>
          <p:nvPr>
            <p:ph type="title"/>
          </p:nvPr>
        </p:nvSpPr>
        <p:spPr/>
        <p:txBody>
          <a:bodyPr/>
          <a:lstStyle/>
          <a:p>
            <a:r>
              <a:rPr lang="en-US" dirty="0"/>
              <a:t>The Ruling, 7/13/16</a:t>
            </a:r>
          </a:p>
        </p:txBody>
      </p:sp>
      <p:sp>
        <p:nvSpPr>
          <p:cNvPr id="3" name="Content Placeholder 2">
            <a:extLst>
              <a:ext uri="{FF2B5EF4-FFF2-40B4-BE49-F238E27FC236}">
                <a16:creationId xmlns:a16="http://schemas.microsoft.com/office/drawing/2014/main" id="{02E827CB-076C-DF4D-BD6E-F61885142EA1}"/>
              </a:ext>
            </a:extLst>
          </p:cNvPr>
          <p:cNvSpPr>
            <a:spLocks noGrp="1"/>
          </p:cNvSpPr>
          <p:nvPr>
            <p:ph idx="1"/>
          </p:nvPr>
        </p:nvSpPr>
        <p:spPr/>
        <p:txBody>
          <a:bodyPr/>
          <a:lstStyle/>
          <a:p>
            <a:r>
              <a:rPr lang="en-US" dirty="0"/>
              <a:t>The Supreme Court ruled unanimously if COMPAS is used properly it doesn't violate due process rights.</a:t>
            </a:r>
          </a:p>
          <a:p>
            <a:endParaRPr lang="en-US" dirty="0"/>
          </a:p>
        </p:txBody>
      </p:sp>
    </p:spTree>
    <p:extLst>
      <p:ext uri="{BB962C8B-B14F-4D97-AF65-F5344CB8AC3E}">
        <p14:creationId xmlns:p14="http://schemas.microsoft.com/office/powerpoint/2010/main" val="3391981453"/>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8F5C5-B09F-BD47-AD63-726BA547B91F}"/>
              </a:ext>
            </a:extLst>
          </p:cNvPr>
          <p:cNvSpPr>
            <a:spLocks noGrp="1"/>
          </p:cNvSpPr>
          <p:nvPr>
            <p:ph type="title"/>
          </p:nvPr>
        </p:nvSpPr>
        <p:spPr/>
        <p:txBody>
          <a:bodyPr/>
          <a:lstStyle/>
          <a:p>
            <a:r>
              <a:rPr lang="en-US" dirty="0"/>
              <a:t>Confidence in Mental Health Diagnosis</a:t>
            </a:r>
          </a:p>
        </p:txBody>
      </p:sp>
      <p:sp>
        <p:nvSpPr>
          <p:cNvPr id="3" name="Content Placeholder 2">
            <a:extLst>
              <a:ext uri="{FF2B5EF4-FFF2-40B4-BE49-F238E27FC236}">
                <a16:creationId xmlns:a16="http://schemas.microsoft.com/office/drawing/2014/main" id="{47A21784-7924-8546-925A-302803EB8AF7}"/>
              </a:ext>
            </a:extLst>
          </p:cNvPr>
          <p:cNvSpPr>
            <a:spLocks noGrp="1"/>
          </p:cNvSpPr>
          <p:nvPr>
            <p:ph idx="1"/>
          </p:nvPr>
        </p:nvSpPr>
        <p:spPr/>
        <p:txBody>
          <a:bodyPr>
            <a:normAutofit fontScale="92500" lnSpcReduction="20000"/>
          </a:bodyPr>
          <a:lstStyle/>
          <a:p>
            <a:r>
              <a:rPr lang="en-US" dirty="0"/>
              <a:t>DSM-5 Reliability Scores (kappa </a:t>
            </a:r>
            <a:r>
              <a:rPr lang="en-US" dirty="0" err="1"/>
              <a:t>coeffecient</a:t>
            </a:r>
            <a:r>
              <a:rPr lang="en-US" dirty="0"/>
              <a:t> – measures interrater agreement - the higher the better. As a baseline, two radiologists looking at the same x-ray will have a kappa between 0.5 and 0.8.)</a:t>
            </a:r>
          </a:p>
          <a:p>
            <a:pPr lvl="1"/>
            <a:endParaRPr lang="en-US" dirty="0"/>
          </a:p>
          <a:p>
            <a:pPr lvl="1"/>
            <a:r>
              <a:rPr lang="en-US" dirty="0"/>
              <a:t>PTSD			0.67</a:t>
            </a:r>
          </a:p>
          <a:p>
            <a:pPr lvl="1"/>
            <a:r>
              <a:rPr lang="en-US" dirty="0"/>
              <a:t>ADHD			0.61</a:t>
            </a:r>
          </a:p>
          <a:p>
            <a:pPr lvl="1"/>
            <a:r>
              <a:rPr lang="en-US" dirty="0"/>
              <a:t>Bipolar I			0.56</a:t>
            </a:r>
          </a:p>
          <a:p>
            <a:pPr lvl="1"/>
            <a:r>
              <a:rPr lang="en-US" dirty="0"/>
              <a:t>Borderline Personality	0.54</a:t>
            </a:r>
          </a:p>
          <a:p>
            <a:pPr lvl="1"/>
            <a:r>
              <a:rPr lang="en-US" dirty="0"/>
              <a:t>Schizoaffective		0.5</a:t>
            </a:r>
          </a:p>
          <a:p>
            <a:pPr lvl="1"/>
            <a:r>
              <a:rPr lang="en-US" dirty="0"/>
              <a:t>Schizophrenia		0.46</a:t>
            </a:r>
          </a:p>
          <a:p>
            <a:pPr lvl="1"/>
            <a:r>
              <a:rPr lang="en-US" dirty="0"/>
              <a:t>Conduct Disorder		0.46</a:t>
            </a:r>
          </a:p>
          <a:p>
            <a:pPr lvl="1"/>
            <a:r>
              <a:rPr lang="en-US" dirty="0"/>
              <a:t>Bipolar II			0.4</a:t>
            </a:r>
          </a:p>
          <a:p>
            <a:pPr lvl="1"/>
            <a:r>
              <a:rPr lang="en-US" dirty="0"/>
              <a:t>Major Depression		0.32</a:t>
            </a:r>
          </a:p>
        </p:txBody>
      </p:sp>
    </p:spTree>
    <p:extLst>
      <p:ext uri="{BB962C8B-B14F-4D97-AF65-F5344CB8AC3E}">
        <p14:creationId xmlns:p14="http://schemas.microsoft.com/office/powerpoint/2010/main" val="1288989937"/>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08342-169C-3F4A-8541-5D5786C820F5}"/>
              </a:ext>
            </a:extLst>
          </p:cNvPr>
          <p:cNvSpPr>
            <a:spLocks noGrp="1"/>
          </p:cNvSpPr>
          <p:nvPr>
            <p:ph type="title"/>
          </p:nvPr>
        </p:nvSpPr>
        <p:spPr/>
        <p:txBody>
          <a:bodyPr>
            <a:normAutofit/>
          </a:bodyPr>
          <a:lstStyle/>
          <a:p>
            <a:r>
              <a:rPr lang="en-US" dirty="0"/>
              <a:t>The Wisconsin Supreme Court Finding</a:t>
            </a:r>
          </a:p>
        </p:txBody>
      </p:sp>
      <p:sp>
        <p:nvSpPr>
          <p:cNvPr id="3" name="Content Placeholder 2">
            <a:extLst>
              <a:ext uri="{FF2B5EF4-FFF2-40B4-BE49-F238E27FC236}">
                <a16:creationId xmlns:a16="http://schemas.microsoft.com/office/drawing/2014/main" id="{5287F298-597F-2647-9EF2-A0B24FA3FC65}"/>
              </a:ext>
            </a:extLst>
          </p:cNvPr>
          <p:cNvSpPr>
            <a:spLocks noGrp="1"/>
          </p:cNvSpPr>
          <p:nvPr>
            <p:ph idx="1"/>
          </p:nvPr>
        </p:nvSpPr>
        <p:spPr/>
        <p:txBody>
          <a:bodyPr>
            <a:normAutofit/>
          </a:bodyPr>
          <a:lstStyle/>
          <a:p>
            <a:r>
              <a:rPr lang="en-US" dirty="0"/>
              <a:t>Point 1 Analysis: (defendant can’t see how COMPAS works)</a:t>
            </a:r>
          </a:p>
          <a:p>
            <a:pPr lvl="1"/>
            <a:r>
              <a:rPr lang="en-US" dirty="0"/>
              <a:t>“To the extent that Loomis's risk assessment is based upon his answers to questions and publicly available data about his criminal history, Loomis had the opportunity to verify that the questions and answers listed on the COMPAS report were accurate. “</a:t>
            </a:r>
          </a:p>
          <a:p>
            <a:pPr lvl="1"/>
            <a:r>
              <a:rPr lang="en-US" dirty="0"/>
              <a:t>“Additionally, this is not a situation in which portions of a PSI are considered by the circuit court, but not released to the defendant. The circuit court and Loomis had access to the same copy of the risk assessment. Loomis had an opportunity to challenge his risk scores by arguing that other factors or information demonstrate their inaccuracy. “</a:t>
            </a:r>
          </a:p>
          <a:p>
            <a:pPr lvl="1"/>
            <a:endParaRPr lang="en-US" dirty="0"/>
          </a:p>
        </p:txBody>
      </p:sp>
    </p:spTree>
    <p:extLst>
      <p:ext uri="{BB962C8B-B14F-4D97-AF65-F5344CB8AC3E}">
        <p14:creationId xmlns:p14="http://schemas.microsoft.com/office/powerpoint/2010/main" val="616117900"/>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71929-CCB4-5846-B1AA-5DBEEBD548F6}"/>
              </a:ext>
            </a:extLst>
          </p:cNvPr>
          <p:cNvSpPr>
            <a:spLocks noGrp="1"/>
          </p:cNvSpPr>
          <p:nvPr>
            <p:ph type="title"/>
          </p:nvPr>
        </p:nvSpPr>
        <p:spPr/>
        <p:txBody>
          <a:bodyPr/>
          <a:lstStyle/>
          <a:p>
            <a:r>
              <a:rPr lang="en-US" dirty="0"/>
              <a:t>The Wisconsin Supreme Court </a:t>
            </a:r>
          </a:p>
        </p:txBody>
      </p:sp>
      <p:sp>
        <p:nvSpPr>
          <p:cNvPr id="3" name="Content Placeholder 2">
            <a:extLst>
              <a:ext uri="{FF2B5EF4-FFF2-40B4-BE49-F238E27FC236}">
                <a16:creationId xmlns:a16="http://schemas.microsoft.com/office/drawing/2014/main" id="{C953E81A-97D0-974F-901B-E42F84B2597D}"/>
              </a:ext>
            </a:extLst>
          </p:cNvPr>
          <p:cNvSpPr>
            <a:spLocks noGrp="1"/>
          </p:cNvSpPr>
          <p:nvPr>
            <p:ph idx="1"/>
          </p:nvPr>
        </p:nvSpPr>
        <p:spPr/>
        <p:txBody>
          <a:bodyPr>
            <a:normAutofit/>
          </a:bodyPr>
          <a:lstStyle/>
          <a:p>
            <a:r>
              <a:rPr lang="en-US" dirty="0"/>
              <a:t>Point 2 Analysis: (lack of individual sentencing)</a:t>
            </a:r>
          </a:p>
          <a:p>
            <a:pPr lvl="1"/>
            <a:r>
              <a:rPr lang="en-US" dirty="0"/>
              <a:t>“Just as corrections staff should disregard risk scores that are inconsistent with other factors, we expect that circuit courts will exercise discretion when assessing a COMPAS risk score with respect to each individual defendant."</a:t>
            </a:r>
          </a:p>
        </p:txBody>
      </p:sp>
    </p:spTree>
    <p:extLst>
      <p:ext uri="{BB962C8B-B14F-4D97-AF65-F5344CB8AC3E}">
        <p14:creationId xmlns:p14="http://schemas.microsoft.com/office/powerpoint/2010/main" val="4179791038"/>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A15A2-45B4-5245-BE7E-83A232990D3A}"/>
              </a:ext>
            </a:extLst>
          </p:cNvPr>
          <p:cNvSpPr>
            <a:spLocks noGrp="1"/>
          </p:cNvSpPr>
          <p:nvPr>
            <p:ph type="title"/>
          </p:nvPr>
        </p:nvSpPr>
        <p:spPr/>
        <p:txBody>
          <a:bodyPr/>
          <a:lstStyle/>
          <a:p>
            <a:r>
              <a:rPr lang="en-US" dirty="0"/>
              <a:t>The Wisconsin Supreme Court </a:t>
            </a:r>
          </a:p>
        </p:txBody>
      </p:sp>
      <p:sp>
        <p:nvSpPr>
          <p:cNvPr id="3" name="Content Placeholder 2">
            <a:extLst>
              <a:ext uri="{FF2B5EF4-FFF2-40B4-BE49-F238E27FC236}">
                <a16:creationId xmlns:a16="http://schemas.microsoft.com/office/drawing/2014/main" id="{25179C1B-19D7-334E-9E7F-2BD3D51C54AB}"/>
              </a:ext>
            </a:extLst>
          </p:cNvPr>
          <p:cNvSpPr>
            <a:spLocks noGrp="1"/>
          </p:cNvSpPr>
          <p:nvPr>
            <p:ph idx="1"/>
          </p:nvPr>
        </p:nvSpPr>
        <p:spPr/>
        <p:txBody>
          <a:bodyPr/>
          <a:lstStyle/>
          <a:p>
            <a:r>
              <a:rPr lang="en-US" dirty="0"/>
              <a:t>Point 3 Analysis: (gender bias)</a:t>
            </a:r>
          </a:p>
          <a:p>
            <a:pPr lvl="1"/>
            <a:r>
              <a:rPr lang="en-US" dirty="0"/>
              <a:t>“Both parties appear to agree that there is statistical evidence that men, on average, have higher recidivism and violent crime rates compared to women.”</a:t>
            </a:r>
          </a:p>
        </p:txBody>
      </p:sp>
    </p:spTree>
    <p:extLst>
      <p:ext uri="{BB962C8B-B14F-4D97-AF65-F5344CB8AC3E}">
        <p14:creationId xmlns:p14="http://schemas.microsoft.com/office/powerpoint/2010/main" val="3373859130"/>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026F2-2863-6D4C-B15E-982C2F1F0BFB}"/>
              </a:ext>
            </a:extLst>
          </p:cNvPr>
          <p:cNvSpPr>
            <a:spLocks noGrp="1"/>
          </p:cNvSpPr>
          <p:nvPr>
            <p:ph type="title"/>
          </p:nvPr>
        </p:nvSpPr>
        <p:spPr/>
        <p:txBody>
          <a:bodyPr/>
          <a:lstStyle/>
          <a:p>
            <a:r>
              <a:rPr lang="en-US" dirty="0"/>
              <a:t>Permissible Uses for COMPAS</a:t>
            </a:r>
          </a:p>
        </p:txBody>
      </p:sp>
      <p:sp>
        <p:nvSpPr>
          <p:cNvPr id="3" name="Content Placeholder 2">
            <a:extLst>
              <a:ext uri="{FF2B5EF4-FFF2-40B4-BE49-F238E27FC236}">
                <a16:creationId xmlns:a16="http://schemas.microsoft.com/office/drawing/2014/main" id="{00CB8176-EBA0-1B4B-A0B9-3C64D8B487D5}"/>
              </a:ext>
            </a:extLst>
          </p:cNvPr>
          <p:cNvSpPr>
            <a:spLocks noGrp="1"/>
          </p:cNvSpPr>
          <p:nvPr>
            <p:ph idx="1"/>
          </p:nvPr>
        </p:nvSpPr>
        <p:spPr/>
        <p:txBody>
          <a:bodyPr>
            <a:normAutofit lnSpcReduction="10000"/>
          </a:bodyPr>
          <a:lstStyle/>
          <a:p>
            <a:r>
              <a:rPr lang="en-US" dirty="0"/>
              <a:t>“Thus, a sentencing court may consider a COMPAS risk assessment at sentencing subject to the following limitations. As recognized by the Department of Corrections, the PSI instructs that </a:t>
            </a:r>
            <a:r>
              <a:rPr lang="en-US" b="1" dirty="0"/>
              <a:t>risk scores may not be used</a:t>
            </a:r>
            <a:r>
              <a:rPr lang="en-US" dirty="0"/>
              <a:t>: (1) </a:t>
            </a:r>
            <a:r>
              <a:rPr lang="en-US" b="1" dirty="0"/>
              <a:t>to determine whether an offender is incarcerated</a:t>
            </a:r>
            <a:r>
              <a:rPr lang="en-US" dirty="0"/>
              <a:t>; or (2) </a:t>
            </a:r>
            <a:r>
              <a:rPr lang="en-US" b="1" dirty="0"/>
              <a:t>to determine the severity of the sentence</a:t>
            </a:r>
            <a:r>
              <a:rPr lang="en-US" dirty="0"/>
              <a:t>. Additionally, </a:t>
            </a:r>
            <a:r>
              <a:rPr lang="en-US" b="1" dirty="0"/>
              <a:t>risk scores may not be used as the determinative factor in deciding whether an offender can be supervised safely and effectively in the community.</a:t>
            </a:r>
            <a:r>
              <a:rPr lang="en-US" dirty="0"/>
              <a:t>”</a:t>
            </a:r>
          </a:p>
          <a:p>
            <a:r>
              <a:rPr lang="en-US" dirty="0"/>
              <a:t>“Importantly, a circuit court must explain the factors in addition to a COMPAS risk assessment that independently support the sentence imposed. </a:t>
            </a:r>
            <a:r>
              <a:rPr lang="en-US" b="1" dirty="0"/>
              <a:t>A COMPAS risk assessment is only one of many factors that may be considered and weighed at sentencing</a:t>
            </a:r>
            <a:r>
              <a:rPr lang="en-US" dirty="0"/>
              <a:t>."</a:t>
            </a:r>
          </a:p>
          <a:p>
            <a:endParaRPr lang="en-US" dirty="0"/>
          </a:p>
        </p:txBody>
      </p:sp>
    </p:spTree>
    <p:extLst>
      <p:ext uri="{BB962C8B-B14F-4D97-AF65-F5344CB8AC3E}">
        <p14:creationId xmlns:p14="http://schemas.microsoft.com/office/powerpoint/2010/main" val="1935044660"/>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A4366-13F8-8946-8094-EB91F25B245E}"/>
              </a:ext>
            </a:extLst>
          </p:cNvPr>
          <p:cNvSpPr>
            <a:spLocks noGrp="1"/>
          </p:cNvSpPr>
          <p:nvPr>
            <p:ph type="title"/>
          </p:nvPr>
        </p:nvSpPr>
        <p:spPr/>
        <p:txBody>
          <a:bodyPr/>
          <a:lstStyle/>
          <a:p>
            <a:r>
              <a:rPr lang="en-US" dirty="0"/>
              <a:t>Appeal to the US Supreme Court</a:t>
            </a:r>
          </a:p>
        </p:txBody>
      </p:sp>
      <p:sp>
        <p:nvSpPr>
          <p:cNvPr id="3" name="Content Placeholder 2">
            <a:extLst>
              <a:ext uri="{FF2B5EF4-FFF2-40B4-BE49-F238E27FC236}">
                <a16:creationId xmlns:a16="http://schemas.microsoft.com/office/drawing/2014/main" id="{926411AF-7E30-BA44-8744-07A1BD426C8F}"/>
              </a:ext>
            </a:extLst>
          </p:cNvPr>
          <p:cNvSpPr>
            <a:spLocks noGrp="1"/>
          </p:cNvSpPr>
          <p:nvPr>
            <p:ph idx="1"/>
          </p:nvPr>
        </p:nvSpPr>
        <p:spPr/>
        <p:txBody>
          <a:bodyPr/>
          <a:lstStyle/>
          <a:p>
            <a:r>
              <a:rPr lang="en-US" dirty="0"/>
              <a:t>At the end of June 2017, the United States Supreme Court declined to hear Loomis’ appeal.</a:t>
            </a:r>
          </a:p>
        </p:txBody>
      </p:sp>
    </p:spTree>
    <p:extLst>
      <p:ext uri="{BB962C8B-B14F-4D97-AF65-F5344CB8AC3E}">
        <p14:creationId xmlns:p14="http://schemas.microsoft.com/office/powerpoint/2010/main" val="2761974644"/>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F0DDC-2E49-814D-8230-21920C07244D}"/>
              </a:ext>
            </a:extLst>
          </p:cNvPr>
          <p:cNvSpPr>
            <a:spLocks noGrp="1"/>
          </p:cNvSpPr>
          <p:nvPr>
            <p:ph type="title"/>
          </p:nvPr>
        </p:nvSpPr>
        <p:spPr/>
        <p:txBody>
          <a:bodyPr/>
          <a:lstStyle/>
          <a:p>
            <a:r>
              <a:rPr lang="en-US" i="1" dirty="0"/>
              <a:t>Machine Bias</a:t>
            </a:r>
            <a:r>
              <a:rPr lang="en-US" dirty="0"/>
              <a:t>, 5/23/16</a:t>
            </a:r>
          </a:p>
        </p:txBody>
      </p:sp>
      <p:sp>
        <p:nvSpPr>
          <p:cNvPr id="3" name="Content Placeholder 2">
            <a:extLst>
              <a:ext uri="{FF2B5EF4-FFF2-40B4-BE49-F238E27FC236}">
                <a16:creationId xmlns:a16="http://schemas.microsoft.com/office/drawing/2014/main" id="{E4D00B2F-A665-D94F-B296-D854F32F16DF}"/>
              </a:ext>
            </a:extLst>
          </p:cNvPr>
          <p:cNvSpPr>
            <a:spLocks noGrp="1"/>
          </p:cNvSpPr>
          <p:nvPr>
            <p:ph idx="1"/>
          </p:nvPr>
        </p:nvSpPr>
        <p:spPr/>
        <p:txBody>
          <a:bodyPr>
            <a:normAutofit lnSpcReduction="10000"/>
          </a:bodyPr>
          <a:lstStyle/>
          <a:p>
            <a:r>
              <a:rPr lang="en-US" dirty="0"/>
              <a:t>Concurrently, </a:t>
            </a:r>
            <a:r>
              <a:rPr lang="en-US" i="1" dirty="0" err="1"/>
              <a:t>ProPublica</a:t>
            </a:r>
            <a:r>
              <a:rPr lang="en-US" dirty="0"/>
              <a:t>, a  Pulitzer Prize winning nonprofit news organization compared COMPAS’ risk assessments of 10,000 people arrested in one Florida county with arrest data. They found that the algorithm correctly predicted recidivism for black and white defendants at roughly the same rate. But when it was wrong, the algorithm was wrong in different ways for blacks and whites. Blacks were twice as likely than whites to be labeled a higher risk but not reoffend. Whites were more likely to be rated a lower risk but to go on and commit other crimes.</a:t>
            </a:r>
          </a:p>
          <a:p>
            <a:r>
              <a:rPr lang="en-US" dirty="0"/>
              <a:t>In other words, false positives were higher for blacks, false negatives were higher for whites.</a:t>
            </a:r>
          </a:p>
        </p:txBody>
      </p:sp>
    </p:spTree>
    <p:extLst>
      <p:ext uri="{BB962C8B-B14F-4D97-AF65-F5344CB8AC3E}">
        <p14:creationId xmlns:p14="http://schemas.microsoft.com/office/powerpoint/2010/main" val="899948367"/>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226CD-7C0A-F74E-AF59-119124A7242E}"/>
              </a:ext>
            </a:extLst>
          </p:cNvPr>
          <p:cNvSpPr>
            <a:spLocks noGrp="1"/>
          </p:cNvSpPr>
          <p:nvPr>
            <p:ph type="title"/>
          </p:nvPr>
        </p:nvSpPr>
        <p:spPr/>
        <p:txBody>
          <a:bodyPr/>
          <a:lstStyle/>
          <a:p>
            <a:r>
              <a:rPr lang="en-US" dirty="0" err="1"/>
              <a:t>Northpointe</a:t>
            </a:r>
            <a:r>
              <a:rPr lang="en-US" dirty="0"/>
              <a:t> Responds</a:t>
            </a:r>
          </a:p>
        </p:txBody>
      </p:sp>
      <p:sp>
        <p:nvSpPr>
          <p:cNvPr id="3" name="Content Placeholder 2">
            <a:extLst>
              <a:ext uri="{FF2B5EF4-FFF2-40B4-BE49-F238E27FC236}">
                <a16:creationId xmlns:a16="http://schemas.microsoft.com/office/drawing/2014/main" id="{D238DE86-7147-0A4C-A2BA-82A497A2B86A}"/>
              </a:ext>
            </a:extLst>
          </p:cNvPr>
          <p:cNvSpPr>
            <a:spLocks noGrp="1"/>
          </p:cNvSpPr>
          <p:nvPr>
            <p:ph idx="1"/>
          </p:nvPr>
        </p:nvSpPr>
        <p:spPr/>
        <p:txBody>
          <a:bodyPr>
            <a:normAutofit/>
          </a:bodyPr>
          <a:lstStyle/>
          <a:p>
            <a:r>
              <a:rPr lang="en-US" dirty="0"/>
              <a:t>In a letter, </a:t>
            </a:r>
            <a:r>
              <a:rPr lang="en-US" dirty="0" err="1"/>
              <a:t>Northpointe</a:t>
            </a:r>
            <a:r>
              <a:rPr lang="en-US" dirty="0"/>
              <a:t> criticized </a:t>
            </a:r>
            <a:r>
              <a:rPr lang="en-US" u="sng" dirty="0" err="1"/>
              <a:t>ProPublica</a:t>
            </a:r>
            <a:r>
              <a:rPr lang="en-US" dirty="0" err="1"/>
              <a:t>’s</a:t>
            </a:r>
            <a:r>
              <a:rPr lang="en-US" dirty="0"/>
              <a:t> methodology and defended the accuracy of its test: “</a:t>
            </a:r>
            <a:r>
              <a:rPr lang="en-US" dirty="0" err="1"/>
              <a:t>Northpointe</a:t>
            </a:r>
            <a:r>
              <a:rPr lang="en-US" dirty="0"/>
              <a:t> does not agree that the results of your analysis, or the claims being made based upon that analysis, are correct or that they accurately reflect the outcomes from the application of the model.”</a:t>
            </a:r>
          </a:p>
          <a:p>
            <a:r>
              <a:rPr lang="en-US" i="1" dirty="0" err="1"/>
              <a:t>ProPublica</a:t>
            </a:r>
            <a:r>
              <a:rPr lang="en-US" dirty="0"/>
              <a:t> responded.</a:t>
            </a:r>
          </a:p>
          <a:p>
            <a:endParaRPr lang="en-US" dirty="0"/>
          </a:p>
        </p:txBody>
      </p:sp>
    </p:spTree>
    <p:extLst>
      <p:ext uri="{BB962C8B-B14F-4D97-AF65-F5344CB8AC3E}">
        <p14:creationId xmlns:p14="http://schemas.microsoft.com/office/powerpoint/2010/main" val="948314660"/>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4B8E1-0FC1-DF49-B356-5F9D68E099BB}"/>
              </a:ext>
            </a:extLst>
          </p:cNvPr>
          <p:cNvSpPr>
            <a:spLocks noGrp="1"/>
          </p:cNvSpPr>
          <p:nvPr>
            <p:ph type="title"/>
          </p:nvPr>
        </p:nvSpPr>
        <p:spPr/>
        <p:txBody>
          <a:bodyPr/>
          <a:lstStyle/>
          <a:p>
            <a:r>
              <a:rPr lang="en-US" i="1" dirty="0"/>
              <a:t>Federal Probation Journal</a:t>
            </a:r>
            <a:r>
              <a:rPr lang="en-US" dirty="0"/>
              <a:t>, 9/16</a:t>
            </a:r>
          </a:p>
        </p:txBody>
      </p:sp>
      <p:sp>
        <p:nvSpPr>
          <p:cNvPr id="3" name="Content Placeholder 2">
            <a:extLst>
              <a:ext uri="{FF2B5EF4-FFF2-40B4-BE49-F238E27FC236}">
                <a16:creationId xmlns:a16="http://schemas.microsoft.com/office/drawing/2014/main" id="{B5C73325-16E8-6443-8092-F39450D82F2A}"/>
              </a:ext>
            </a:extLst>
          </p:cNvPr>
          <p:cNvSpPr>
            <a:spLocks noGrp="1"/>
          </p:cNvSpPr>
          <p:nvPr>
            <p:ph idx="1"/>
          </p:nvPr>
        </p:nvSpPr>
        <p:spPr/>
        <p:txBody>
          <a:bodyPr>
            <a:normAutofit/>
          </a:bodyPr>
          <a:lstStyle/>
          <a:p>
            <a:r>
              <a:rPr lang="en-US" u="sng" dirty="0"/>
              <a:t>False Positives, False Negatives, and False Analyses: A Rejoinder to “Machine Bias: </a:t>
            </a:r>
            <a:r>
              <a:rPr lang="en-US" u="sng" dirty="0" err="1"/>
              <a:t>There’sSoftware</a:t>
            </a:r>
            <a:r>
              <a:rPr lang="en-US" u="sng" dirty="0"/>
              <a:t> Used Across the Country to Predict Future Criminals. And it’s Biased Against Blacks.”</a:t>
            </a:r>
          </a:p>
          <a:p>
            <a:r>
              <a:rPr lang="en-US" dirty="0"/>
              <a:t>Anthony W. Flores, </a:t>
            </a:r>
            <a:r>
              <a:rPr lang="en-US" dirty="0" err="1"/>
              <a:t>Ph.D.California</a:t>
            </a:r>
            <a:r>
              <a:rPr lang="en-US" dirty="0"/>
              <a:t> State University, Bakersfield</a:t>
            </a:r>
          </a:p>
          <a:p>
            <a:r>
              <a:rPr lang="en-US" dirty="0"/>
              <a:t>Kristin Bechtel, </a:t>
            </a:r>
            <a:r>
              <a:rPr lang="en-US" dirty="0" err="1"/>
              <a:t>Ph.D.Crime</a:t>
            </a:r>
            <a:r>
              <a:rPr lang="en-US" dirty="0"/>
              <a:t> and Justice Institute at CRJ</a:t>
            </a:r>
          </a:p>
          <a:p>
            <a:r>
              <a:rPr lang="en-US" dirty="0"/>
              <a:t>Christopher T. </a:t>
            </a:r>
            <a:r>
              <a:rPr lang="en-US" dirty="0" err="1"/>
              <a:t>Lowenkamp</a:t>
            </a:r>
            <a:r>
              <a:rPr lang="en-US" dirty="0"/>
              <a:t>, </a:t>
            </a:r>
            <a:r>
              <a:rPr lang="en-US" dirty="0" err="1"/>
              <a:t>Ph.D.Administrative</a:t>
            </a:r>
            <a:r>
              <a:rPr lang="en-US" dirty="0"/>
              <a:t> Office of the United States </a:t>
            </a:r>
            <a:r>
              <a:rPr lang="en-US" dirty="0" err="1"/>
              <a:t>CourtsProbation</a:t>
            </a:r>
            <a:r>
              <a:rPr lang="en-US" dirty="0"/>
              <a:t> and Pretrial Services Office</a:t>
            </a:r>
          </a:p>
          <a:p>
            <a:pPr marL="0" indent="0">
              <a:buNone/>
            </a:pPr>
            <a:endParaRPr lang="en-US" dirty="0"/>
          </a:p>
        </p:txBody>
      </p:sp>
    </p:spTree>
    <p:extLst>
      <p:ext uri="{BB962C8B-B14F-4D97-AF65-F5344CB8AC3E}">
        <p14:creationId xmlns:p14="http://schemas.microsoft.com/office/powerpoint/2010/main" val="3884275517"/>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E2D70-B249-7243-90C8-9AD9ACE9F115}"/>
              </a:ext>
            </a:extLst>
          </p:cNvPr>
          <p:cNvSpPr>
            <a:spLocks noGrp="1"/>
          </p:cNvSpPr>
          <p:nvPr>
            <p:ph type="title"/>
          </p:nvPr>
        </p:nvSpPr>
        <p:spPr/>
        <p:txBody>
          <a:bodyPr/>
          <a:lstStyle/>
          <a:p>
            <a:r>
              <a:rPr lang="en-US" i="1" dirty="0"/>
              <a:t>Federal Probation Journal</a:t>
            </a:r>
          </a:p>
        </p:txBody>
      </p:sp>
      <p:sp>
        <p:nvSpPr>
          <p:cNvPr id="3" name="Content Placeholder 2">
            <a:extLst>
              <a:ext uri="{FF2B5EF4-FFF2-40B4-BE49-F238E27FC236}">
                <a16:creationId xmlns:a16="http://schemas.microsoft.com/office/drawing/2014/main" id="{A104866B-B68C-7C40-B8BD-CEA261F7D0E8}"/>
              </a:ext>
            </a:extLst>
          </p:cNvPr>
          <p:cNvSpPr>
            <a:spLocks noGrp="1"/>
          </p:cNvSpPr>
          <p:nvPr>
            <p:ph idx="1"/>
          </p:nvPr>
        </p:nvSpPr>
        <p:spPr/>
        <p:txBody>
          <a:bodyPr/>
          <a:lstStyle/>
          <a:p>
            <a:r>
              <a:rPr lang="en-US" dirty="0"/>
              <a:t>“…Risk assessment tools can help </a:t>
            </a:r>
            <a:r>
              <a:rPr lang="en-US" i="1" dirty="0"/>
              <a:t>reduce</a:t>
            </a:r>
            <a:r>
              <a:rPr lang="en-US" dirty="0"/>
              <a:t> racial bias from its current level. It would be a shame if policymakers mistakenly thought that risk assessment tools were somehow worse than the status quo.”</a:t>
            </a:r>
          </a:p>
          <a:p>
            <a:r>
              <a:rPr lang="en-US" dirty="0"/>
              <a:t>“(Used properly), criminal-justice algorithms offer “the chance of a generation, and perhaps of a lifetime, to reform sentencing and unwind mass incarceration in a scientific way.”</a:t>
            </a:r>
          </a:p>
          <a:p>
            <a:pPr marL="0" indent="0">
              <a:buNone/>
            </a:pPr>
            <a:endParaRPr lang="en-US" dirty="0"/>
          </a:p>
        </p:txBody>
      </p:sp>
    </p:spTree>
    <p:extLst>
      <p:ext uri="{BB962C8B-B14F-4D97-AF65-F5344CB8AC3E}">
        <p14:creationId xmlns:p14="http://schemas.microsoft.com/office/powerpoint/2010/main" val="3398118785"/>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6F23-48C0-EC49-A1A3-881D96C21560}"/>
              </a:ext>
            </a:extLst>
          </p:cNvPr>
          <p:cNvSpPr>
            <a:spLocks noGrp="1"/>
          </p:cNvSpPr>
          <p:nvPr>
            <p:ph type="ctrTitle"/>
          </p:nvPr>
        </p:nvSpPr>
        <p:spPr/>
        <p:txBody>
          <a:bodyPr>
            <a:normAutofit/>
          </a:bodyPr>
          <a:lstStyle/>
          <a:p>
            <a:r>
              <a:rPr lang="en-US" dirty="0"/>
              <a:t>The Weakest Link in Big Data Algorithms is the Data.</a:t>
            </a:r>
          </a:p>
        </p:txBody>
      </p:sp>
      <p:sp>
        <p:nvSpPr>
          <p:cNvPr id="4" name="Subtitle 3">
            <a:extLst>
              <a:ext uri="{FF2B5EF4-FFF2-40B4-BE49-F238E27FC236}">
                <a16:creationId xmlns:a16="http://schemas.microsoft.com/office/drawing/2014/main" id="{8CB7E752-6BB2-5C48-8CE9-ADC5714842E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20564750"/>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8D40F-65B9-E840-874F-88AA922EF666}"/>
              </a:ext>
            </a:extLst>
          </p:cNvPr>
          <p:cNvSpPr>
            <a:spLocks noGrp="1"/>
          </p:cNvSpPr>
          <p:nvPr>
            <p:ph type="title"/>
          </p:nvPr>
        </p:nvSpPr>
        <p:spPr>
          <a:xfrm>
            <a:off x="228600" y="351685"/>
            <a:ext cx="10515600" cy="2336096"/>
          </a:xfrm>
        </p:spPr>
        <p:txBody>
          <a:bodyPr/>
          <a:lstStyle/>
          <a:p>
            <a:r>
              <a:rPr lang="en-US" dirty="0"/>
              <a:t>My Confidence</a:t>
            </a:r>
            <a:br>
              <a:rPr lang="en-US" dirty="0"/>
            </a:br>
            <a:r>
              <a:rPr lang="en-US" dirty="0"/>
              <a:t> in Diagnosis</a:t>
            </a:r>
          </a:p>
        </p:txBody>
      </p:sp>
      <p:sp>
        <p:nvSpPr>
          <p:cNvPr id="3" name="Content Placeholder 2">
            <a:extLst>
              <a:ext uri="{FF2B5EF4-FFF2-40B4-BE49-F238E27FC236}">
                <a16:creationId xmlns:a16="http://schemas.microsoft.com/office/drawing/2014/main" id="{5F30886D-9F3D-DB47-905F-86BE8AABA880}"/>
              </a:ext>
            </a:extLst>
          </p:cNvPr>
          <p:cNvSpPr>
            <a:spLocks noGrp="1"/>
          </p:cNvSpPr>
          <p:nvPr>
            <p:ph idx="1"/>
          </p:nvPr>
        </p:nvSpPr>
        <p:spPr>
          <a:xfrm>
            <a:off x="4500509" y="886691"/>
            <a:ext cx="10233800" cy="5411723"/>
          </a:xfrm>
        </p:spPr>
        <p:txBody>
          <a:bodyPr>
            <a:normAutofit lnSpcReduction="10000"/>
          </a:bodyPr>
          <a:lstStyle/>
          <a:p>
            <a:r>
              <a:rPr lang="en-US" b="1" dirty="0"/>
              <a:t>HIGH</a:t>
            </a:r>
          </a:p>
          <a:p>
            <a:r>
              <a:rPr lang="en-US" dirty="0"/>
              <a:t>Substance Abuse</a:t>
            </a:r>
          </a:p>
          <a:p>
            <a:r>
              <a:rPr lang="en-US" dirty="0"/>
              <a:t>Schizophrenia</a:t>
            </a:r>
          </a:p>
          <a:p>
            <a:r>
              <a:rPr lang="en-US" dirty="0"/>
              <a:t>Depression</a:t>
            </a:r>
          </a:p>
          <a:p>
            <a:r>
              <a:rPr lang="en-US" b="1" dirty="0"/>
              <a:t>MEDIUM</a:t>
            </a:r>
          </a:p>
          <a:p>
            <a:r>
              <a:rPr lang="en-US" dirty="0"/>
              <a:t>Bipolar I</a:t>
            </a:r>
          </a:p>
          <a:p>
            <a:r>
              <a:rPr lang="en-US" dirty="0"/>
              <a:t>ADHD</a:t>
            </a:r>
          </a:p>
          <a:p>
            <a:r>
              <a:rPr lang="en-US" dirty="0"/>
              <a:t>Borderline Personality</a:t>
            </a:r>
          </a:p>
          <a:p>
            <a:r>
              <a:rPr lang="en-US" b="1" dirty="0"/>
              <a:t>LOW</a:t>
            </a:r>
          </a:p>
          <a:p>
            <a:r>
              <a:rPr lang="en-US" dirty="0"/>
              <a:t>PTSD</a:t>
            </a:r>
          </a:p>
          <a:p>
            <a:r>
              <a:rPr lang="en-US" dirty="0"/>
              <a:t>Bipolar II</a:t>
            </a:r>
          </a:p>
          <a:p>
            <a:endParaRPr lang="en-US" dirty="0"/>
          </a:p>
        </p:txBody>
      </p:sp>
    </p:spTree>
    <p:extLst>
      <p:ext uri="{BB962C8B-B14F-4D97-AF65-F5344CB8AC3E}">
        <p14:creationId xmlns:p14="http://schemas.microsoft.com/office/powerpoint/2010/main" val="608252467"/>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83D97-0D40-DE44-99DB-353BC4953EF2}"/>
              </a:ext>
            </a:extLst>
          </p:cNvPr>
          <p:cNvSpPr>
            <a:spLocks noGrp="1"/>
          </p:cNvSpPr>
          <p:nvPr>
            <p:ph type="title"/>
          </p:nvPr>
        </p:nvSpPr>
        <p:spPr/>
        <p:txBody>
          <a:bodyPr/>
          <a:lstStyle/>
          <a:p>
            <a:r>
              <a:rPr lang="en-US" dirty="0"/>
              <a:t>Arrest Data vs. Criminal Behavior</a:t>
            </a:r>
          </a:p>
        </p:txBody>
      </p:sp>
      <p:sp>
        <p:nvSpPr>
          <p:cNvPr id="3" name="Content Placeholder 2">
            <a:extLst>
              <a:ext uri="{FF2B5EF4-FFF2-40B4-BE49-F238E27FC236}">
                <a16:creationId xmlns:a16="http://schemas.microsoft.com/office/drawing/2014/main" id="{331A5061-6F5C-0A46-8B14-2809EF761339}"/>
              </a:ext>
            </a:extLst>
          </p:cNvPr>
          <p:cNvSpPr>
            <a:spLocks noGrp="1"/>
          </p:cNvSpPr>
          <p:nvPr>
            <p:ph idx="1"/>
          </p:nvPr>
        </p:nvSpPr>
        <p:spPr/>
        <p:txBody>
          <a:bodyPr>
            <a:normAutofit/>
          </a:bodyPr>
          <a:lstStyle/>
          <a:p>
            <a:r>
              <a:rPr lang="en-US" dirty="0"/>
              <a:t>Since most people break some law at least once a day in our highly regulated society, it is a interesting question who gets arrested?</a:t>
            </a:r>
          </a:p>
          <a:p>
            <a:r>
              <a:rPr lang="en-US" dirty="0"/>
              <a:t>Consider drug crimes. Surveys show that blacks use substances at comparable rates to other races, but are disproportionately arrested more. Why? Black men come into contact with the criminal justice system more frequently and at an earlier age than whites. Police patrol their neighborhoods more intensely. Undercover narcotics agents are sent to their neighborhoods more than to college campuses.</a:t>
            </a:r>
          </a:p>
        </p:txBody>
      </p:sp>
    </p:spTree>
    <p:extLst>
      <p:ext uri="{BB962C8B-B14F-4D97-AF65-F5344CB8AC3E}">
        <p14:creationId xmlns:p14="http://schemas.microsoft.com/office/powerpoint/2010/main" val="2691483992"/>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4D277-E1E2-364F-A98B-5BB3A519652B}"/>
              </a:ext>
            </a:extLst>
          </p:cNvPr>
          <p:cNvSpPr>
            <a:spLocks noGrp="1"/>
          </p:cNvSpPr>
          <p:nvPr>
            <p:ph type="title"/>
          </p:nvPr>
        </p:nvSpPr>
        <p:spPr/>
        <p:txBody>
          <a:bodyPr/>
          <a:lstStyle/>
          <a:p>
            <a:r>
              <a:rPr lang="en-US" dirty="0"/>
              <a:t>Unintended Racial Bias in Algorithms</a:t>
            </a:r>
          </a:p>
        </p:txBody>
      </p:sp>
      <p:sp>
        <p:nvSpPr>
          <p:cNvPr id="3" name="Content Placeholder 2">
            <a:extLst>
              <a:ext uri="{FF2B5EF4-FFF2-40B4-BE49-F238E27FC236}">
                <a16:creationId xmlns:a16="http://schemas.microsoft.com/office/drawing/2014/main" id="{6B84CBE0-12A4-E342-8BBC-1AFC697E40DB}"/>
              </a:ext>
            </a:extLst>
          </p:cNvPr>
          <p:cNvSpPr>
            <a:spLocks noGrp="1"/>
          </p:cNvSpPr>
          <p:nvPr>
            <p:ph idx="1"/>
          </p:nvPr>
        </p:nvSpPr>
        <p:spPr/>
        <p:txBody>
          <a:bodyPr>
            <a:normAutofit/>
          </a:bodyPr>
          <a:lstStyle/>
          <a:p>
            <a:r>
              <a:rPr lang="en-US" dirty="0"/>
              <a:t>Actuarial risk tools rely on a number of other factors that also disproportionately disadvantage communities of color - like education, employment, parents with criminal history, and marital status..</a:t>
            </a:r>
          </a:p>
          <a:p>
            <a:r>
              <a:rPr lang="en-US" dirty="0"/>
              <a:t>Many white collar crimes tend to be underreported – family violence, sexual abuse, white collar theft.</a:t>
            </a:r>
          </a:p>
          <a:p>
            <a:r>
              <a:rPr lang="en-US" dirty="0"/>
              <a:t>In short, when algorithms rely on arrest records, they are internalizing a system that is not equally monitoring all of its citizens. And they are not reflective of the broader distribution of criminal activity.</a:t>
            </a:r>
          </a:p>
        </p:txBody>
      </p:sp>
    </p:spTree>
    <p:extLst>
      <p:ext uri="{BB962C8B-B14F-4D97-AF65-F5344CB8AC3E}">
        <p14:creationId xmlns:p14="http://schemas.microsoft.com/office/powerpoint/2010/main" val="2898225675"/>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52BE1-23FB-AF4E-9318-800E63B127C6}"/>
              </a:ext>
            </a:extLst>
          </p:cNvPr>
          <p:cNvSpPr>
            <a:spLocks noGrp="1"/>
          </p:cNvSpPr>
          <p:nvPr>
            <p:ph type="title"/>
          </p:nvPr>
        </p:nvSpPr>
        <p:spPr/>
        <p:txBody>
          <a:bodyPr>
            <a:normAutofit/>
          </a:bodyPr>
          <a:lstStyle/>
          <a:p>
            <a:r>
              <a:rPr lang="en-US" dirty="0"/>
              <a:t>The Issue is Much Bigger than COMPAS</a:t>
            </a:r>
          </a:p>
        </p:txBody>
      </p:sp>
      <p:sp>
        <p:nvSpPr>
          <p:cNvPr id="3" name="Content Placeholder 2">
            <a:extLst>
              <a:ext uri="{FF2B5EF4-FFF2-40B4-BE49-F238E27FC236}">
                <a16:creationId xmlns:a16="http://schemas.microsoft.com/office/drawing/2014/main" id="{950D9ECB-EC4A-AF47-83C4-CA4F40592371}"/>
              </a:ext>
            </a:extLst>
          </p:cNvPr>
          <p:cNvSpPr>
            <a:spLocks noGrp="1"/>
          </p:cNvSpPr>
          <p:nvPr>
            <p:ph idx="1"/>
          </p:nvPr>
        </p:nvSpPr>
        <p:spPr/>
        <p:txBody>
          <a:bodyPr>
            <a:normAutofit/>
          </a:bodyPr>
          <a:lstStyle/>
          <a:p>
            <a:r>
              <a:rPr lang="en-US" dirty="0"/>
              <a:t>The debate in Wisconsin highlights a broader national discussion about how law enforcement officials use big data in making predictions — including deciding which streets to patrol, identifying people at risk of violence, and calculating the likelihood of recidivism.</a:t>
            </a:r>
          </a:p>
          <a:p>
            <a:endParaRPr lang="en-US" dirty="0"/>
          </a:p>
        </p:txBody>
      </p:sp>
    </p:spTree>
    <p:extLst>
      <p:ext uri="{BB962C8B-B14F-4D97-AF65-F5344CB8AC3E}">
        <p14:creationId xmlns:p14="http://schemas.microsoft.com/office/powerpoint/2010/main" val="4123780704"/>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39CCF-3BDA-3749-981F-760F17B979FD}"/>
              </a:ext>
            </a:extLst>
          </p:cNvPr>
          <p:cNvSpPr>
            <a:spLocks noGrp="1"/>
          </p:cNvSpPr>
          <p:nvPr>
            <p:ph type="title"/>
          </p:nvPr>
        </p:nvSpPr>
        <p:spPr/>
        <p:txBody>
          <a:bodyPr>
            <a:normAutofit fontScale="90000"/>
          </a:bodyPr>
          <a:lstStyle/>
          <a:p>
            <a:r>
              <a:rPr lang="en-US" sz="4900" i="1" dirty="0"/>
              <a:t>The Rise of Big Data Policing: Surveillance, Race, and the Future of Law Enforcement. </a:t>
            </a:r>
            <a:br>
              <a:rPr lang="en-US" dirty="0"/>
            </a:br>
            <a:r>
              <a:rPr lang="en-US" sz="2700" dirty="0"/>
              <a:t>Andrew Ferguson, 2013</a:t>
            </a:r>
          </a:p>
        </p:txBody>
      </p:sp>
      <p:sp>
        <p:nvSpPr>
          <p:cNvPr id="3" name="Content Placeholder 2">
            <a:extLst>
              <a:ext uri="{FF2B5EF4-FFF2-40B4-BE49-F238E27FC236}">
                <a16:creationId xmlns:a16="http://schemas.microsoft.com/office/drawing/2014/main" id="{C4C6CAAF-A8B0-D241-9251-79E3E286093C}"/>
              </a:ext>
            </a:extLst>
          </p:cNvPr>
          <p:cNvSpPr>
            <a:spLocks noGrp="1"/>
          </p:cNvSpPr>
          <p:nvPr>
            <p:ph idx="1"/>
          </p:nvPr>
        </p:nvSpPr>
        <p:spPr>
          <a:xfrm>
            <a:off x="838200" y="2079625"/>
            <a:ext cx="10515600" cy="4351338"/>
          </a:xfrm>
        </p:spPr>
        <p:txBody>
          <a:bodyPr>
            <a:normAutofit/>
          </a:bodyPr>
          <a:lstStyle/>
          <a:p>
            <a:r>
              <a:rPr lang="en-US" dirty="0"/>
              <a:t>Many police departments are now using crime mapping software, social network analyses, criminal records, and facial recognition software to identify who is most likely to perpetrate, or be the victim of, violent crime, where it will happen and when.</a:t>
            </a:r>
          </a:p>
          <a:p>
            <a:r>
              <a:rPr lang="en-US" dirty="0"/>
              <a:t>This represents a marked change from the old model of evidence-oriented crime solving.</a:t>
            </a:r>
          </a:p>
          <a:p>
            <a:endParaRPr lang="en-US" dirty="0"/>
          </a:p>
        </p:txBody>
      </p:sp>
    </p:spTree>
    <p:extLst>
      <p:ext uri="{BB962C8B-B14F-4D97-AF65-F5344CB8AC3E}">
        <p14:creationId xmlns:p14="http://schemas.microsoft.com/office/powerpoint/2010/main" val="1153516869"/>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18F4480-1141-3B48-AE51-B18DB418F1BC}"/>
              </a:ext>
            </a:extLst>
          </p:cNvPr>
          <p:cNvSpPr>
            <a:spLocks noGrp="1"/>
          </p:cNvSpPr>
          <p:nvPr>
            <p:ph type="title"/>
          </p:nvPr>
        </p:nvSpPr>
        <p:spPr/>
        <p:txBody>
          <a:bodyPr/>
          <a:lstStyle/>
          <a:p>
            <a:r>
              <a:rPr lang="en-US" dirty="0"/>
              <a:t>The New Forensic Model</a:t>
            </a:r>
          </a:p>
        </p:txBody>
      </p:sp>
      <p:sp>
        <p:nvSpPr>
          <p:cNvPr id="6" name="Content Placeholder 5">
            <a:extLst>
              <a:ext uri="{FF2B5EF4-FFF2-40B4-BE49-F238E27FC236}">
                <a16:creationId xmlns:a16="http://schemas.microsoft.com/office/drawing/2014/main" id="{7236FC9C-8276-D040-B69D-598098CFDF5C}"/>
              </a:ext>
            </a:extLst>
          </p:cNvPr>
          <p:cNvSpPr>
            <a:spLocks noGrp="1"/>
          </p:cNvSpPr>
          <p:nvPr>
            <p:ph idx="1"/>
          </p:nvPr>
        </p:nvSpPr>
        <p:spPr/>
        <p:txBody>
          <a:bodyPr/>
          <a:lstStyle/>
          <a:p>
            <a:r>
              <a:rPr lang="en-US" dirty="0"/>
              <a:t>Proactive rather than reactive</a:t>
            </a:r>
          </a:p>
          <a:p>
            <a:r>
              <a:rPr lang="en-US" dirty="0"/>
              <a:t>Preventing crimes rather than solving crimes</a:t>
            </a:r>
          </a:p>
          <a:p>
            <a:r>
              <a:rPr lang="en-US" dirty="0"/>
              <a:t>Gathering all the data on everyone and looking for patterns rather than investigating one person</a:t>
            </a:r>
          </a:p>
          <a:p>
            <a:r>
              <a:rPr lang="en-US" dirty="0"/>
              <a:t>Probabilistic reasoning rather than “following the evidence”</a:t>
            </a:r>
          </a:p>
          <a:p>
            <a:r>
              <a:rPr lang="en-US" dirty="0"/>
              <a:t>The “surveillance state” rather than the “privacy state”</a:t>
            </a:r>
          </a:p>
        </p:txBody>
      </p:sp>
    </p:spTree>
    <p:extLst>
      <p:ext uri="{BB962C8B-B14F-4D97-AF65-F5344CB8AC3E}">
        <p14:creationId xmlns:p14="http://schemas.microsoft.com/office/powerpoint/2010/main" val="4031204391"/>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60678-305C-9A47-A481-3BC17196232B}"/>
              </a:ext>
            </a:extLst>
          </p:cNvPr>
          <p:cNvSpPr>
            <a:spLocks noGrp="1"/>
          </p:cNvSpPr>
          <p:nvPr>
            <p:ph type="title"/>
          </p:nvPr>
        </p:nvSpPr>
        <p:spPr/>
        <p:txBody>
          <a:bodyPr/>
          <a:lstStyle/>
          <a:p>
            <a:r>
              <a:rPr lang="en-US" dirty="0"/>
              <a:t>The Problems</a:t>
            </a:r>
          </a:p>
        </p:txBody>
      </p:sp>
      <p:sp>
        <p:nvSpPr>
          <p:cNvPr id="3" name="Content Placeholder 2">
            <a:extLst>
              <a:ext uri="{FF2B5EF4-FFF2-40B4-BE49-F238E27FC236}">
                <a16:creationId xmlns:a16="http://schemas.microsoft.com/office/drawing/2014/main" id="{2ADD85EA-2932-5D45-9323-7B4CC0F4DD8A}"/>
              </a:ext>
            </a:extLst>
          </p:cNvPr>
          <p:cNvSpPr>
            <a:spLocks noGrp="1"/>
          </p:cNvSpPr>
          <p:nvPr>
            <p:ph idx="1"/>
          </p:nvPr>
        </p:nvSpPr>
        <p:spPr/>
        <p:txBody>
          <a:bodyPr>
            <a:normAutofit/>
          </a:bodyPr>
          <a:lstStyle/>
          <a:p>
            <a:r>
              <a:rPr lang="en-US" dirty="0"/>
              <a:t>With this new power, police are able to generate a list of suspects before a crime has even been committed.</a:t>
            </a:r>
          </a:p>
          <a:p>
            <a:r>
              <a:rPr lang="en-US" dirty="0"/>
              <a:t>“If police patrols are increased in certain projected areas, they will find more crime – a self-fulfilling prophecy. If those are black inner city areas with poverty and unemployment, it will continue to feed the algorithm that predicts a high crime area. Issues of place often end up being issues of race.”</a:t>
            </a:r>
          </a:p>
        </p:txBody>
      </p:sp>
    </p:spTree>
    <p:extLst>
      <p:ext uri="{BB962C8B-B14F-4D97-AF65-F5344CB8AC3E}">
        <p14:creationId xmlns:p14="http://schemas.microsoft.com/office/powerpoint/2010/main" val="4047963803"/>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B2A34-7765-6342-9062-6512B16B9847}"/>
              </a:ext>
            </a:extLst>
          </p:cNvPr>
          <p:cNvSpPr>
            <a:spLocks noGrp="1"/>
          </p:cNvSpPr>
          <p:nvPr>
            <p:ph type="title"/>
          </p:nvPr>
        </p:nvSpPr>
        <p:spPr/>
        <p:txBody>
          <a:bodyPr/>
          <a:lstStyle/>
          <a:p>
            <a:r>
              <a:rPr lang="en-US" dirty="0"/>
              <a:t>Constitutional Rights</a:t>
            </a:r>
          </a:p>
        </p:txBody>
      </p:sp>
      <p:sp>
        <p:nvSpPr>
          <p:cNvPr id="3" name="Content Placeholder 2">
            <a:extLst>
              <a:ext uri="{FF2B5EF4-FFF2-40B4-BE49-F238E27FC236}">
                <a16:creationId xmlns:a16="http://schemas.microsoft.com/office/drawing/2014/main" id="{FC5D6392-14F3-B143-9665-FC1026F3158B}"/>
              </a:ext>
            </a:extLst>
          </p:cNvPr>
          <p:cNvSpPr>
            <a:spLocks noGrp="1"/>
          </p:cNvSpPr>
          <p:nvPr>
            <p:ph idx="1"/>
          </p:nvPr>
        </p:nvSpPr>
        <p:spPr/>
        <p:txBody>
          <a:bodyPr>
            <a:normAutofit/>
          </a:bodyPr>
          <a:lstStyle/>
          <a:p>
            <a:r>
              <a:rPr lang="en-US" dirty="0"/>
              <a:t>The FBI used sophisticated surveillance equipment to monitor the protesters in Ferguson and Baltimore from the air. If you were there, there is a record of it.</a:t>
            </a:r>
          </a:p>
          <a:p>
            <a:r>
              <a:rPr lang="en-US" dirty="0"/>
              <a:t>The 4</a:t>
            </a:r>
            <a:r>
              <a:rPr lang="en-US" baseline="30000" dirty="0"/>
              <a:t>th</a:t>
            </a:r>
            <a:r>
              <a:rPr lang="en-US" dirty="0"/>
              <a:t> amendment states that citizens have a right to be free from unreasonable search and seizure. How do the standards of probable cause change when an algorithm has identified you as a suspect, or your neighborhood as a high risk area? The Supreme Court has held that police observation in a high crime area </a:t>
            </a:r>
            <a:r>
              <a:rPr lang="en-US" u="sng" dirty="0"/>
              <a:t>can</a:t>
            </a:r>
            <a:r>
              <a:rPr lang="en-US" dirty="0"/>
              <a:t> be a factor as to whether there is probable cause to search or detain someone.</a:t>
            </a:r>
          </a:p>
          <a:p>
            <a:endParaRPr lang="en-US" dirty="0"/>
          </a:p>
          <a:p>
            <a:endParaRPr lang="en-US" dirty="0"/>
          </a:p>
        </p:txBody>
      </p:sp>
    </p:spTree>
    <p:extLst>
      <p:ext uri="{BB962C8B-B14F-4D97-AF65-F5344CB8AC3E}">
        <p14:creationId xmlns:p14="http://schemas.microsoft.com/office/powerpoint/2010/main" val="715530514"/>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B75AF-B14D-0948-8602-7F7A4E8412D1}"/>
              </a:ext>
            </a:extLst>
          </p:cNvPr>
          <p:cNvSpPr>
            <a:spLocks noGrp="1"/>
          </p:cNvSpPr>
          <p:nvPr>
            <p:ph type="title"/>
          </p:nvPr>
        </p:nvSpPr>
        <p:spPr/>
        <p:txBody>
          <a:bodyPr/>
          <a:lstStyle/>
          <a:p>
            <a:r>
              <a:rPr lang="en-US"/>
              <a:t>Class Still Matters</a:t>
            </a:r>
            <a:endParaRPr lang="en-US" dirty="0"/>
          </a:p>
        </p:txBody>
      </p:sp>
      <p:sp>
        <p:nvSpPr>
          <p:cNvPr id="3" name="Content Placeholder 2">
            <a:extLst>
              <a:ext uri="{FF2B5EF4-FFF2-40B4-BE49-F238E27FC236}">
                <a16:creationId xmlns:a16="http://schemas.microsoft.com/office/drawing/2014/main" id="{01975C02-F1E9-5249-B1E5-FC1DC6EFD342}"/>
              </a:ext>
            </a:extLst>
          </p:cNvPr>
          <p:cNvSpPr>
            <a:spLocks noGrp="1"/>
          </p:cNvSpPr>
          <p:nvPr>
            <p:ph idx="1"/>
          </p:nvPr>
        </p:nvSpPr>
        <p:spPr/>
        <p:txBody>
          <a:bodyPr/>
          <a:lstStyle/>
          <a:p>
            <a:r>
              <a:rPr lang="en-US" dirty="0"/>
              <a:t>“When everyone is watched, not everyone is watched equally. Class protects many people who break the law. Young people of all economic backgrounds do foolish, dangerous and impulsive things. But criminal prosecutions are not equally consistent.”</a:t>
            </a:r>
          </a:p>
        </p:txBody>
      </p:sp>
    </p:spTree>
    <p:extLst>
      <p:ext uri="{BB962C8B-B14F-4D97-AF65-F5344CB8AC3E}">
        <p14:creationId xmlns:p14="http://schemas.microsoft.com/office/powerpoint/2010/main" val="1014246875"/>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00170-EE21-6544-9DD4-B352D5C13B6F}"/>
              </a:ext>
            </a:extLst>
          </p:cNvPr>
          <p:cNvSpPr>
            <a:spLocks noGrp="1"/>
          </p:cNvSpPr>
          <p:nvPr>
            <p:ph type="title"/>
          </p:nvPr>
        </p:nvSpPr>
        <p:spPr/>
        <p:txBody>
          <a:bodyPr/>
          <a:lstStyle/>
          <a:p>
            <a:r>
              <a:rPr lang="en-US" dirty="0"/>
              <a:t>Using Diagnostic Tools and Forms</a:t>
            </a:r>
          </a:p>
        </p:txBody>
      </p:sp>
      <p:sp>
        <p:nvSpPr>
          <p:cNvPr id="3" name="Content Placeholder 2">
            <a:extLst>
              <a:ext uri="{FF2B5EF4-FFF2-40B4-BE49-F238E27FC236}">
                <a16:creationId xmlns:a16="http://schemas.microsoft.com/office/drawing/2014/main" id="{0C09F94F-BF1B-7E4D-A125-55B70A5D53A0}"/>
              </a:ext>
            </a:extLst>
          </p:cNvPr>
          <p:cNvSpPr>
            <a:spLocks noGrp="1"/>
          </p:cNvSpPr>
          <p:nvPr>
            <p:ph idx="1"/>
          </p:nvPr>
        </p:nvSpPr>
        <p:spPr/>
        <p:txBody>
          <a:bodyPr/>
          <a:lstStyle/>
          <a:p>
            <a:r>
              <a:rPr lang="en-US" dirty="0"/>
              <a:t>In mental health diagnosis, we don’t have any diagnostic x-rays or brain scans or EEG’s. We don’t have any blood tests, genetic markers, or biopsies.</a:t>
            </a:r>
          </a:p>
          <a:p>
            <a:r>
              <a:rPr lang="en-US" dirty="0"/>
              <a:t>Some diagnoses lend themselves to using diagnostic paper and pencil tests. Here are some useful ones for difficult diagnoses.</a:t>
            </a:r>
          </a:p>
          <a:p>
            <a:pPr lvl="1"/>
            <a:r>
              <a:rPr lang="en-US" dirty="0"/>
              <a:t>Bipolarity Index (Sachs)</a:t>
            </a:r>
          </a:p>
          <a:p>
            <a:pPr lvl="1"/>
            <a:r>
              <a:rPr lang="en-US" dirty="0"/>
              <a:t>Clinician Administered PTSD Scale (VA)</a:t>
            </a:r>
          </a:p>
          <a:p>
            <a:pPr lvl="1"/>
            <a:r>
              <a:rPr lang="en-US" dirty="0"/>
              <a:t>PHQ-9 (for depression)</a:t>
            </a:r>
          </a:p>
        </p:txBody>
      </p:sp>
    </p:spTree>
    <p:extLst>
      <p:ext uri="{BB962C8B-B14F-4D97-AF65-F5344CB8AC3E}">
        <p14:creationId xmlns:p14="http://schemas.microsoft.com/office/powerpoint/2010/main" val="2564968987"/>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446E0-C432-4441-965E-395917A2C287}"/>
              </a:ext>
            </a:extLst>
          </p:cNvPr>
          <p:cNvSpPr>
            <a:spLocks noGrp="1"/>
          </p:cNvSpPr>
          <p:nvPr>
            <p:ph type="title"/>
          </p:nvPr>
        </p:nvSpPr>
        <p:spPr/>
        <p:txBody>
          <a:bodyPr/>
          <a:lstStyle/>
          <a:p>
            <a:r>
              <a:rPr lang="en-US" dirty="0"/>
              <a:t>Psychological Testing?</a:t>
            </a:r>
          </a:p>
        </p:txBody>
      </p:sp>
      <p:sp>
        <p:nvSpPr>
          <p:cNvPr id="3" name="Content Placeholder 2">
            <a:extLst>
              <a:ext uri="{FF2B5EF4-FFF2-40B4-BE49-F238E27FC236}">
                <a16:creationId xmlns:a16="http://schemas.microsoft.com/office/drawing/2014/main" id="{7E71E328-ABF4-2742-8822-768093CD335C}"/>
              </a:ext>
            </a:extLst>
          </p:cNvPr>
          <p:cNvSpPr>
            <a:spLocks noGrp="1"/>
          </p:cNvSpPr>
          <p:nvPr>
            <p:ph idx="1"/>
          </p:nvPr>
        </p:nvSpPr>
        <p:spPr/>
        <p:txBody>
          <a:bodyPr/>
          <a:lstStyle/>
          <a:p>
            <a:r>
              <a:rPr lang="en-US" dirty="0"/>
              <a:t>I have no training in psychological testing, so I have been a consumer, not a provider in using these tests.</a:t>
            </a:r>
          </a:p>
          <a:p>
            <a:r>
              <a:rPr lang="en-US" dirty="0"/>
              <a:t>Uses: unclear diagnoses, measurement of cognitive abilities, neuropsychiatric testing for specific, learning disabilities</a:t>
            </a:r>
          </a:p>
        </p:txBody>
      </p:sp>
    </p:spTree>
    <p:extLst>
      <p:ext uri="{BB962C8B-B14F-4D97-AF65-F5344CB8AC3E}">
        <p14:creationId xmlns:p14="http://schemas.microsoft.com/office/powerpoint/2010/main" val="651909742"/>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4DFE7-092B-5B44-AD0E-B0DE0CCD904B}"/>
              </a:ext>
            </a:extLst>
          </p:cNvPr>
          <p:cNvSpPr>
            <a:spLocks noGrp="1"/>
          </p:cNvSpPr>
          <p:nvPr>
            <p:ph type="title"/>
          </p:nvPr>
        </p:nvSpPr>
        <p:spPr/>
        <p:txBody>
          <a:bodyPr/>
          <a:lstStyle/>
          <a:p>
            <a:r>
              <a:rPr lang="en-US" dirty="0"/>
              <a:t>The Best Diagnosis Comes From:</a:t>
            </a:r>
          </a:p>
        </p:txBody>
      </p:sp>
      <p:sp>
        <p:nvSpPr>
          <p:cNvPr id="3" name="Content Placeholder 2">
            <a:extLst>
              <a:ext uri="{FF2B5EF4-FFF2-40B4-BE49-F238E27FC236}">
                <a16:creationId xmlns:a16="http://schemas.microsoft.com/office/drawing/2014/main" id="{457ED864-6E2F-0D47-B061-7DAAB322F5FC}"/>
              </a:ext>
            </a:extLst>
          </p:cNvPr>
          <p:cNvSpPr>
            <a:spLocks noGrp="1"/>
          </p:cNvSpPr>
          <p:nvPr>
            <p:ph idx="1"/>
          </p:nvPr>
        </p:nvSpPr>
        <p:spPr/>
        <p:txBody>
          <a:bodyPr/>
          <a:lstStyle/>
          <a:p>
            <a:r>
              <a:rPr lang="en-US" dirty="0"/>
              <a:t>A good history</a:t>
            </a:r>
          </a:p>
          <a:p>
            <a:r>
              <a:rPr lang="en-US" dirty="0"/>
              <a:t>A good mental status exam, or better, several mental status exams</a:t>
            </a:r>
          </a:p>
          <a:p>
            <a:r>
              <a:rPr lang="en-US" dirty="0"/>
              <a:t>Information about response to previous treatment interventions</a:t>
            </a:r>
          </a:p>
        </p:txBody>
      </p:sp>
    </p:spTree>
    <p:extLst>
      <p:ext uri="{BB962C8B-B14F-4D97-AF65-F5344CB8AC3E}">
        <p14:creationId xmlns:p14="http://schemas.microsoft.com/office/powerpoint/2010/main" val="2076231620"/>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1612</TotalTime>
  <Words>4459</Words>
  <Application>Microsoft Macintosh PowerPoint</Application>
  <PresentationFormat>Widescreen</PresentationFormat>
  <Paragraphs>275</Paragraphs>
  <Slides>67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3" baseType="lpstr">
      <vt:lpstr>ＭＳ Ｐゴシック</vt:lpstr>
      <vt:lpstr>Arial</vt:lpstr>
      <vt:lpstr>Calibri</vt:lpstr>
      <vt:lpstr>Calibri Light</vt:lpstr>
      <vt:lpstr>Office Theme</vt:lpstr>
      <vt:lpstr>Worksheet</vt:lpstr>
      <vt:lpstr>How to Assess Your Assessments and Evaluate Your Evaluations</vt:lpstr>
      <vt:lpstr>Court Reports</vt:lpstr>
      <vt:lpstr>How Do I Read Reports?</vt:lpstr>
      <vt:lpstr>Agenda for Today</vt:lpstr>
      <vt:lpstr>Confidence in Mental Health Diagnosis</vt:lpstr>
      <vt:lpstr>My Confidence  in Diagnosis</vt:lpstr>
      <vt:lpstr>Using Diagnostic Tools and Forms</vt:lpstr>
      <vt:lpstr>Psychological Testing?</vt:lpstr>
      <vt:lpstr>The Best Diagnosis Comes From:</vt:lpstr>
      <vt:lpstr>Treatment Adherence in Chronic Disease</vt:lpstr>
      <vt:lpstr>Medication Non-Compliance Rates</vt:lpstr>
      <vt:lpstr>Bipolar Disorder Treatment Response: ~60%</vt:lpstr>
      <vt:lpstr>Treatment Adherence in Bipolar Disorder</vt:lpstr>
      <vt:lpstr>Depression</vt:lpstr>
      <vt:lpstr>Risk of  Recurrence of  Depression</vt:lpstr>
      <vt:lpstr>Depression Treatment Response: ~60%</vt:lpstr>
      <vt:lpstr>Antidepressant  Adherence</vt:lpstr>
      <vt:lpstr>Combination Meds/Therapy is Best</vt:lpstr>
      <vt:lpstr>Natural History of Schizophrenia</vt:lpstr>
      <vt:lpstr>Days to Remission</vt:lpstr>
      <vt:lpstr>Biological Treatment</vt:lpstr>
      <vt:lpstr>Treatment Response: ~&lt;47%</vt:lpstr>
      <vt:lpstr>CATIE Project: Schizophrenia Outcomes</vt:lpstr>
      <vt:lpstr>Psychosocial Treatments</vt:lpstr>
      <vt:lpstr>Chronic Disease Relapse Rates (NIH)</vt:lpstr>
      <vt:lpstr>Substance Use Disorders: Natural History</vt:lpstr>
      <vt:lpstr>Alcoholic Addiction Recovery Data</vt:lpstr>
      <vt:lpstr>12-Step  Facilitation:  Project MATCH</vt:lpstr>
      <vt:lpstr>The COMBINE Study</vt:lpstr>
      <vt:lpstr>Co-Occurring Disorders Treatment Evidence</vt:lpstr>
      <vt:lpstr>Conclusions</vt:lpstr>
      <vt:lpstr>Observations</vt:lpstr>
      <vt:lpstr>Cognitive Biases</vt:lpstr>
      <vt:lpstr>The Implicit Association Test</vt:lpstr>
      <vt:lpstr>Risk Assessment</vt:lpstr>
      <vt:lpstr>Actuarial Risk Assessment Instruments</vt:lpstr>
      <vt:lpstr>Risk Assessment of Violence</vt:lpstr>
      <vt:lpstr>Machine Learning</vt:lpstr>
      <vt:lpstr>Big Data</vt:lpstr>
      <vt:lpstr>What we are talking about...</vt:lpstr>
      <vt:lpstr>Constructing Recidivism Risk</vt:lpstr>
      <vt:lpstr>The Process of Developing Risk Instruments</vt:lpstr>
      <vt:lpstr>Making the Algorithm</vt:lpstr>
      <vt:lpstr>False Positives/ False Negatives</vt:lpstr>
      <vt:lpstr>Northpointe and COMPAS </vt:lpstr>
      <vt:lpstr>Wisconsin has used COMPAS since 2012</vt:lpstr>
      <vt:lpstr>The Case</vt:lpstr>
      <vt:lpstr>Loomis v. Wisconsin, 2016</vt:lpstr>
      <vt:lpstr>The Ruling, 7/13/16</vt:lpstr>
      <vt:lpstr>The Wisconsin Supreme Court Finding</vt:lpstr>
      <vt:lpstr>The Wisconsin Supreme Court </vt:lpstr>
      <vt:lpstr>The Wisconsin Supreme Court </vt:lpstr>
      <vt:lpstr>Permissible Uses for COMPAS</vt:lpstr>
      <vt:lpstr>Appeal to the US Supreme Court</vt:lpstr>
      <vt:lpstr>Machine Bias, 5/23/16</vt:lpstr>
      <vt:lpstr>Northpointe Responds</vt:lpstr>
      <vt:lpstr>Federal Probation Journal, 9/16</vt:lpstr>
      <vt:lpstr>Federal Probation Journal</vt:lpstr>
      <vt:lpstr>The Weakest Link in Big Data Algorithms is the Data.</vt:lpstr>
      <vt:lpstr>Arrest Data vs. Criminal Behavior</vt:lpstr>
      <vt:lpstr>Unintended Racial Bias in Algorithms</vt:lpstr>
      <vt:lpstr>The Issue is Much Bigger than COMPAS</vt:lpstr>
      <vt:lpstr>The Rise of Big Data Policing: Surveillance, Race, and the Future of Law Enforcement.  Andrew Ferguson, 2013</vt:lpstr>
      <vt:lpstr>The New Forensic Model</vt:lpstr>
      <vt:lpstr>The Problems</vt:lpstr>
      <vt:lpstr>Constitutional Rights</vt:lpstr>
      <vt:lpstr>Class Still Matters</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dc:title>
  <dc:creator>David Mays</dc:creator>
  <cp:lastModifiedBy/>
  <cp:revision>155</cp:revision>
  <dcterms:created xsi:type="dcterms:W3CDTF">2017-11-12T20:04:44Z</dcterms:created>
  <dcterms:modified xsi:type="dcterms:W3CDTF">2018-04-20T16:12:02Z</dcterms:modified>
</cp:coreProperties>
</file>