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62" r:id="rId2"/>
    <p:sldId id="319" r:id="rId3"/>
    <p:sldId id="264" r:id="rId4"/>
    <p:sldId id="265" r:id="rId5"/>
    <p:sldId id="270" r:id="rId6"/>
    <p:sldId id="343" r:id="rId7"/>
    <p:sldId id="344" r:id="rId8"/>
    <p:sldId id="271" r:id="rId9"/>
    <p:sldId id="273" r:id="rId10"/>
    <p:sldId id="277" r:id="rId11"/>
    <p:sldId id="278" r:id="rId12"/>
    <p:sldId id="279" r:id="rId13"/>
    <p:sldId id="337" r:id="rId14"/>
    <p:sldId id="280"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296" r:id="rId28"/>
    <p:sldId id="345" r:id="rId29"/>
    <p:sldId id="346" r:id="rId30"/>
    <p:sldId id="347" r:id="rId31"/>
    <p:sldId id="352" r:id="rId32"/>
    <p:sldId id="316" r:id="rId33"/>
    <p:sldId id="297" r:id="rId34"/>
    <p:sldId id="298" r:id="rId35"/>
    <p:sldId id="299" r:id="rId36"/>
    <p:sldId id="300" r:id="rId37"/>
    <p:sldId id="301" r:id="rId38"/>
    <p:sldId id="350" r:id="rId39"/>
    <p:sldId id="302" r:id="rId40"/>
    <p:sldId id="303" r:id="rId41"/>
    <p:sldId id="339" r:id="rId42"/>
    <p:sldId id="349" r:id="rId43"/>
    <p:sldId id="307" r:id="rId44"/>
    <p:sldId id="309" r:id="rId45"/>
    <p:sldId id="310" r:id="rId46"/>
    <p:sldId id="312" r:id="rId47"/>
    <p:sldId id="313" r:id="rId48"/>
    <p:sldId id="314" r:id="rId49"/>
    <p:sldId id="317" r:id="rId50"/>
    <p:sldId id="351" r:id="rId51"/>
    <p:sldId id="338" r:id="rId52"/>
    <p:sldId id="261" r:id="rId53"/>
    <p:sldId id="318" r:id="rId54"/>
    <p:sldId id="268" r:id="rId55"/>
  </p:sldIdLst>
  <p:sldSz cx="9756775" cy="7315200"/>
  <p:notesSz cx="7102475" cy="9369425"/>
  <p:custDataLst>
    <p:tags r:id="rId58"/>
  </p:custDataLst>
  <p:defaultTextStyle>
    <a:defPPr>
      <a:defRPr lang="en-US"/>
    </a:defPPr>
    <a:lvl1pPr algn="l" rtl="0" fontAlgn="base">
      <a:spcBef>
        <a:spcPct val="0"/>
      </a:spcBef>
      <a:spcAft>
        <a:spcPct val="0"/>
      </a:spcAft>
      <a:defRPr sz="2200" kern="1200">
        <a:solidFill>
          <a:schemeClr val="tx1"/>
        </a:solidFill>
        <a:latin typeface="Verdana" pitchFamily="34" charset="0"/>
        <a:ea typeface="+mn-ea"/>
        <a:cs typeface="+mn-cs"/>
      </a:defRPr>
    </a:lvl1pPr>
    <a:lvl2pPr marL="457160" algn="l" rtl="0" fontAlgn="base">
      <a:spcBef>
        <a:spcPct val="0"/>
      </a:spcBef>
      <a:spcAft>
        <a:spcPct val="0"/>
      </a:spcAft>
      <a:defRPr sz="2200" kern="1200">
        <a:solidFill>
          <a:schemeClr val="tx1"/>
        </a:solidFill>
        <a:latin typeface="Verdana" pitchFamily="34" charset="0"/>
        <a:ea typeface="+mn-ea"/>
        <a:cs typeface="+mn-cs"/>
      </a:defRPr>
    </a:lvl2pPr>
    <a:lvl3pPr marL="914319" algn="l" rtl="0" fontAlgn="base">
      <a:spcBef>
        <a:spcPct val="0"/>
      </a:spcBef>
      <a:spcAft>
        <a:spcPct val="0"/>
      </a:spcAft>
      <a:defRPr sz="2200" kern="1200">
        <a:solidFill>
          <a:schemeClr val="tx1"/>
        </a:solidFill>
        <a:latin typeface="Verdana" pitchFamily="34" charset="0"/>
        <a:ea typeface="+mn-ea"/>
        <a:cs typeface="+mn-cs"/>
      </a:defRPr>
    </a:lvl3pPr>
    <a:lvl4pPr marL="1371479" algn="l" rtl="0" fontAlgn="base">
      <a:spcBef>
        <a:spcPct val="0"/>
      </a:spcBef>
      <a:spcAft>
        <a:spcPct val="0"/>
      </a:spcAft>
      <a:defRPr sz="2200" kern="1200">
        <a:solidFill>
          <a:schemeClr val="tx1"/>
        </a:solidFill>
        <a:latin typeface="Verdana" pitchFamily="34" charset="0"/>
        <a:ea typeface="+mn-ea"/>
        <a:cs typeface="+mn-cs"/>
      </a:defRPr>
    </a:lvl4pPr>
    <a:lvl5pPr marL="1828638" algn="l" rtl="0" fontAlgn="base">
      <a:spcBef>
        <a:spcPct val="0"/>
      </a:spcBef>
      <a:spcAft>
        <a:spcPct val="0"/>
      </a:spcAft>
      <a:defRPr sz="2200" kern="1200">
        <a:solidFill>
          <a:schemeClr val="tx1"/>
        </a:solidFill>
        <a:latin typeface="Verdana" pitchFamily="34" charset="0"/>
        <a:ea typeface="+mn-ea"/>
        <a:cs typeface="+mn-cs"/>
      </a:defRPr>
    </a:lvl5pPr>
    <a:lvl6pPr marL="2285798" algn="l" defTabSz="914319" rtl="0" eaLnBrk="1" latinLnBrk="0" hangingPunct="1">
      <a:defRPr sz="2200" kern="1200">
        <a:solidFill>
          <a:schemeClr val="tx1"/>
        </a:solidFill>
        <a:latin typeface="Verdana" pitchFamily="34" charset="0"/>
        <a:ea typeface="+mn-ea"/>
        <a:cs typeface="+mn-cs"/>
      </a:defRPr>
    </a:lvl6pPr>
    <a:lvl7pPr marL="2742957" algn="l" defTabSz="914319" rtl="0" eaLnBrk="1" latinLnBrk="0" hangingPunct="1">
      <a:defRPr sz="2200" kern="1200">
        <a:solidFill>
          <a:schemeClr val="tx1"/>
        </a:solidFill>
        <a:latin typeface="Verdana" pitchFamily="34" charset="0"/>
        <a:ea typeface="+mn-ea"/>
        <a:cs typeface="+mn-cs"/>
      </a:defRPr>
    </a:lvl7pPr>
    <a:lvl8pPr marL="3200117" algn="l" defTabSz="914319" rtl="0" eaLnBrk="1" latinLnBrk="0" hangingPunct="1">
      <a:defRPr sz="2200" kern="1200">
        <a:solidFill>
          <a:schemeClr val="tx1"/>
        </a:solidFill>
        <a:latin typeface="Verdana" pitchFamily="34" charset="0"/>
        <a:ea typeface="+mn-ea"/>
        <a:cs typeface="+mn-cs"/>
      </a:defRPr>
    </a:lvl8pPr>
    <a:lvl9pPr marL="3657276" algn="l" defTabSz="914319" rtl="0" eaLnBrk="1" latinLnBrk="0" hangingPunct="1">
      <a:defRPr sz="2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307">
          <p15:clr>
            <a:srgbClr val="A4A3A4"/>
          </p15:clr>
        </p15:guide>
        <p15:guide id="2" pos="3074">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45" userDrawn="1">
          <p15:clr>
            <a:srgbClr val="A4A3A4"/>
          </p15:clr>
        </p15:guide>
        <p15:guide id="3"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DeMichele" initials="M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EE3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46110" autoAdjust="0"/>
  </p:normalViewPr>
  <p:slideViewPr>
    <p:cSldViewPr>
      <p:cViewPr varScale="1">
        <p:scale>
          <a:sx n="40" d="100"/>
          <a:sy n="40" d="100"/>
        </p:scale>
        <p:origin x="2418" y="42"/>
      </p:cViewPr>
      <p:guideLst>
        <p:guide orient="horz" pos="2307"/>
        <p:guide pos="3074"/>
      </p:guideLst>
    </p:cSldViewPr>
  </p:slideViewPr>
  <p:notesTextViewPr>
    <p:cViewPr>
      <p:scale>
        <a:sx n="100" d="100"/>
        <a:sy n="100" d="100"/>
      </p:scale>
      <p:origin x="0" y="0"/>
    </p:cViewPr>
  </p:notesTextViewPr>
  <p:notesViewPr>
    <p:cSldViewPr>
      <p:cViewPr>
        <p:scale>
          <a:sx n="75" d="100"/>
          <a:sy n="75" d="100"/>
        </p:scale>
        <p:origin x="-2412" y="216"/>
      </p:cViewPr>
      <p:guideLst>
        <p:guide orient="horz" pos="2950"/>
        <p:guide pos="2245"/>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558" cy="468792"/>
          </a:xfrm>
          <a:prstGeom prst="rect">
            <a:avLst/>
          </a:prstGeom>
        </p:spPr>
        <p:txBody>
          <a:bodyPr vert="horz" lIns="93232" tIns="46616" rIns="93232" bIns="46616" rtlCol="0"/>
          <a:lstStyle>
            <a:lvl1pPr algn="l">
              <a:defRPr sz="1200"/>
            </a:lvl1pPr>
          </a:lstStyle>
          <a:p>
            <a:endParaRPr lang="en-US"/>
          </a:p>
        </p:txBody>
      </p:sp>
      <p:sp>
        <p:nvSpPr>
          <p:cNvPr id="3" name="Date Placeholder 2"/>
          <p:cNvSpPr>
            <a:spLocks noGrp="1"/>
          </p:cNvSpPr>
          <p:nvPr>
            <p:ph type="dt" sz="quarter" idx="1"/>
          </p:nvPr>
        </p:nvSpPr>
        <p:spPr>
          <a:xfrm>
            <a:off x="4022278" y="0"/>
            <a:ext cx="3078557" cy="468792"/>
          </a:xfrm>
          <a:prstGeom prst="rect">
            <a:avLst/>
          </a:prstGeom>
        </p:spPr>
        <p:txBody>
          <a:bodyPr vert="horz" lIns="93232" tIns="46616" rIns="93232" bIns="46616" rtlCol="0"/>
          <a:lstStyle>
            <a:lvl1pPr algn="r">
              <a:defRPr sz="1200"/>
            </a:lvl1pPr>
          </a:lstStyle>
          <a:p>
            <a:fld id="{64BA7CBF-8F1A-4DD2-AD2A-D26289EC8784}" type="datetimeFigureOut">
              <a:rPr lang="en-US" smtClean="0"/>
              <a:t>3/23/2015</a:t>
            </a:fld>
            <a:endParaRPr lang="en-US"/>
          </a:p>
        </p:txBody>
      </p:sp>
      <p:sp>
        <p:nvSpPr>
          <p:cNvPr id="4" name="Footer Placeholder 3"/>
          <p:cNvSpPr>
            <a:spLocks noGrp="1"/>
          </p:cNvSpPr>
          <p:nvPr>
            <p:ph type="ftr" sz="quarter" idx="2"/>
          </p:nvPr>
        </p:nvSpPr>
        <p:spPr>
          <a:xfrm>
            <a:off x="2" y="8899034"/>
            <a:ext cx="3078558" cy="468792"/>
          </a:xfrm>
          <a:prstGeom prst="rect">
            <a:avLst/>
          </a:prstGeom>
        </p:spPr>
        <p:txBody>
          <a:bodyPr vert="horz" lIns="93232" tIns="46616" rIns="93232" bIns="46616" rtlCol="0" anchor="b"/>
          <a:lstStyle>
            <a:lvl1pPr algn="l">
              <a:defRPr sz="1200"/>
            </a:lvl1pPr>
          </a:lstStyle>
          <a:p>
            <a:endParaRPr lang="en-US"/>
          </a:p>
        </p:txBody>
      </p:sp>
      <p:sp>
        <p:nvSpPr>
          <p:cNvPr id="5" name="Slide Number Placeholder 4"/>
          <p:cNvSpPr>
            <a:spLocks noGrp="1"/>
          </p:cNvSpPr>
          <p:nvPr>
            <p:ph type="sldNum" sz="quarter" idx="3"/>
          </p:nvPr>
        </p:nvSpPr>
        <p:spPr>
          <a:xfrm>
            <a:off x="4022278" y="8899034"/>
            <a:ext cx="3078557" cy="468792"/>
          </a:xfrm>
          <a:prstGeom prst="rect">
            <a:avLst/>
          </a:prstGeom>
        </p:spPr>
        <p:txBody>
          <a:bodyPr vert="horz" lIns="93232" tIns="46616" rIns="93232" bIns="46616" rtlCol="0" anchor="b"/>
          <a:lstStyle>
            <a:lvl1pPr algn="r">
              <a:defRPr sz="1200"/>
            </a:lvl1pPr>
          </a:lstStyle>
          <a:p>
            <a:fld id="{D088364B-C10D-4A17-BF49-FCA9988FB64D}" type="slidenum">
              <a:rPr lang="en-US" smtClean="0"/>
              <a:t>‹#›</a:t>
            </a:fld>
            <a:endParaRPr lang="en-US"/>
          </a:p>
        </p:txBody>
      </p:sp>
    </p:spTree>
    <p:extLst>
      <p:ext uri="{BB962C8B-B14F-4D97-AF65-F5344CB8AC3E}">
        <p14:creationId xmlns:p14="http://schemas.microsoft.com/office/powerpoint/2010/main" val="589392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8471"/>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23093" y="0"/>
            <a:ext cx="3077739" cy="468471"/>
          </a:xfrm>
          <a:prstGeom prst="rect">
            <a:avLst/>
          </a:prstGeom>
        </p:spPr>
        <p:txBody>
          <a:bodyPr vert="horz" lIns="93932" tIns="46966" rIns="93932" bIns="46966" rtlCol="0"/>
          <a:lstStyle>
            <a:lvl1pPr algn="r">
              <a:defRPr sz="1200"/>
            </a:lvl1pPr>
          </a:lstStyle>
          <a:p>
            <a:fld id="{17AD0F82-D0F0-4F36-93C0-288E63708095}" type="datetimeFigureOut">
              <a:rPr lang="en-US" smtClean="0"/>
              <a:pPr/>
              <a:t>3/23/2015</a:t>
            </a:fld>
            <a:endParaRPr lang="en-US"/>
          </a:p>
        </p:txBody>
      </p:sp>
      <p:sp>
        <p:nvSpPr>
          <p:cNvPr id="4" name="Slide Image Placeholder 3"/>
          <p:cNvSpPr>
            <a:spLocks noGrp="1" noRot="1" noChangeAspect="1"/>
          </p:cNvSpPr>
          <p:nvPr>
            <p:ph type="sldImg" idx="2"/>
          </p:nvPr>
        </p:nvSpPr>
        <p:spPr>
          <a:xfrm>
            <a:off x="1208088" y="703263"/>
            <a:ext cx="4686300" cy="3513137"/>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3932" tIns="46966" rIns="93932" bIns="469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9327"/>
            <a:ext cx="3077739" cy="468471"/>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39" cy="468471"/>
          </a:xfrm>
          <a:prstGeom prst="rect">
            <a:avLst/>
          </a:prstGeom>
        </p:spPr>
        <p:txBody>
          <a:bodyPr vert="horz" lIns="93932" tIns="46966" rIns="93932" bIns="46966" rtlCol="0" anchor="b"/>
          <a:lstStyle>
            <a:lvl1pPr algn="r">
              <a:defRPr sz="1200"/>
            </a:lvl1pPr>
          </a:lstStyle>
          <a:p>
            <a:fld id="{340FD3EB-5538-467B-8D81-E518EE5A403F}" type="slidenum">
              <a:rPr lang="en-US" smtClean="0"/>
              <a:pPr/>
              <a:t>‹#›</a:t>
            </a:fld>
            <a:endParaRPr lang="en-US"/>
          </a:p>
        </p:txBody>
      </p:sp>
    </p:spTree>
    <p:extLst>
      <p:ext uri="{BB962C8B-B14F-4D97-AF65-F5344CB8AC3E}">
        <p14:creationId xmlns:p14="http://schemas.microsoft.com/office/powerpoint/2010/main" val="4028869450"/>
      </p:ext>
    </p:extLst>
  </p:cSld>
  <p:clrMap bg1="lt1" tx1="dk1" bg2="lt2" tx2="dk2" accent1="accent1" accent2="accent2" accent3="accent3" accent4="accent4" accent5="accent5" accent6="accent6" hlink="hlink" folHlink="folHlink"/>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8"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7" algn="l" defTabSz="914319" rtl="0" eaLnBrk="1" latinLnBrk="0" hangingPunct="1">
      <a:defRPr sz="1200" kern="1200">
        <a:solidFill>
          <a:schemeClr val="tx1"/>
        </a:solidFill>
        <a:latin typeface="+mn-lt"/>
        <a:ea typeface="+mn-ea"/>
        <a:cs typeface="+mn-cs"/>
      </a:defRPr>
    </a:lvl7pPr>
    <a:lvl8pPr marL="3200117" algn="l" defTabSz="914319" rtl="0" eaLnBrk="1" latinLnBrk="0" hangingPunct="1">
      <a:defRPr sz="1200" kern="1200">
        <a:solidFill>
          <a:schemeClr val="tx1"/>
        </a:solidFill>
        <a:latin typeface="+mn-lt"/>
        <a:ea typeface="+mn-ea"/>
        <a:cs typeface="+mn-cs"/>
      </a:defRPr>
    </a:lvl8pPr>
    <a:lvl9pPr marL="3657276"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a:t>
            </a:fld>
            <a:endParaRPr lang="en-US"/>
          </a:p>
        </p:txBody>
      </p:sp>
    </p:spTree>
    <p:extLst>
      <p:ext uri="{BB962C8B-B14F-4D97-AF65-F5344CB8AC3E}">
        <p14:creationId xmlns:p14="http://schemas.microsoft.com/office/powerpoint/2010/main" val="3608507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offenders don’t identify as being “criminals”.  Probation officers describe this population as the one who will id as being different than other populations Anti-social, more difficult to catch in violation.  “How come everyone else can drink and I can’t?  The other challenge for departments is how much time you give to this population.  Departments are always faced with competing interests with caseloads rising and higher risk offenders being placed on probation</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11</a:t>
            </a:fld>
            <a:endParaRPr lang="en-US"/>
          </a:p>
        </p:txBody>
      </p:sp>
    </p:spTree>
    <p:extLst>
      <p:ext uri="{BB962C8B-B14F-4D97-AF65-F5344CB8AC3E}">
        <p14:creationId xmlns:p14="http://schemas.microsoft.com/office/powerpoint/2010/main" val="1880849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individuals (about 2/3) who receive a DWI self correct.  Shame, cost of attorneys and fines loss of job (in </a:t>
            </a:r>
            <a:r>
              <a:rPr lang="en-US" dirty="0" err="1" smtClean="0"/>
              <a:t>az</a:t>
            </a:r>
            <a:r>
              <a:rPr lang="en-US" dirty="0" smtClean="0"/>
              <a:t> 24 hours in jail)and incarceration are enough to change behaviors. most individuals who receive a DUI self correct.. Prevent driving-1</a:t>
            </a:r>
            <a:r>
              <a:rPr lang="en-US" baseline="30000" dirty="0" smtClean="0"/>
              <a:t>st</a:t>
            </a:r>
            <a:r>
              <a:rPr lang="en-US" dirty="0" smtClean="0"/>
              <a:t> offenders not in probation system-alcohol consumption not monitored.- DL revocation, jail</a:t>
            </a:r>
          </a:p>
          <a:p>
            <a:r>
              <a:rPr lang="en-US" dirty="0" smtClean="0"/>
              <a:t>Drinking and driving-interlock- again, no admonition against drinking- IN these cases, more going on than addiction to alcohol, issue of decision making</a:t>
            </a:r>
          </a:p>
          <a:p>
            <a:r>
              <a:rPr lang="en-US" dirty="0" smtClean="0"/>
              <a:t>Drinking-typically what APD’s are faced with.</a:t>
            </a:r>
          </a:p>
          <a:p>
            <a:endParaRPr lang="en-US" dirty="0" smtClean="0"/>
          </a:p>
          <a:p>
            <a:r>
              <a:rPr lang="en-US" dirty="0" smtClean="0"/>
              <a:t>1). Prevent driving-suspension of license, interlock, alcohol education, perhaps jail time- off the street-  If they want to continue drinking, that’s their business as long as they get behind the wheel</a:t>
            </a:r>
          </a:p>
          <a:p>
            <a:endParaRPr lang="en-US" dirty="0" smtClean="0"/>
          </a:p>
          <a:p>
            <a:r>
              <a:rPr lang="en-US" dirty="0" smtClean="0"/>
              <a:t>2). Driving after drinking- Interlock, devices to indicate if impaired</a:t>
            </a:r>
          </a:p>
          <a:p>
            <a:endParaRPr lang="en-US" dirty="0" smtClean="0"/>
          </a:p>
          <a:p>
            <a:r>
              <a:rPr lang="en-US" dirty="0" smtClean="0"/>
              <a:t>3). Prevent drinking- This is the population probation departments have to deal with.  Court has ordered a prohibition against alcohol consumption.  This should be included on terms.-  If not someone needs to talk with your judges…   Addressing alcohol abuse- We are faced he potential scenario of probationer who never gets behind the wheel who could be violated for drinking  For any of you frustrated APO’s out there, this is a tough nut to crack.</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12</a:t>
            </a:fld>
            <a:endParaRPr lang="en-US"/>
          </a:p>
        </p:txBody>
      </p:sp>
    </p:spTree>
    <p:extLst>
      <p:ext uri="{BB962C8B-B14F-4D97-AF65-F5344CB8AC3E}">
        <p14:creationId xmlns:p14="http://schemas.microsoft.com/office/powerpoint/2010/main" val="169611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Guidelines – let participants</a:t>
            </a:r>
            <a:r>
              <a:rPr lang="en-US" baseline="0" dirty="0" smtClean="0"/>
              <a:t> know we will email them a PDF copy of the book after the webinar</a:t>
            </a:r>
          </a:p>
          <a:p>
            <a:endParaRPr lang="en-US" baseline="0" dirty="0" smtClean="0"/>
          </a:p>
          <a:p>
            <a:r>
              <a:rPr lang="en-US" dirty="0" smtClean="0"/>
              <a:t>This document is available for free on the APPA website.  APPA Doc- Link included at end of presentation. </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13</a:t>
            </a:fld>
            <a:endParaRPr lang="en-US"/>
          </a:p>
        </p:txBody>
      </p:sp>
    </p:spTree>
    <p:extLst>
      <p:ext uri="{BB962C8B-B14F-4D97-AF65-F5344CB8AC3E}">
        <p14:creationId xmlns:p14="http://schemas.microsoft.com/office/powerpoint/2010/main" val="271538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Integral part of this guideline is assessment.  I am going to turn this over to Nathan.</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14</a:t>
            </a:fld>
            <a:endParaRPr lang="en-US"/>
          </a:p>
        </p:txBody>
      </p:sp>
    </p:spTree>
    <p:extLst>
      <p:ext uri="{BB962C8B-B14F-4D97-AF65-F5344CB8AC3E}">
        <p14:creationId xmlns:p14="http://schemas.microsoft.com/office/powerpoint/2010/main" val="2943391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D3EB-5538-467B-8D81-E518EE5A403F}" type="slidenum">
              <a:rPr lang="en-US" smtClean="0"/>
              <a:pPr/>
              <a:t>15</a:t>
            </a:fld>
            <a:endParaRPr lang="en-US"/>
          </a:p>
        </p:txBody>
      </p:sp>
    </p:spTree>
    <p:extLst>
      <p:ext uri="{BB962C8B-B14F-4D97-AF65-F5344CB8AC3E}">
        <p14:creationId xmlns:p14="http://schemas.microsoft.com/office/powerpoint/2010/main" val="3733772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0">
              <a:defRPr/>
            </a:pPr>
            <a:r>
              <a:rPr lang="en-US" altLang="en-US" dirty="0" smtClean="0"/>
              <a:t>In order to best address this phenomenon, it is important for community corrections practitioners, like you, to understand the causal factors associated with chronic impaired driving. While abuse or addiction to alcohol or other drugs (AOD) are significant contributing factors, they alone do not fully explain this behavior. Risk screening for driving while impaired (DWI) supervisees typically focuses on the probability of reoffending with the goal of identifying the appropriate level of community supervision. The goals of initial DWI supervisee assessment should go well beyond this narrow risk assessment objective and include screening for and estimating supervisee service needs, </a:t>
            </a:r>
            <a:r>
              <a:rPr lang="en-US" altLang="en-US" dirty="0" err="1" smtClean="0"/>
              <a:t>responsivity</a:t>
            </a:r>
            <a:r>
              <a:rPr lang="en-US" altLang="en-US" dirty="0" smtClean="0"/>
              <a:t> to community supervision, areas of focus in community supervision, and identifying the traffic safety concerns related to the offense. </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16</a:t>
            </a:fld>
            <a:endParaRPr lang="en-US"/>
          </a:p>
        </p:txBody>
      </p:sp>
    </p:spTree>
    <p:extLst>
      <p:ext uri="{BB962C8B-B14F-4D97-AF65-F5344CB8AC3E}">
        <p14:creationId xmlns:p14="http://schemas.microsoft.com/office/powerpoint/2010/main" val="127996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17</a:t>
            </a:fld>
            <a:endParaRPr lang="en-US"/>
          </a:p>
        </p:txBody>
      </p:sp>
    </p:spTree>
    <p:extLst>
      <p:ext uri="{BB962C8B-B14F-4D97-AF65-F5344CB8AC3E}">
        <p14:creationId xmlns:p14="http://schemas.microsoft.com/office/powerpoint/2010/main" val="126935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081" indent="-233081">
              <a:buAutoNum type="arabicPeriod"/>
            </a:pPr>
            <a:r>
              <a:rPr lang="en-US" dirty="0" smtClean="0"/>
              <a:t>Allocate appropriate agency resources</a:t>
            </a:r>
          </a:p>
          <a:p>
            <a:pPr marL="233081" indent="-233081">
              <a:buAutoNum type="arabicPeriod"/>
            </a:pPr>
            <a:r>
              <a:rPr lang="en-US" dirty="0" smtClean="0"/>
              <a:t>Identify appropriate type/intensity of treatment</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18</a:t>
            </a:fld>
            <a:endParaRPr lang="en-US"/>
          </a:p>
        </p:txBody>
      </p:sp>
    </p:spTree>
    <p:extLst>
      <p:ext uri="{BB962C8B-B14F-4D97-AF65-F5344CB8AC3E}">
        <p14:creationId xmlns:p14="http://schemas.microsoft.com/office/powerpoint/2010/main" val="881654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0">
              <a:defRPr/>
            </a:pPr>
            <a:r>
              <a:rPr lang="en-US" altLang="en-US" dirty="0"/>
              <a:t>Prior DWI and non-DWI involvement in the justice system</a:t>
            </a:r>
          </a:p>
          <a:p>
            <a:pPr defTabSz="932240">
              <a:defRPr/>
            </a:pPr>
            <a:r>
              <a:rPr lang="en-US" altLang="en-US" dirty="0"/>
              <a:t>Prior alcohol and other drugs (AOD) involvement </a:t>
            </a:r>
          </a:p>
          <a:p>
            <a:pPr defTabSz="932240">
              <a:defRPr/>
            </a:pPr>
            <a:r>
              <a:rPr lang="en-US" altLang="en-US" dirty="0"/>
              <a:t>Mental health and mood adjustment problems</a:t>
            </a:r>
          </a:p>
          <a:p>
            <a:pPr defTabSz="932240">
              <a:defRPr/>
            </a:pPr>
            <a:r>
              <a:rPr lang="en-US" altLang="en-US" dirty="0"/>
              <a:t>Resistance to and non-compliance with current and past involvement in the judicial system</a:t>
            </a:r>
          </a:p>
          <a:p>
            <a:pPr defTabSz="932240">
              <a:defRPr/>
            </a:pPr>
            <a:r>
              <a:rPr lang="en-US" altLang="en-US" dirty="0"/>
              <a:t> </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19</a:t>
            </a:fld>
            <a:endParaRPr lang="en-US"/>
          </a:p>
        </p:txBody>
      </p:sp>
    </p:spTree>
    <p:extLst>
      <p:ext uri="{BB962C8B-B14F-4D97-AF65-F5344CB8AC3E}">
        <p14:creationId xmlns:p14="http://schemas.microsoft.com/office/powerpoint/2010/main" val="4065282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Acceptance/Motivation: willingness to accept responsibility for DWI offense and to engage in intervention services</a:t>
            </a:r>
          </a:p>
          <a:p>
            <a:endParaRPr lang="en-US" altLang="en-US" dirty="0"/>
          </a:p>
          <a:p>
            <a:r>
              <a:rPr lang="en-US" altLang="en-US" dirty="0"/>
              <a:t>Defensiveness: need to protect self-image</a:t>
            </a:r>
          </a:p>
          <a:p>
            <a:endParaRPr lang="en-US" altLang="en-US" dirty="0"/>
          </a:p>
          <a:p>
            <a:r>
              <a:rPr lang="en-US" altLang="en-US" dirty="0"/>
              <a:t>BAC Level: may indicate behavioral/physical disruptions, greater awareness of AOD problems, and lack of judgment and responsibility</a:t>
            </a:r>
          </a:p>
          <a:p>
            <a:endParaRPr lang="en-US" altLang="en-US" dirty="0"/>
          </a:p>
          <a:p>
            <a:r>
              <a:rPr lang="en-US" altLang="en-US" dirty="0"/>
              <a:t>Aggravating Factors: auto crash, bodily injury or death, child/minor in vehicle, and prior felony DWI</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20</a:t>
            </a:fld>
            <a:endParaRPr lang="en-US"/>
          </a:p>
        </p:txBody>
      </p:sp>
    </p:spTree>
    <p:extLst>
      <p:ext uri="{BB962C8B-B14F-4D97-AF65-F5344CB8AC3E}">
        <p14:creationId xmlns:p14="http://schemas.microsoft.com/office/powerpoint/2010/main" val="225561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 including probation, Muni Court and Probation Fellow</a:t>
            </a:r>
            <a:endParaRPr lang="en-US" baseline="0" dirty="0" smtClean="0"/>
          </a:p>
        </p:txBody>
      </p:sp>
      <p:sp>
        <p:nvSpPr>
          <p:cNvPr id="4" name="Slide Number Placeholder 3"/>
          <p:cNvSpPr>
            <a:spLocks noGrp="1"/>
          </p:cNvSpPr>
          <p:nvPr>
            <p:ph type="sldNum" sz="quarter" idx="10"/>
          </p:nvPr>
        </p:nvSpPr>
        <p:spPr/>
        <p:txBody>
          <a:bodyPr/>
          <a:lstStyle/>
          <a:p>
            <a:fld id="{340FD3EB-5538-467B-8D81-E518EE5A403F}" type="slidenum">
              <a:rPr lang="en-US" smtClean="0"/>
              <a:pPr/>
              <a:t>2</a:t>
            </a:fld>
            <a:endParaRPr lang="en-US"/>
          </a:p>
        </p:txBody>
      </p:sp>
    </p:spTree>
    <p:extLst>
      <p:ext uri="{BB962C8B-B14F-4D97-AF65-F5344CB8AC3E}">
        <p14:creationId xmlns:p14="http://schemas.microsoft.com/office/powerpoint/2010/main" val="3479553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D3EB-5538-467B-8D81-E518EE5A403F}" type="slidenum">
              <a:rPr lang="en-US" smtClean="0"/>
              <a:pPr/>
              <a:t>21</a:t>
            </a:fld>
            <a:endParaRPr lang="en-US"/>
          </a:p>
        </p:txBody>
      </p:sp>
    </p:spTree>
    <p:extLst>
      <p:ext uri="{BB962C8B-B14F-4D97-AF65-F5344CB8AC3E}">
        <p14:creationId xmlns:p14="http://schemas.microsoft.com/office/powerpoint/2010/main" val="312141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D3EB-5538-467B-8D81-E518EE5A403F}" type="slidenum">
              <a:rPr lang="en-US" smtClean="0"/>
              <a:pPr/>
              <a:t>22</a:t>
            </a:fld>
            <a:endParaRPr lang="en-US"/>
          </a:p>
        </p:txBody>
      </p:sp>
    </p:spTree>
    <p:extLst>
      <p:ext uri="{BB962C8B-B14F-4D97-AF65-F5344CB8AC3E}">
        <p14:creationId xmlns:p14="http://schemas.microsoft.com/office/powerpoint/2010/main" val="185956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319" indent="-291319" algn="just">
              <a:spcBef>
                <a:spcPts val="1835"/>
              </a:spcBef>
              <a:defRPr/>
            </a:pPr>
            <a:r>
              <a:rPr lang="en-US" dirty="0" smtClean="0"/>
              <a:t>Self-report is essential with respect to:</a:t>
            </a:r>
          </a:p>
          <a:p>
            <a:pPr marL="466112" indent="-466112" algn="just">
              <a:buFont typeface="+mj-lt"/>
              <a:buAutoNum type="arabicPeriod"/>
              <a:defRPr/>
            </a:pPr>
            <a:r>
              <a:rPr lang="en-US" dirty="0" smtClean="0"/>
              <a:t>Estimating the client’s “true” condition</a:t>
            </a:r>
          </a:p>
          <a:p>
            <a:pPr marL="466112" indent="-466112" algn="just">
              <a:buFont typeface="+mj-lt"/>
              <a:buAutoNum type="arabicPeriod"/>
              <a:defRPr/>
            </a:pPr>
            <a:r>
              <a:rPr lang="en-US" dirty="0" smtClean="0"/>
              <a:t>Generating a baseline estimate of how the client perceives his/herself at the time of assessment</a:t>
            </a:r>
          </a:p>
          <a:p>
            <a:pPr marL="466112" indent="-466112" algn="just">
              <a:buFont typeface="+mj-lt"/>
              <a:buAutoNum type="arabicPeriod"/>
              <a:defRPr/>
            </a:pPr>
            <a:r>
              <a:rPr lang="en-US" dirty="0" smtClean="0"/>
              <a:t>Measuring the client’s willingness to disclose</a:t>
            </a:r>
          </a:p>
          <a:p>
            <a:pPr>
              <a:defRPr/>
            </a:pPr>
            <a:endParaRPr lang="en-US" dirty="0" smtClean="0"/>
          </a:p>
          <a:p>
            <a:pPr marL="291319" indent="-291319" algn="just">
              <a:spcBef>
                <a:spcPts val="1835"/>
              </a:spcBef>
              <a:defRPr/>
            </a:pPr>
            <a:r>
              <a:rPr lang="en-US" dirty="0" smtClean="0"/>
              <a:t>Other-report is essential with respect to:</a:t>
            </a:r>
          </a:p>
          <a:p>
            <a:pPr marL="466112" indent="-466112" algn="just">
              <a:buFont typeface="+mj-lt"/>
              <a:buAutoNum type="arabicPeriod"/>
              <a:defRPr/>
            </a:pPr>
            <a:r>
              <a:rPr lang="en-US" dirty="0" smtClean="0"/>
              <a:t>Cross-validating the client’s self-report of information</a:t>
            </a:r>
          </a:p>
          <a:p>
            <a:pPr marL="466112" indent="-466112" algn="just">
              <a:buFont typeface="+mj-lt"/>
              <a:buAutoNum type="arabicPeriod"/>
              <a:defRPr/>
            </a:pPr>
            <a:r>
              <a:rPr lang="en-US" dirty="0" smtClean="0"/>
              <a:t>Estimating the client’s level of defensiveness and openness to self-disclose</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23</a:t>
            </a:fld>
            <a:endParaRPr lang="en-US"/>
          </a:p>
        </p:txBody>
      </p:sp>
    </p:spTree>
    <p:extLst>
      <p:ext uri="{BB962C8B-B14F-4D97-AF65-F5344CB8AC3E}">
        <p14:creationId xmlns:p14="http://schemas.microsoft.com/office/powerpoint/2010/main" val="271963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Effects of treatment……….</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65A089-10FF-43B8-A1B8-D550B1FFC983}" type="slidenum">
              <a:rPr lang="en-US" smtClean="0">
                <a:solidFill>
                  <a:prstClr val="black"/>
                </a:solidFill>
              </a:rPr>
              <a:pPr>
                <a:defRPr/>
              </a:pPr>
              <a:t>24</a:t>
            </a:fld>
            <a:endParaRPr lang="en-US" smtClean="0">
              <a:solidFill>
                <a:prstClr val="black"/>
              </a:solidFill>
            </a:endParaRPr>
          </a:p>
        </p:txBody>
      </p:sp>
    </p:spTree>
    <p:extLst>
      <p:ext uri="{BB962C8B-B14F-4D97-AF65-F5344CB8AC3E}">
        <p14:creationId xmlns:p14="http://schemas.microsoft.com/office/powerpoint/2010/main" val="151836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2240">
              <a:spcBef>
                <a:spcPct val="0"/>
              </a:spcBef>
              <a:defRPr/>
            </a:pPr>
            <a:r>
              <a:rPr lang="en-US" dirty="0"/>
              <a:t>Assessment is ongoing and dynamic. Data, information, and conclusions are relevant only for that point in time.  Assessments become more dynamic when change modalities are introduced into the life of an individual. Although the content in assessment is important, it is relevant only within the context of the process of assessment.</a:t>
            </a:r>
          </a:p>
          <a:p>
            <a:pPr eaLnBrk="1" hangingPunct="1">
              <a:spcBef>
                <a:spcPct val="0"/>
              </a:spcBef>
            </a:pPr>
            <a:endParaRPr lang="en-US" altLang="en-US" dirty="0"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1962547-47A0-4799-B6BE-74F634D25BA8}" type="slidenum">
              <a:rPr lang="en-US" smtClean="0">
                <a:solidFill>
                  <a:prstClr val="black"/>
                </a:solidFill>
              </a:rPr>
              <a:pPr>
                <a:defRPr/>
              </a:pPr>
              <a:t>25</a:t>
            </a:fld>
            <a:endParaRPr lang="en-US" smtClean="0">
              <a:solidFill>
                <a:prstClr val="black"/>
              </a:solidFill>
            </a:endParaRPr>
          </a:p>
        </p:txBody>
      </p:sp>
    </p:spTree>
    <p:extLst>
      <p:ext uri="{BB962C8B-B14F-4D97-AF65-F5344CB8AC3E}">
        <p14:creationId xmlns:p14="http://schemas.microsoft.com/office/powerpoint/2010/main" val="348053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D3EB-5538-467B-8D81-E518EE5A403F}" type="slidenum">
              <a:rPr lang="en-US" smtClean="0"/>
              <a:pPr/>
              <a:t>26</a:t>
            </a:fld>
            <a:endParaRPr lang="en-US"/>
          </a:p>
        </p:txBody>
      </p:sp>
    </p:spTree>
    <p:extLst>
      <p:ext uri="{BB962C8B-B14F-4D97-AF65-F5344CB8AC3E}">
        <p14:creationId xmlns:p14="http://schemas.microsoft.com/office/powerpoint/2010/main" val="1071859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From community supervision document.  After you have completed your assessment of the individual, time to develop a plan based on risk and needs.  It’s important to remember 2 things-  </a:t>
            </a:r>
          </a:p>
          <a:p>
            <a:endParaRPr lang="en-US" dirty="0" smtClean="0">
              <a:solidFill>
                <a:schemeClr val="tx1"/>
              </a:solidFill>
            </a:endParaRPr>
          </a:p>
          <a:p>
            <a:pPr marL="233081" indent="-233081">
              <a:buAutoNum type="arabicPeriod"/>
            </a:pPr>
            <a:r>
              <a:rPr lang="en-US" dirty="0" smtClean="0">
                <a:solidFill>
                  <a:schemeClr val="tx1"/>
                </a:solidFill>
              </a:rPr>
              <a:t>Important to follow the case, not the charge, hence individual case plan.</a:t>
            </a:r>
          </a:p>
          <a:p>
            <a:pPr marL="233081" indent="-233081">
              <a:buAutoNum type="arabicPeriod"/>
            </a:pPr>
            <a:r>
              <a:rPr lang="en-US" dirty="0" smtClean="0">
                <a:solidFill>
                  <a:schemeClr val="tx1"/>
                </a:solidFill>
              </a:rPr>
              <a:t>Don’t weigh drinking and driving behaviors in separation of other </a:t>
            </a:r>
            <a:r>
              <a:rPr lang="en-US" dirty="0" err="1" smtClean="0">
                <a:solidFill>
                  <a:schemeClr val="tx1"/>
                </a:solidFill>
              </a:rPr>
              <a:t>criminogenic</a:t>
            </a:r>
            <a:r>
              <a:rPr lang="en-US" dirty="0" smtClean="0">
                <a:solidFill>
                  <a:schemeClr val="tx1"/>
                </a:solidFill>
              </a:rPr>
              <a:t> factors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40FD3EB-5538-467B-8D81-E518EE5A403F}" type="slidenum">
              <a:rPr lang="en-US" smtClean="0"/>
              <a:pPr/>
              <a:t>27</a:t>
            </a:fld>
            <a:endParaRPr lang="en-US"/>
          </a:p>
        </p:txBody>
      </p:sp>
    </p:spTree>
    <p:extLst>
      <p:ext uri="{BB962C8B-B14F-4D97-AF65-F5344CB8AC3E}">
        <p14:creationId xmlns:p14="http://schemas.microsoft.com/office/powerpoint/2010/main" val="351565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 Add big 4</a:t>
            </a:r>
            <a:endParaRPr lang="en-US" dirty="0"/>
          </a:p>
        </p:txBody>
      </p:sp>
      <p:sp>
        <p:nvSpPr>
          <p:cNvPr id="4" name="Slide Number Placeholder 3"/>
          <p:cNvSpPr>
            <a:spLocks noGrp="1"/>
          </p:cNvSpPr>
          <p:nvPr>
            <p:ph type="sldNum" sz="quarter" idx="10"/>
          </p:nvPr>
        </p:nvSpPr>
        <p:spPr/>
        <p:txBody>
          <a:bodyPr/>
          <a:lstStyle/>
          <a:p>
            <a:fld id="{D68910CA-1F83-459A-AFD2-317A1417B8F9}" type="slidenum">
              <a:rPr lang="en-US" smtClean="0"/>
              <a:t>28</a:t>
            </a:fld>
            <a:endParaRPr lang="en-US"/>
          </a:p>
        </p:txBody>
      </p:sp>
    </p:spTree>
    <p:extLst>
      <p:ext uri="{BB962C8B-B14F-4D97-AF65-F5344CB8AC3E}">
        <p14:creationId xmlns:p14="http://schemas.microsoft.com/office/powerpoint/2010/main" val="315016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level of dependence for 1</a:t>
            </a:r>
            <a:r>
              <a:rPr lang="en-US" baseline="30000" dirty="0" smtClean="0"/>
              <a:t>st</a:t>
            </a:r>
            <a:r>
              <a:rPr lang="en-US" dirty="0" smtClean="0"/>
              <a:t> offenders is the same as the level for multiple offenders-The difference is </a:t>
            </a:r>
            <a:r>
              <a:rPr lang="en-US" dirty="0" err="1" smtClean="0"/>
              <a:t>criminogenic</a:t>
            </a:r>
            <a:r>
              <a:rPr lang="en-US" dirty="0" smtClean="0"/>
              <a:t> risk factors.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29</a:t>
            </a:fld>
            <a:endParaRPr lang="en-US"/>
          </a:p>
        </p:txBody>
      </p:sp>
    </p:spTree>
    <p:extLst>
      <p:ext uri="{BB962C8B-B14F-4D97-AF65-F5344CB8AC3E}">
        <p14:creationId xmlns:p14="http://schemas.microsoft.com/office/powerpoint/2010/main" val="61790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KRISTA</a:t>
            </a:r>
            <a:endParaRPr lang="en-US" dirty="0"/>
          </a:p>
        </p:txBody>
      </p:sp>
      <p:sp>
        <p:nvSpPr>
          <p:cNvPr id="4" name="Slide Number Placeholder 3"/>
          <p:cNvSpPr>
            <a:spLocks noGrp="1"/>
          </p:cNvSpPr>
          <p:nvPr>
            <p:ph type="sldNum" sz="quarter" idx="10"/>
          </p:nvPr>
        </p:nvSpPr>
        <p:spPr/>
        <p:txBody>
          <a:bodyPr/>
          <a:lstStyle/>
          <a:p>
            <a:fld id="{D68910CA-1F83-459A-AFD2-317A1417B8F9}" type="slidenum">
              <a:rPr lang="en-US" smtClean="0"/>
              <a:t>30</a:t>
            </a:fld>
            <a:endParaRPr lang="en-US"/>
          </a:p>
        </p:txBody>
      </p:sp>
    </p:spTree>
    <p:extLst>
      <p:ext uri="{BB962C8B-B14F-4D97-AF65-F5344CB8AC3E}">
        <p14:creationId xmlns:p14="http://schemas.microsoft.com/office/powerpoint/2010/main" val="3565247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next 60 minutes  I hope to……………</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a:t>
            </a:fld>
            <a:endParaRPr lang="en-US"/>
          </a:p>
        </p:txBody>
      </p:sp>
    </p:spTree>
    <p:extLst>
      <p:ext uri="{BB962C8B-B14F-4D97-AF65-F5344CB8AC3E}">
        <p14:creationId xmlns:p14="http://schemas.microsoft.com/office/powerpoint/2010/main" val="4229173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31</a:t>
            </a:fld>
            <a:endParaRPr lang="en-US"/>
          </a:p>
        </p:txBody>
      </p:sp>
    </p:spTree>
    <p:extLst>
      <p:ext uri="{BB962C8B-B14F-4D97-AF65-F5344CB8AC3E}">
        <p14:creationId xmlns:p14="http://schemas.microsoft.com/office/powerpoint/2010/main" val="2034469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 few available resources that can have impact in effective supervision of DUI offenders.  What research says (both good and bad regarding these countermeasures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33</a:t>
            </a:fld>
            <a:endParaRPr lang="en-US"/>
          </a:p>
        </p:txBody>
      </p:sp>
    </p:spTree>
    <p:extLst>
      <p:ext uri="{BB962C8B-B14F-4D97-AF65-F5344CB8AC3E}">
        <p14:creationId xmlns:p14="http://schemas.microsoft.com/office/powerpoint/2010/main" val="24606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 of how tool is used.  INTERLOCK 101 </a:t>
            </a:r>
            <a:r>
              <a:rPr lang="en-US" dirty="0"/>
              <a:t>An ignition interlock is a device that is installed on motor vehicles to prohibit individuals under the influence of alcohol from operating the vehicle. Individuals are required to blow into the device before starting the vehicle.  If the device detects alcohol, it will prevent the vehicle from starting.  In addition, at random times during the operation of the vehicle, the driver will be prompted to blow into the device to ensure they are not under the influence. When used as a condition of supervision in conjunction with a monitoring and reporting the ignition interlock system provides DWI offenders with an alternative to full license suspension. </a:t>
            </a:r>
          </a:p>
          <a:p>
            <a:endParaRPr lang="en-US" dirty="0"/>
          </a:p>
          <a:p>
            <a:r>
              <a:rPr lang="en-US" dirty="0"/>
              <a:t>Interlock is used in all  50 states </a:t>
            </a:r>
          </a:p>
        </p:txBody>
      </p:sp>
      <p:sp>
        <p:nvSpPr>
          <p:cNvPr id="4" name="Slide Number Placeholder 3"/>
          <p:cNvSpPr>
            <a:spLocks noGrp="1"/>
          </p:cNvSpPr>
          <p:nvPr>
            <p:ph type="sldNum" sz="quarter" idx="10"/>
          </p:nvPr>
        </p:nvSpPr>
        <p:spPr/>
        <p:txBody>
          <a:bodyPr/>
          <a:lstStyle/>
          <a:p>
            <a:fld id="{340FD3EB-5538-467B-8D81-E518EE5A403F}" type="slidenum">
              <a:rPr lang="en-US" smtClean="0"/>
              <a:pPr/>
              <a:t>34</a:t>
            </a:fld>
            <a:endParaRPr lang="en-US"/>
          </a:p>
        </p:txBody>
      </p:sp>
    </p:spTree>
    <p:extLst>
      <p:ext uri="{BB962C8B-B14F-4D97-AF65-F5344CB8AC3E}">
        <p14:creationId xmlns:p14="http://schemas.microsoft.com/office/powerpoint/2010/main" val="1508578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91351" indent="-291351">
              <a:spcAft>
                <a:spcPts val="612"/>
              </a:spcAft>
              <a:buFont typeface="Arial" panose="020B0604020202020204" pitchFamily="34" charset="0"/>
              <a:buChar char="•"/>
              <a:defRPr/>
            </a:pPr>
            <a:r>
              <a:rPr lang="en-US" altLang="en-US" b="1" dirty="0"/>
              <a:t>Research studies have demonstrated a significant reduction  – ranging from 50% to 90% – in recidivism while the devices are installed. </a:t>
            </a:r>
          </a:p>
          <a:p>
            <a:pPr marL="291351" indent="-291351">
              <a:spcAft>
                <a:spcPts val="612"/>
              </a:spcAft>
              <a:buFont typeface="Arial" panose="020B0604020202020204" pitchFamily="34" charset="0"/>
              <a:buChar char="•"/>
              <a:defRPr/>
            </a:pPr>
            <a:r>
              <a:rPr lang="en-US" altLang="en-US" b="1" dirty="0"/>
              <a:t>A number of these research studies have also shown significant increases in the rate of recidivism following the  removal of the ignition interlock devices from the offender’s vehicle</a:t>
            </a:r>
          </a:p>
          <a:p>
            <a:pPr marL="291351" indent="-291351">
              <a:spcAft>
                <a:spcPts val="612"/>
              </a:spcAft>
              <a:buFont typeface="Arial" panose="020B0604020202020204" pitchFamily="34" charset="0"/>
              <a:buChar char="•"/>
              <a:defRPr/>
            </a:pPr>
            <a:r>
              <a:rPr lang="en-US" altLang="en-US" b="1" dirty="0"/>
              <a:t>Studies have found that drinking may continue but their drinking behavior (drinking and driving) may change</a:t>
            </a:r>
          </a:p>
          <a:p>
            <a:pPr marL="291351" indent="-291351">
              <a:spcAft>
                <a:spcPts val="612"/>
              </a:spcAft>
              <a:buFont typeface="Arial" panose="020B0604020202020204" pitchFamily="34" charset="0"/>
              <a:buChar char="•"/>
              <a:defRPr/>
            </a:pPr>
            <a:r>
              <a:rPr lang="en-US" altLang="en-US" b="1" dirty="0"/>
              <a:t>MI- encouraging continued appropriate behavior and compliance) </a:t>
            </a:r>
            <a:r>
              <a:rPr lang="en-US" altLang="en-US" b="1"/>
              <a:t>is effective</a:t>
            </a:r>
            <a:endParaRPr lang="en-US" altLang="en-US" b="1" dirty="0"/>
          </a:p>
          <a:p>
            <a:endParaRPr lang="en-US" dirty="0" smtClean="0"/>
          </a:p>
          <a:p>
            <a:endParaRPr lang="en-US" dirty="0" smtClean="0"/>
          </a:p>
          <a:p>
            <a:r>
              <a:rPr lang="en-US" dirty="0" smtClean="0"/>
              <a:t>Costs can be a few $$$ per day.  A few important things to remember.</a:t>
            </a:r>
          </a:p>
          <a:p>
            <a:endParaRPr lang="en-US" dirty="0" smtClean="0"/>
          </a:p>
          <a:p>
            <a:r>
              <a:rPr lang="en-US" dirty="0" smtClean="0"/>
              <a:t>1). Long license suspensions can be a disincentive for individuals to use interlock.  Generally speaking if driver has 2 year suspension, there is stronger likelihood that they will  continue to drive without license</a:t>
            </a:r>
          </a:p>
          <a:p>
            <a:endParaRPr lang="en-US" dirty="0" smtClean="0"/>
          </a:p>
          <a:p>
            <a:endParaRPr lang="en-US" dirty="0" smtClean="0"/>
          </a:p>
          <a:p>
            <a:r>
              <a:rPr lang="en-US" dirty="0" smtClean="0"/>
              <a:t>2). Important of information sharing with the provider.  Is interlock information being sent to “black hole”?  </a:t>
            </a:r>
          </a:p>
          <a:p>
            <a:endParaRPr lang="en-US" dirty="0" smtClean="0"/>
          </a:p>
          <a:p>
            <a:r>
              <a:rPr lang="en-US" dirty="0" smtClean="0"/>
              <a:t>Most effective if used in concert with treatment </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35</a:t>
            </a:fld>
            <a:endParaRPr lang="en-US"/>
          </a:p>
        </p:txBody>
      </p:sp>
    </p:spTree>
    <p:extLst>
      <p:ext uri="{BB962C8B-B14F-4D97-AF65-F5344CB8AC3E}">
        <p14:creationId xmlns:p14="http://schemas.microsoft.com/office/powerpoint/2010/main" val="4291808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Ankle bracelets that sample perspiration to detect alcohol.  The results of the test is sent to authorities to show drinking events, tamper attempts.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36</a:t>
            </a:fld>
            <a:endParaRPr lang="en-US"/>
          </a:p>
        </p:txBody>
      </p:sp>
    </p:spTree>
    <p:extLst>
      <p:ext uri="{BB962C8B-B14F-4D97-AF65-F5344CB8AC3E}">
        <p14:creationId xmlns:p14="http://schemas.microsoft.com/office/powerpoint/2010/main" val="392290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 describes SCRAM as the technology of last resort.  Drinker who has demonstrated an inability to stop </a:t>
            </a:r>
            <a:r>
              <a:rPr lang="en-US" dirty="0" err="1" smtClean="0"/>
              <a:t>drinking.May</a:t>
            </a:r>
            <a:r>
              <a:rPr lang="en-US" dirty="0" smtClean="0"/>
              <a:t> be cost prohibitive.  As it relates to driving, can take 45 minutes register alcohol use.  If driving, that’s big issue.  Time prevents me from addressing all technologies but other options.  If you have the opportunity to go to conferences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37</a:t>
            </a:fld>
            <a:endParaRPr lang="en-US"/>
          </a:p>
        </p:txBody>
      </p:sp>
    </p:spTree>
    <p:extLst>
      <p:ext uri="{BB962C8B-B14F-4D97-AF65-F5344CB8AC3E}">
        <p14:creationId xmlns:p14="http://schemas.microsoft.com/office/powerpoint/2010/main" val="2304017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portable alcohol monitoring device collects a breath sample to measure Breath Alcohol Concentration (</a:t>
            </a:r>
            <a:r>
              <a:rPr lang="en-US" dirty="0" err="1"/>
              <a:t>BrAC</a:t>
            </a:r>
            <a:r>
              <a:rPr lang="en-US" dirty="0"/>
              <a:t>), while simultaneously taking a photo of the individual to confirm their identity. The breathalyzer wirelessly submits the test results to a cloud-based Monitoring Web Portal where instant alerts can be set up to notify contacts if there are signs of a relapse.</a:t>
            </a:r>
          </a:p>
        </p:txBody>
      </p:sp>
      <p:sp>
        <p:nvSpPr>
          <p:cNvPr id="4" name="Slide Number Placeholder 3"/>
          <p:cNvSpPr>
            <a:spLocks noGrp="1"/>
          </p:cNvSpPr>
          <p:nvPr>
            <p:ph type="sldNum" sz="quarter" idx="10"/>
          </p:nvPr>
        </p:nvSpPr>
        <p:spPr/>
        <p:txBody>
          <a:bodyPr/>
          <a:lstStyle/>
          <a:p>
            <a:fld id="{340FD3EB-5538-467B-8D81-E518EE5A403F}" type="slidenum">
              <a:rPr lang="en-US" smtClean="0"/>
              <a:pPr/>
              <a:t>38</a:t>
            </a:fld>
            <a:endParaRPr lang="en-US"/>
          </a:p>
        </p:txBody>
      </p:sp>
    </p:spTree>
    <p:extLst>
      <p:ext uri="{BB962C8B-B14F-4D97-AF65-F5344CB8AC3E}">
        <p14:creationId xmlns:p14="http://schemas.microsoft.com/office/powerpoint/2010/main" val="1029785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600 DWI </a:t>
            </a:r>
            <a:r>
              <a:rPr lang="en-US" smtClean="0"/>
              <a:t>Courts nationwide</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39</a:t>
            </a:fld>
            <a:endParaRPr lang="en-US"/>
          </a:p>
        </p:txBody>
      </p:sp>
    </p:spTree>
    <p:extLst>
      <p:ext uri="{BB962C8B-B14F-4D97-AF65-F5344CB8AC3E}">
        <p14:creationId xmlns:p14="http://schemas.microsoft.com/office/powerpoint/2010/main" val="1203446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quick review.  Give definition</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40</a:t>
            </a:fld>
            <a:endParaRPr lang="en-US"/>
          </a:p>
        </p:txBody>
      </p:sp>
    </p:spTree>
    <p:extLst>
      <p:ext uri="{BB962C8B-B14F-4D97-AF65-F5344CB8AC3E}">
        <p14:creationId xmlns:p14="http://schemas.microsoft.com/office/powerpoint/2010/main" val="3385212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Studies reported out by NADCP  Biggest challenge with any PSC is slippage from guiding principals.</a:t>
            </a:r>
          </a:p>
          <a:p>
            <a:pPr marL="437586" lvl="1" algn="ctr">
              <a:spcAft>
                <a:spcPts val="612"/>
              </a:spcAft>
            </a:pPr>
            <a:endParaRPr lang="en-US" altLang="en-US" sz="3600" b="1" dirty="0"/>
          </a:p>
          <a:p>
            <a:pPr marL="437586" lvl="1">
              <a:spcAft>
                <a:spcPts val="612"/>
              </a:spcAft>
            </a:pPr>
            <a:r>
              <a:rPr lang="en-US" altLang="en-US" sz="3600" dirty="0"/>
              <a:t>Georgia</a:t>
            </a:r>
          </a:p>
          <a:p>
            <a:pPr lvl="1">
              <a:spcAft>
                <a:spcPts val="612"/>
              </a:spcAft>
            </a:pPr>
            <a:r>
              <a:rPr lang="en-US" altLang="en-US" b="0" dirty="0" smtClean="0"/>
              <a:t>Repeat DWI offenders graduating from DWI Courts were up to 65% less likely to be re-arrested for a new DWI offense</a:t>
            </a:r>
          </a:p>
          <a:p>
            <a:pPr lvl="1">
              <a:spcAft>
                <a:spcPts val="612"/>
              </a:spcAft>
            </a:pPr>
            <a:r>
              <a:rPr lang="en-US" altLang="en-US" b="0" dirty="0" smtClean="0"/>
              <a:t>All DWI Court participants had a recidivism rate of 15%, whether or not they graduated or were terminated, versus a recidivism rate of up to 35% for those not in DWI Court.</a:t>
            </a:r>
          </a:p>
          <a:p>
            <a:pPr lvl="1">
              <a:spcAft>
                <a:spcPts val="612"/>
              </a:spcAft>
            </a:pPr>
            <a:r>
              <a:rPr lang="en-US" altLang="en-US" b="0" dirty="0" smtClean="0"/>
              <a:t>The three DWI Courts prevented between 47 and 112 more repeat DWI arrests.</a:t>
            </a:r>
          </a:p>
          <a:p>
            <a:pPr algn="l"/>
            <a:endParaRPr lang="en-US" b="0" dirty="0" smtClean="0"/>
          </a:p>
          <a:p>
            <a:pPr marL="89507"/>
            <a:r>
              <a:rPr lang="en-US" altLang="en-US" sz="1600" dirty="0"/>
              <a:t>Wisconsin</a:t>
            </a:r>
          </a:p>
          <a:p>
            <a:pPr algn="l"/>
            <a:r>
              <a:rPr lang="en-US" altLang="en-US" b="0" dirty="0" smtClean="0"/>
              <a:t> </a:t>
            </a:r>
            <a:r>
              <a:rPr lang="en-US" altLang="en-US" sz="1100" dirty="0"/>
              <a:t>The DWI Court sample consisted of 3</a:t>
            </a:r>
            <a:r>
              <a:rPr lang="en-US" altLang="en-US" sz="1100" baseline="30000" dirty="0"/>
              <a:t>rd</a:t>
            </a:r>
            <a:r>
              <a:rPr lang="en-US" altLang="en-US" sz="1100" dirty="0"/>
              <a:t>-time DWI offenders, 94 percent of whom had been diagnosed as alcohol dependent.  Recidivism rates for any new offense were significantly lower for the DWI Court participants than for the comparison sample.</a:t>
            </a:r>
          </a:p>
          <a:p>
            <a:pPr algn="l"/>
            <a:endParaRPr lang="en-US" altLang="en-US" b="0" dirty="0" smtClean="0"/>
          </a:p>
          <a:p>
            <a:pPr marL="89507"/>
            <a:r>
              <a:rPr lang="en-US" altLang="en-US" sz="1600" dirty="0"/>
              <a:t>Michigan</a:t>
            </a:r>
          </a:p>
          <a:p>
            <a:pPr algn="l"/>
            <a:r>
              <a:rPr lang="en-US" altLang="en-US" dirty="0"/>
              <a:t>Positive findings were also reported in a three-county evaluation of DWI Courts in Michigan.  In nearly all of the comparisons, the trends favored better outcomes for the DWI Court participants. In one county, the participants were up to 19 times less likely to reoffend.  The finding also noted that DWI Courts saved the criminal justice system time and money when compared to a traditional court.</a:t>
            </a:r>
          </a:p>
          <a:p>
            <a:pPr algn="l"/>
            <a:endParaRPr lang="en-US" altLang="en-US" dirty="0"/>
          </a:p>
          <a:p>
            <a:pPr defTabSz="932240">
              <a:defRPr/>
            </a:pPr>
            <a:r>
              <a:rPr lang="en-US" altLang="en-US" dirty="0"/>
              <a:t>On average DWI Courts reduce recidivism by 13%</a:t>
            </a:r>
          </a:p>
          <a:p>
            <a:pPr defTabSz="932240">
              <a:defRPr/>
            </a:pPr>
            <a:r>
              <a:rPr lang="en-US" dirty="0" smtClean="0"/>
              <a:t>Courts require a huge commitment and much heavy lifting but obvious benefits </a:t>
            </a:r>
          </a:p>
          <a:p>
            <a:pPr algn="l"/>
            <a:endParaRPr lang="en-US" altLang="en-US" dirty="0"/>
          </a:p>
          <a:p>
            <a:pPr algn="l"/>
            <a:endParaRPr lang="en-US" altLang="en-US" b="0" dirty="0" smtClean="0"/>
          </a:p>
          <a:p>
            <a:pPr algn="l"/>
            <a:endParaRPr lang="en-US" b="0"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41</a:t>
            </a:fld>
            <a:endParaRPr lang="en-US"/>
          </a:p>
        </p:txBody>
      </p:sp>
    </p:spTree>
    <p:extLst>
      <p:ext uri="{BB962C8B-B14F-4D97-AF65-F5344CB8AC3E}">
        <p14:creationId xmlns:p14="http://schemas.microsoft.com/office/powerpoint/2010/main" val="74994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a:t>
            </a:fld>
            <a:endParaRPr lang="en-US"/>
          </a:p>
        </p:txBody>
      </p:sp>
    </p:spTree>
    <p:extLst>
      <p:ext uri="{BB962C8B-B14F-4D97-AF65-F5344CB8AC3E}">
        <p14:creationId xmlns:p14="http://schemas.microsoft.com/office/powerpoint/2010/main" val="3531939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breakout who is in your community??</a:t>
            </a:r>
            <a:endParaRPr lang="en-US" dirty="0"/>
          </a:p>
        </p:txBody>
      </p:sp>
      <p:sp>
        <p:nvSpPr>
          <p:cNvPr id="4" name="Slide Number Placeholder 3"/>
          <p:cNvSpPr>
            <a:spLocks noGrp="1"/>
          </p:cNvSpPr>
          <p:nvPr>
            <p:ph type="sldNum" sz="quarter" idx="10"/>
          </p:nvPr>
        </p:nvSpPr>
        <p:spPr/>
        <p:txBody>
          <a:bodyPr/>
          <a:lstStyle/>
          <a:p>
            <a:fld id="{D68910CA-1F83-459A-AFD2-317A1417B8F9}" type="slidenum">
              <a:rPr lang="en-US" smtClean="0"/>
              <a:t>42</a:t>
            </a:fld>
            <a:endParaRPr lang="en-US"/>
          </a:p>
        </p:txBody>
      </p:sp>
    </p:spTree>
    <p:extLst>
      <p:ext uri="{BB962C8B-B14F-4D97-AF65-F5344CB8AC3E}">
        <p14:creationId xmlns:p14="http://schemas.microsoft.com/office/powerpoint/2010/main" val="2576687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43</a:t>
            </a:fld>
            <a:endParaRPr lang="en-US"/>
          </a:p>
        </p:txBody>
      </p:sp>
    </p:spTree>
    <p:extLst>
      <p:ext uri="{BB962C8B-B14F-4D97-AF65-F5344CB8AC3E}">
        <p14:creationId xmlns:p14="http://schemas.microsoft.com/office/powerpoint/2010/main" val="731196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STUDIESHAVE SHOWN THAT IOP OFTEN HAS MORE QUALITY TREATMENT THAN RESIDENTIAL- STUDIES SHOW BETTY FORD NOT ALL </a:t>
            </a:r>
            <a:r>
              <a:rPr lang="en-US" smtClean="0"/>
              <a:t>THAT.  Alcohol </a:t>
            </a:r>
            <a:r>
              <a:rPr lang="en-US" dirty="0" smtClean="0"/>
              <a:t>education =10% decrease in </a:t>
            </a:r>
            <a:r>
              <a:rPr lang="en-US" dirty="0" err="1" smtClean="0"/>
              <a:t>recividivism</a:t>
            </a:r>
            <a:r>
              <a:rPr lang="en-US" dirty="0" smtClean="0"/>
              <a:t> for properly assessed population.   DUI offenders can be highly resistant to treatment, puts them way out of their comfort zone.  DUI offenders often opt for prison rather than dealing with their demons.  That’s why MI is so important in working with this population.  Can keep reluctant client in treatment. </a:t>
            </a:r>
            <a:r>
              <a:rPr lang="en-US" dirty="0"/>
              <a:t>When provided as the sole treatment, MI can lead to improvements in outcomes that compare with those seen in a 12-step Alcoholics Anonymous (AA) program. A recent study by Brown et al. (2010) suggests that MI may be more appropriate for impaired driving recidivists who were unmotivated, reluctant or resistant to participate in treatment, and who failed to acknowledge or recognize their problem(s) with alcohol.</a:t>
            </a:r>
          </a:p>
          <a:p>
            <a:endParaRPr lang="en-US" dirty="0"/>
          </a:p>
          <a:p>
            <a:r>
              <a:rPr lang="en-US" dirty="0"/>
              <a:t>CBT The objective of this approach is to identify thoughts, assumptions, beliefs, and </a:t>
            </a:r>
            <a:r>
              <a:rPr lang="en-US" dirty="0" err="1"/>
              <a:t>behavours</a:t>
            </a:r>
            <a:r>
              <a:rPr lang="en-US" dirty="0"/>
              <a:t> that are related to negative emotions and underlying dysfunctional problems (e.g., drinking problems) and to replace these with more realistic and functional ones. CBT is one of the most studied substance abuse treatment interventions, research investigating the effectiveness of CBT in reducing impaired driving recidivism is limited and only a small number of studies have specifically and rigorously tested the effectiveness of CBT, or variations of it, in reducing either alcohol misuse or impaired driving </a:t>
            </a:r>
            <a:r>
              <a:rPr lang="en-US" dirty="0" err="1"/>
              <a:t>behavour</a:t>
            </a:r>
            <a:r>
              <a:rPr lang="en-US" dirty="0"/>
              <a:t> among this offender population.</a:t>
            </a:r>
          </a:p>
          <a:p>
            <a:r>
              <a:rPr lang="en-US" dirty="0"/>
              <a:t> </a:t>
            </a:r>
            <a:endParaRPr lang="en-US" dirty="0" smtClean="0"/>
          </a:p>
          <a:p>
            <a:endParaRPr lang="en-US" dirty="0" smtClean="0"/>
          </a:p>
          <a:p>
            <a:r>
              <a:rPr lang="en-US" dirty="0" smtClean="0"/>
              <a:t>Brief interventions-series of questions designed to both screen for alcohol problems or alert those who may not fully recognize there’s a problem.  Studies show they are effective and cost </a:t>
            </a:r>
            <a:r>
              <a:rPr lang="en-US" dirty="0" err="1" smtClean="0"/>
              <a:t>efficiant</a:t>
            </a:r>
            <a:endParaRPr lang="en-US" dirty="0" smtClean="0"/>
          </a:p>
          <a:p>
            <a:endParaRPr lang="en-US" dirty="0" smtClean="0"/>
          </a:p>
          <a:p>
            <a:r>
              <a:rPr lang="en-US" dirty="0" err="1" smtClean="0"/>
              <a:t>nos</a:t>
            </a:r>
            <a:r>
              <a:rPr lang="en-US" dirty="0" smtClean="0"/>
              <a:t>  MAT I WILL DISCUSS IN A FEW </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44</a:t>
            </a:fld>
            <a:endParaRPr lang="en-US"/>
          </a:p>
        </p:txBody>
      </p:sp>
    </p:spTree>
    <p:extLst>
      <p:ext uri="{BB962C8B-B14F-4D97-AF65-F5344CB8AC3E}">
        <p14:creationId xmlns:p14="http://schemas.microsoft.com/office/powerpoint/2010/main" val="1387153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240">
              <a:defRPr/>
            </a:pPr>
            <a:r>
              <a:rPr lang="en-US" dirty="0" smtClean="0"/>
              <a:t>Reminder, treatment should not be used as a sanction…… IOP more effective for higher risk.  Make sure IOP really is IOP-  SAMHSA recommends X3 group sessions totaling 9 hours a week or 2 group sessions with  1 individual session.</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45</a:t>
            </a:fld>
            <a:endParaRPr lang="en-US"/>
          </a:p>
        </p:txBody>
      </p:sp>
    </p:spTree>
    <p:extLst>
      <p:ext uri="{BB962C8B-B14F-4D97-AF65-F5344CB8AC3E}">
        <p14:creationId xmlns:p14="http://schemas.microsoft.com/office/powerpoint/2010/main" val="2400387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46</a:t>
            </a:fld>
            <a:endParaRPr lang="en-US"/>
          </a:p>
        </p:txBody>
      </p:sp>
    </p:spTree>
    <p:extLst>
      <p:ext uri="{BB962C8B-B14F-4D97-AF65-F5344CB8AC3E}">
        <p14:creationId xmlns:p14="http://schemas.microsoft.com/office/powerpoint/2010/main" val="36754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it has been cost prohibitive.  Check how your state is using ACA as it should be covered.</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47</a:t>
            </a:fld>
            <a:endParaRPr lang="en-US"/>
          </a:p>
        </p:txBody>
      </p:sp>
    </p:spTree>
    <p:extLst>
      <p:ext uri="{BB962C8B-B14F-4D97-AF65-F5344CB8AC3E}">
        <p14:creationId xmlns:p14="http://schemas.microsoft.com/office/powerpoint/2010/main" val="614311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Shouldn’t be confused with </a:t>
            </a:r>
            <a:r>
              <a:rPr lang="en-US" dirty="0" err="1" smtClean="0"/>
              <a:t>Anabuse</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48</a:t>
            </a:fld>
            <a:endParaRPr lang="en-US"/>
          </a:p>
        </p:txBody>
      </p:sp>
    </p:spTree>
    <p:extLst>
      <p:ext uri="{BB962C8B-B14F-4D97-AF65-F5344CB8AC3E}">
        <p14:creationId xmlns:p14="http://schemas.microsoft.com/office/powerpoint/2010/main" val="3726948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consider costs to individual and some of he unique challenges to compliance.  Tendency to say if the defendant can afford beer they can afford other costs.  However if everyone wants that beer money, what are we doing to the “well intentioned” individual who is trying to comply?  Costs won’t go away but if they can be  paced or staggered there is value in that.</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49</a:t>
            </a:fld>
            <a:endParaRPr lang="en-US"/>
          </a:p>
        </p:txBody>
      </p:sp>
    </p:spTree>
    <p:extLst>
      <p:ext uri="{BB962C8B-B14F-4D97-AF65-F5344CB8AC3E}">
        <p14:creationId xmlns:p14="http://schemas.microsoft.com/office/powerpoint/2010/main" val="1590057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hope you enjoyed the presentation on XXXXX.  APPA would like to thank XXXX for</a:t>
            </a:r>
            <a:r>
              <a:rPr lang="en-US" baseline="0" dirty="0" smtClean="0"/>
              <a:t> taking time to speak to us today on this important topic. </a:t>
            </a:r>
            <a:r>
              <a:rPr lang="en-US" dirty="0" smtClean="0"/>
              <a:t>  </a:t>
            </a:r>
          </a:p>
          <a:p>
            <a:endParaRPr lang="en-US" dirty="0" smtClean="0"/>
          </a:p>
          <a:p>
            <a:r>
              <a:rPr lang="en-US" dirty="0" smtClean="0"/>
              <a:t>Please feel free to use the contact information provided on your screen to reach out to the presenters of today’s webinar with any questions you may have about the information that was delivered.  </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52</a:t>
            </a:fld>
            <a:endParaRPr lang="en-US"/>
          </a:p>
        </p:txBody>
      </p:sp>
    </p:spTree>
    <p:extLst>
      <p:ext uri="{BB962C8B-B14F-4D97-AF65-F5344CB8AC3E}">
        <p14:creationId xmlns:p14="http://schemas.microsoft.com/office/powerpoint/2010/main" val="4106509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53</a:t>
            </a:fld>
            <a:endParaRPr lang="en-US"/>
          </a:p>
        </p:txBody>
      </p:sp>
    </p:spTree>
    <p:extLst>
      <p:ext uri="{BB962C8B-B14F-4D97-AF65-F5344CB8AC3E}">
        <p14:creationId xmlns:p14="http://schemas.microsoft.com/office/powerpoint/2010/main" val="227773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1980, over 300,00 alcohol related fatalities.   While traffic fatalities have gone down it remains steady that a third of traffic fatalities are due to alcohol impaired drivers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5</a:t>
            </a:fld>
            <a:endParaRPr lang="en-US"/>
          </a:p>
        </p:txBody>
      </p:sp>
    </p:spTree>
    <p:extLst>
      <p:ext uri="{BB962C8B-B14F-4D97-AF65-F5344CB8AC3E}">
        <p14:creationId xmlns:p14="http://schemas.microsoft.com/office/powerpoint/2010/main" val="18066446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Finally, we hope that you will take some time to visit the APPA website to take some time to review the myriad resources we have available for community corrections professionals.</a:t>
            </a:r>
          </a:p>
          <a:p>
            <a:pPr eaLnBrk="1" hangingPunct="1">
              <a:spcBef>
                <a:spcPct val="0"/>
              </a:spcBef>
            </a:pPr>
            <a:endParaRPr lang="en-US" dirty="0"/>
          </a:p>
          <a:p>
            <a:pPr eaLnBrk="1" hangingPunct="1">
              <a:spcBef>
                <a:spcPct val="0"/>
              </a:spcBef>
            </a:pPr>
            <a:r>
              <a:rPr lang="en-US" dirty="0"/>
              <a:t>If you are already a member of APPA, thank you for your support!</a:t>
            </a:r>
          </a:p>
          <a:p>
            <a:pPr eaLnBrk="1" hangingPunct="1">
              <a:spcBef>
                <a:spcPct val="0"/>
              </a:spcBef>
            </a:pPr>
            <a:endParaRPr lang="en-US" dirty="0"/>
          </a:p>
          <a:p>
            <a:pPr eaLnBrk="1" hangingPunct="1">
              <a:spcBef>
                <a:spcPct val="0"/>
              </a:spcBef>
            </a:pPr>
            <a:r>
              <a:rPr lang="en-US" dirty="0"/>
              <a:t>If you are not a member of APPA, please visit our website today to join and begin taking advantage of all the resources we provide for our members, including our quarterly journal, </a:t>
            </a:r>
            <a:r>
              <a:rPr lang="en-US" i="1" dirty="0"/>
              <a:t>Perspectives</a:t>
            </a:r>
            <a:r>
              <a:rPr lang="en-US" dirty="0"/>
              <a:t>; discounts on registration for our Annual and Winter Training Institutes; discounts on online training courses; and much more.</a:t>
            </a:r>
          </a:p>
          <a:p>
            <a:pPr eaLnBrk="1" hangingPunct="1">
              <a:spcBef>
                <a:spcPct val="0"/>
              </a:spcBef>
            </a:pPr>
            <a:endParaRPr lang="en-US" dirty="0"/>
          </a:p>
          <a:p>
            <a:pPr eaLnBrk="1" hangingPunct="1">
              <a:spcBef>
                <a:spcPct val="0"/>
              </a:spcBef>
            </a:pPr>
            <a:r>
              <a:rPr lang="en-US" dirty="0"/>
              <a:t>This brings our webinar to a close.  We appreciate your participation and hope to see you on future broadcasts.</a:t>
            </a:r>
          </a:p>
          <a:p>
            <a:pPr eaLnBrk="1" hangingPunct="1">
              <a:spcBef>
                <a:spcPct val="0"/>
              </a:spcBef>
            </a:pPr>
            <a:endParaRPr lang="en-US" dirty="0"/>
          </a:p>
          <a:p>
            <a:pPr eaLnBrk="1" hangingPunct="1">
              <a:spcBef>
                <a:spcPct val="0"/>
              </a:spcBef>
            </a:pPr>
            <a:r>
              <a:rPr lang="en-US" dirty="0"/>
              <a:t>Thank you and have a great day.</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54</a:t>
            </a:fld>
            <a:endParaRPr lang="en-US"/>
          </a:p>
        </p:txBody>
      </p:sp>
    </p:spTree>
    <p:extLst>
      <p:ext uri="{BB962C8B-B14F-4D97-AF65-F5344CB8AC3E}">
        <p14:creationId xmlns:p14="http://schemas.microsoft.com/office/powerpoint/2010/main" val="337630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 Alcohol fatalities in WI is 33% of total. </a:t>
            </a:r>
            <a:r>
              <a:rPr lang="en-US" b="1" dirty="0" smtClean="0"/>
              <a:t>11%</a:t>
            </a:r>
            <a:r>
              <a:rPr lang="en-US" sz="1600" b="1" dirty="0" smtClean="0"/>
              <a:t> decrease over 2012.  Why?</a:t>
            </a:r>
            <a:r>
              <a:rPr lang="en-US" dirty="0" smtClean="0"/>
              <a:t>  National Average is 31%.  Utah 17% and Mont./SC at 44%.  IN 05 322 </a:t>
            </a:r>
            <a:r>
              <a:rPr lang="en-US" dirty="0" err="1" smtClean="0"/>
              <a:t>alc</a:t>
            </a:r>
            <a:r>
              <a:rPr lang="en-US" dirty="0" smtClean="0"/>
              <a:t> fatalities so significant improvement in CY 13 543 total fatalities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6</a:t>
            </a:fld>
            <a:endParaRPr lang="en-US"/>
          </a:p>
        </p:txBody>
      </p:sp>
    </p:spTree>
    <p:extLst>
      <p:ext uri="{BB962C8B-B14F-4D97-AF65-F5344CB8AC3E}">
        <p14:creationId xmlns:p14="http://schemas.microsoft.com/office/powerpoint/2010/main" val="28185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7</a:t>
            </a:fld>
            <a:endParaRPr lang="en-US"/>
          </a:p>
        </p:txBody>
      </p:sp>
    </p:spTree>
    <p:extLst>
      <p:ext uri="{BB962C8B-B14F-4D97-AF65-F5344CB8AC3E}">
        <p14:creationId xmlns:p14="http://schemas.microsoft.com/office/powerpoint/2010/main" val="261301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35"/>
              </a:spcBef>
              <a:spcAft>
                <a:spcPts val="1835"/>
              </a:spcAft>
            </a:pPr>
            <a:r>
              <a:rPr lang="en-US" dirty="0"/>
              <a:t>drivers on Community Supervision –what are the numbers?</a:t>
            </a:r>
            <a:endParaRPr lang="en-US" b="1" dirty="0"/>
          </a:p>
          <a:p>
            <a:pPr marL="174810" indent="-174810">
              <a:spcBef>
                <a:spcPts val="1835"/>
              </a:spcBef>
              <a:spcAft>
                <a:spcPts val="1835"/>
              </a:spcAft>
              <a:buFont typeface="Arial" panose="020B0604020202020204" pitchFamily="34" charset="0"/>
              <a:buChar char="•"/>
            </a:pPr>
            <a:r>
              <a:rPr lang="en-US" altLang="en-US" b="1" dirty="0"/>
              <a:t>According to the Bureau of Justice Statistics, there were 4,751,400 individuals under community supervision in 2013</a:t>
            </a:r>
            <a:endParaRPr lang="en-US" dirty="0" smtClean="0"/>
          </a:p>
          <a:p>
            <a:pPr marL="349621" indent="-349621">
              <a:spcBef>
                <a:spcPts val="1835"/>
              </a:spcBef>
              <a:spcAft>
                <a:spcPts val="1835"/>
              </a:spcAft>
              <a:buFont typeface="Arial" panose="020B0604020202020204" pitchFamily="34" charset="0"/>
              <a:buChar char="•"/>
            </a:pPr>
            <a:r>
              <a:rPr lang="en-US" altLang="en-US" b="1" dirty="0"/>
              <a:t>About 15% of this probation population have been convicted of DWIs</a:t>
            </a:r>
          </a:p>
          <a:p>
            <a:pPr marL="349621" indent="-349621">
              <a:spcBef>
                <a:spcPts val="1835"/>
              </a:spcBef>
              <a:spcAft>
                <a:spcPts val="1835"/>
              </a:spcAft>
              <a:buFont typeface="Arial" panose="020B0604020202020204" pitchFamily="34" charset="0"/>
              <a:buChar char="•"/>
            </a:pPr>
            <a:r>
              <a:rPr lang="en-US" altLang="en-US" b="1" dirty="0"/>
              <a:t>About 8% of the probation population have been convicted of multiple DWIs</a:t>
            </a:r>
          </a:p>
          <a:p>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8</a:t>
            </a:fld>
            <a:endParaRPr lang="en-US"/>
          </a:p>
        </p:txBody>
      </p:sp>
    </p:spTree>
    <p:extLst>
      <p:ext uri="{BB962C8B-B14F-4D97-AF65-F5344CB8AC3E}">
        <p14:creationId xmlns:p14="http://schemas.microsoft.com/office/powerpoint/2010/main" val="330828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Traffic Injury Research Foundation (TIRF), Offenders with multiple DUI’s typically white males late 20’s to early 30’s, low education, more aggressive and hostile,, unmarried (though this is old information), multiple priors for both alcohol and  non alcohol related offenses.</a:t>
            </a:r>
            <a:endParaRPr lang="en-US" dirty="0"/>
          </a:p>
        </p:txBody>
      </p:sp>
      <p:sp>
        <p:nvSpPr>
          <p:cNvPr id="4" name="Slide Number Placeholder 3"/>
          <p:cNvSpPr>
            <a:spLocks noGrp="1"/>
          </p:cNvSpPr>
          <p:nvPr>
            <p:ph type="sldNum" sz="quarter" idx="10"/>
          </p:nvPr>
        </p:nvSpPr>
        <p:spPr/>
        <p:txBody>
          <a:bodyPr/>
          <a:lstStyle/>
          <a:p>
            <a:fld id="{340FD3EB-5538-467B-8D81-E518EE5A403F}" type="slidenum">
              <a:rPr lang="en-US" smtClean="0"/>
              <a:pPr/>
              <a:t>9</a:t>
            </a:fld>
            <a:endParaRPr lang="en-US"/>
          </a:p>
        </p:txBody>
      </p:sp>
    </p:spTree>
    <p:extLst>
      <p:ext uri="{BB962C8B-B14F-4D97-AF65-F5344CB8AC3E}">
        <p14:creationId xmlns:p14="http://schemas.microsoft.com/office/powerpoint/2010/main" val="137526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28561" y="1676400"/>
            <a:ext cx="7902988" cy="1570330"/>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528561" y="3265911"/>
            <a:ext cx="7902988" cy="1869440"/>
          </a:xfrm>
        </p:spPr>
        <p:txBody>
          <a:bodyPr tIns="0"/>
          <a:lstStyle>
            <a:lvl1pPr marL="29261" indent="0" algn="l">
              <a:buNone/>
              <a:defRPr sz="2800">
                <a:solidFill>
                  <a:schemeClr val="tx2">
                    <a:shade val="30000"/>
                    <a:satMod val="150000"/>
                  </a:schemeClr>
                </a:solidFill>
              </a:defRPr>
            </a:lvl1pPr>
            <a:lvl2pPr marL="487698" indent="0" algn="ctr">
              <a:buNone/>
            </a:lvl2pPr>
            <a:lvl3pPr marL="975396" indent="0" algn="ctr">
              <a:buNone/>
            </a:lvl3pPr>
            <a:lvl4pPr marL="1463094" indent="0" algn="ctr">
              <a:buNone/>
            </a:lvl4pPr>
            <a:lvl5pPr marL="1950792" indent="0" algn="ctr">
              <a:buNone/>
            </a:lvl5pPr>
            <a:lvl6pPr marL="2438489" indent="0" algn="ctr">
              <a:buNone/>
            </a:lvl6pPr>
            <a:lvl7pPr marL="2926188" indent="0" algn="ctr">
              <a:buNone/>
            </a:lvl7pPr>
            <a:lvl8pPr marL="3413885" indent="0" algn="ctr">
              <a:buNone/>
            </a:lvl8pPr>
            <a:lvl9pPr marL="3901583"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7581" y="292950"/>
            <a:ext cx="1951355" cy="624162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597" y="292951"/>
            <a:ext cx="5935371" cy="624162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7839" y="292947"/>
            <a:ext cx="8781098" cy="141393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7839" y="1869442"/>
            <a:ext cx="8781098" cy="4665134"/>
          </a:xfrm>
        </p:spPr>
        <p:txBody>
          <a:bodyPr>
            <a:normAutofit/>
          </a:bodyPr>
          <a:lstStyle/>
          <a:p>
            <a:pPr lvl="0"/>
            <a:endParaRPr lang="en-US" noProof="0" dirty="0" smtClean="0"/>
          </a:p>
        </p:txBody>
      </p:sp>
    </p:spTree>
    <p:extLst>
      <p:ext uri="{BB962C8B-B14F-4D97-AF65-F5344CB8AC3E}">
        <p14:creationId xmlns:p14="http://schemas.microsoft.com/office/powerpoint/2010/main" val="2477816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4187" y="292947"/>
            <a:ext cx="7778182" cy="121920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754187" y="1544320"/>
            <a:ext cx="7778182" cy="5120640"/>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35875" y="-58"/>
            <a:ext cx="7317581" cy="731525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2" name="Title 1"/>
          <p:cNvSpPr>
            <a:spLocks noGrp="1"/>
          </p:cNvSpPr>
          <p:nvPr>
            <p:ph type="title"/>
          </p:nvPr>
        </p:nvSpPr>
        <p:spPr>
          <a:xfrm>
            <a:off x="2751181" y="2773680"/>
            <a:ext cx="6829743" cy="2438400"/>
          </a:xfrm>
        </p:spPr>
        <p:txBody>
          <a:bodyPr anchor="t"/>
          <a:lstStyle>
            <a:lvl1pPr algn="l">
              <a:lnSpc>
                <a:spcPts val="4801"/>
              </a:lnSpc>
              <a:buNone/>
              <a:defRPr sz="43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751181" y="1137920"/>
            <a:ext cx="6829743" cy="1610359"/>
          </a:xfrm>
        </p:spPr>
        <p:txBody>
          <a:bodyPr anchor="b"/>
          <a:lstStyle>
            <a:lvl1pPr marL="19509" indent="0">
              <a:lnSpc>
                <a:spcPts val="2454"/>
              </a:lnSpc>
              <a:spcBef>
                <a:spcPts val="0"/>
              </a:spcBef>
              <a:buNone/>
              <a:defRPr sz="2100">
                <a:solidFill>
                  <a:schemeClr val="tx2">
                    <a:shade val="30000"/>
                    <a:satMod val="150000"/>
                  </a:schemeClr>
                </a:solidFill>
              </a:defRPr>
            </a:lvl1pPr>
            <a:lvl2pPr>
              <a:buNone/>
              <a:defRPr sz="19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467" y="292608"/>
            <a:ext cx="7700901" cy="1219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677986" y="1625600"/>
            <a:ext cx="3756537" cy="4974336"/>
          </a:xfrm>
        </p:spPr>
        <p:txBody>
          <a:bodyPr/>
          <a:lstStyle>
            <a:lvl1pPr>
              <a:defRPr sz="3000"/>
            </a:lvl1pPr>
            <a:lvl2pPr>
              <a:defRPr sz="2600"/>
            </a:lvl2pPr>
            <a:lvl3pPr>
              <a:defRPr sz="21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629659" y="1625600"/>
            <a:ext cx="3902710" cy="4974336"/>
          </a:xfrm>
        </p:spPr>
        <p:txBody>
          <a:bodyPr/>
          <a:lstStyle>
            <a:lvl1pPr>
              <a:defRPr sz="3000"/>
            </a:lvl1pPr>
            <a:lvl2pPr>
              <a:defRPr sz="2600"/>
            </a:lvl2pPr>
            <a:lvl3pPr>
              <a:defRPr sz="2100"/>
            </a:lvl3pPr>
            <a:lvl4pPr>
              <a:defRPr sz="1900"/>
            </a:lvl4pPr>
            <a:lvl5pPr>
              <a:defRPr sz="19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31813" y="292608"/>
            <a:ext cx="8000556" cy="12192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830387" y="0"/>
            <a:ext cx="7926388" cy="7315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4187" y="231230"/>
            <a:ext cx="4065323" cy="1239520"/>
          </a:xfrm>
          <a:ln>
            <a:noFill/>
          </a:ln>
        </p:spPr>
        <p:txBody>
          <a:bodyPr anchor="b"/>
          <a:lstStyle>
            <a:lvl1pPr algn="l">
              <a:lnSpc>
                <a:spcPts val="2134"/>
              </a:lnSpc>
              <a:buNone/>
              <a:defRPr sz="23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1754187" y="1500761"/>
            <a:ext cx="3780463" cy="745067"/>
          </a:xfrm>
        </p:spPr>
        <p:txBody>
          <a:bodyPr/>
          <a:lstStyle>
            <a:lvl1pPr marL="48770" indent="0">
              <a:lnSpc>
                <a:spcPct val="100000"/>
              </a:lnSpc>
              <a:spcBef>
                <a:spcPts val="0"/>
              </a:spcBef>
              <a:buNone/>
              <a:defRPr sz="1500"/>
            </a:lvl1pPr>
            <a:lvl2pPr>
              <a:buNone/>
              <a:defRPr sz="1300"/>
            </a:lvl2pPr>
            <a:lvl3pPr>
              <a:buNone/>
              <a:defRPr sz="1100"/>
            </a:lvl3pPr>
            <a:lvl4pPr>
              <a:buNone/>
              <a:defRPr sz="1000"/>
            </a:lvl4pPr>
            <a:lvl5pPr>
              <a:buNone/>
              <a:defRPr sz="10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754187" y="2275840"/>
            <a:ext cx="8090191" cy="4258734"/>
          </a:xfrm>
        </p:spPr>
        <p:txBody>
          <a:bodyPr/>
          <a:lstStyle>
            <a:lvl1pPr>
              <a:defRPr sz="3400"/>
            </a:lvl1pPr>
            <a:lvl2pPr>
              <a:defRPr sz="3000"/>
            </a:lvl2pPr>
            <a:lvl3pPr>
              <a:defRPr sz="2600"/>
            </a:lvl3pPr>
            <a:lvl4pPr>
              <a:defRPr sz="2100"/>
            </a:lvl4pPr>
            <a:lvl5pPr>
              <a:defRPr sz="21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23354" y="1137920"/>
            <a:ext cx="2927033" cy="2113280"/>
          </a:xfrm>
        </p:spPr>
        <p:txBody>
          <a:bodyPr anchor="b">
            <a:noAutofit/>
          </a:bodyPr>
          <a:lstStyle>
            <a:lvl1pPr algn="l">
              <a:buNone/>
              <a:defRPr sz="22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
        <p:nvSpPr>
          <p:cNvPr id="8" name="Rectangle 7"/>
          <p:cNvSpPr/>
          <p:nvPr/>
        </p:nvSpPr>
        <p:spPr>
          <a:xfrm>
            <a:off x="1708822" y="1752600"/>
            <a:ext cx="4541165" cy="426212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7540" tIns="292619" rIns="97540" bIns="48770" rtlCol="0" anchor="t">
            <a:normAutofit/>
          </a:bodyPr>
          <a:lstStyle>
            <a:extLst/>
          </a:lstStyle>
          <a:p>
            <a:pPr marL="0" indent="-302373" algn="l" rtl="0" eaLnBrk="1" latinLnBrk="0" hangingPunct="1">
              <a:lnSpc>
                <a:spcPts val="3199"/>
              </a:lnSpc>
              <a:spcBef>
                <a:spcPts val="640"/>
              </a:spcBef>
              <a:buClr>
                <a:schemeClr val="accent1"/>
              </a:buClr>
              <a:buSzPct val="80000"/>
              <a:buFont typeface="Wingdings 2"/>
              <a:buNone/>
            </a:pPr>
            <a:endParaRPr kumimoji="0" lang="en-US" sz="3400" kern="1200" dirty="0">
              <a:solidFill>
                <a:schemeClr val="tx1"/>
              </a:solidFill>
              <a:latin typeface="+mn-lt"/>
              <a:ea typeface="+mn-ea"/>
              <a:cs typeface="+mn-cs"/>
            </a:endParaRPr>
          </a:p>
        </p:txBody>
      </p:sp>
      <p:sp>
        <p:nvSpPr>
          <p:cNvPr id="3" name="Picture Placeholder 2"/>
          <p:cNvSpPr>
            <a:spLocks noGrp="1"/>
          </p:cNvSpPr>
          <p:nvPr>
            <p:ph type="pic" idx="1"/>
          </p:nvPr>
        </p:nvSpPr>
        <p:spPr>
          <a:xfrm>
            <a:off x="1778890" y="1691714"/>
            <a:ext cx="4389793" cy="3276324"/>
          </a:xfrm>
          <a:prstGeom prst="roundRect">
            <a:avLst>
              <a:gd name="adj" fmla="val 783"/>
            </a:avLst>
          </a:prstGeom>
          <a:solidFill>
            <a:schemeClr val="bg2"/>
          </a:solidFill>
          <a:ln w="127000">
            <a:noFill/>
            <a:miter lim="800000"/>
          </a:ln>
          <a:effectLst/>
        </p:spPr>
        <p:txBody>
          <a:bodyPr lIns="97540" tIns="292619" anchor="t"/>
          <a:lstStyle>
            <a:lvl1pPr marL="0" indent="0" algn="l" eaLnBrk="1" latinLnBrk="0" hangingPunct="1">
              <a:buNone/>
              <a:defRPr sz="34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423311" y="1017965"/>
            <a:ext cx="731758" cy="21793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10" name="Flowchart: Process 9"/>
          <p:cNvSpPr/>
          <p:nvPr/>
        </p:nvSpPr>
        <p:spPr>
          <a:xfrm rot="2103354" flipH="1">
            <a:off x="5338982" y="999238"/>
            <a:ext cx="692731" cy="21793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778890" y="5223086"/>
            <a:ext cx="4389793" cy="710353"/>
          </a:xfrm>
        </p:spPr>
        <p:txBody>
          <a:bodyPr anchor="ctr"/>
          <a:lstStyle>
            <a:lvl1pPr marL="0" indent="0" algn="l">
              <a:lnSpc>
                <a:spcPts val="1707"/>
              </a:lnSpc>
              <a:spcBef>
                <a:spcPts val="0"/>
              </a:spcBef>
              <a:buNone/>
              <a:defRPr sz="15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30387" y="292947"/>
            <a:ext cx="7701982" cy="121920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30387" y="1544320"/>
            <a:ext cx="7701982" cy="512064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pPr/>
              <a:t>3/23/2015</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00000">
              <a:srgbClr val="85C2FF">
                <a:alpha val="0"/>
              </a:srgbClr>
            </a:gs>
            <a:gs pos="6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70604" y="-870315"/>
            <a:ext cx="1748715" cy="1748146"/>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8" name="Oval 7"/>
          <p:cNvSpPr/>
          <p:nvPr/>
        </p:nvSpPr>
        <p:spPr>
          <a:xfrm>
            <a:off x="180131" y="22511"/>
            <a:ext cx="1816261" cy="181567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11" name="Donut 10"/>
          <p:cNvSpPr/>
          <p:nvPr/>
        </p:nvSpPr>
        <p:spPr>
          <a:xfrm rot="2315675">
            <a:off x="195138" y="1125416"/>
            <a:ext cx="1201156" cy="117613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12" name="Rectangle 11"/>
          <p:cNvSpPr/>
          <p:nvPr/>
        </p:nvSpPr>
        <p:spPr>
          <a:xfrm>
            <a:off x="1080751" y="-58"/>
            <a:ext cx="8676025" cy="731525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sp>
        <p:nvSpPr>
          <p:cNvPr id="5" name="Title Placeholder 4"/>
          <p:cNvSpPr>
            <a:spLocks noGrp="1"/>
          </p:cNvSpPr>
          <p:nvPr>
            <p:ph type="title"/>
          </p:nvPr>
        </p:nvSpPr>
        <p:spPr>
          <a:xfrm>
            <a:off x="1531813" y="292947"/>
            <a:ext cx="8000556" cy="1219200"/>
          </a:xfrm>
          <a:prstGeom prst="rect">
            <a:avLst/>
          </a:prstGeom>
        </p:spPr>
        <p:txBody>
          <a:bodyPr lIns="97540" tIns="48770" rIns="97540" bIns="48770"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31813" y="1544320"/>
            <a:ext cx="8000556" cy="5120640"/>
          </a:xfrm>
          <a:prstGeom prst="rect">
            <a:avLst/>
          </a:prstGeom>
        </p:spPr>
        <p:txBody>
          <a:bodyPr lIns="97540" tIns="48770" rIns="97540" bIns="4877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821403" y="6725920"/>
            <a:ext cx="2276581" cy="508000"/>
          </a:xfrm>
          <a:prstGeom prst="rect">
            <a:avLst/>
          </a:prstGeom>
        </p:spPr>
        <p:txBody>
          <a:bodyPr lIns="97540" tIns="48770" rIns="97540" bIns="48770" anchor="b"/>
          <a:lstStyle>
            <a:lvl1pPr algn="r" eaLnBrk="1" latinLnBrk="0" hangingPunct="1">
              <a:defRPr kumimoji="0" sz="13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3/23/2015</a:t>
            </a:fld>
            <a:endParaRPr lang="en-US" sz="1300" dirty="0">
              <a:solidFill>
                <a:schemeClr val="bg2">
                  <a:shade val="50000"/>
                </a:schemeClr>
              </a:solidFill>
            </a:endParaRPr>
          </a:p>
        </p:txBody>
      </p:sp>
      <p:sp>
        <p:nvSpPr>
          <p:cNvPr id="10" name="Footer Placeholder 9"/>
          <p:cNvSpPr>
            <a:spLocks noGrp="1"/>
          </p:cNvSpPr>
          <p:nvPr>
            <p:ph type="ftr" sz="quarter" idx="3"/>
          </p:nvPr>
        </p:nvSpPr>
        <p:spPr>
          <a:xfrm>
            <a:off x="6097986" y="6725920"/>
            <a:ext cx="3089645" cy="508000"/>
          </a:xfrm>
          <a:prstGeom prst="rect">
            <a:avLst/>
          </a:prstGeom>
        </p:spPr>
        <p:txBody>
          <a:bodyPr lIns="97540" tIns="48770" rIns="97540" bIns="48770" anchor="b"/>
          <a:lstStyle>
            <a:lvl1pPr eaLnBrk="1" latinLnBrk="0" hangingPunct="1">
              <a:defRPr kumimoji="0" sz="1300">
                <a:solidFill>
                  <a:schemeClr val="bg2">
                    <a:shade val="50000"/>
                    <a:satMod val="200000"/>
                  </a:schemeClr>
                </a:solidFill>
                <a:effectLst/>
              </a:defRPr>
            </a:lvl1pPr>
            <a:extLst/>
          </a:lstStyle>
          <a:p>
            <a:endParaRPr kumimoji="0" lang="en-US" sz="1300" dirty="0">
              <a:solidFill>
                <a:schemeClr val="bg2">
                  <a:shade val="50000"/>
                </a:schemeClr>
              </a:solidFill>
              <a:effectLst/>
            </a:endParaRPr>
          </a:p>
        </p:txBody>
      </p:sp>
      <p:sp>
        <p:nvSpPr>
          <p:cNvPr id="22" name="Slide Number Placeholder 21"/>
          <p:cNvSpPr>
            <a:spLocks noGrp="1"/>
          </p:cNvSpPr>
          <p:nvPr>
            <p:ph type="sldNum" sz="quarter" idx="4"/>
          </p:nvPr>
        </p:nvSpPr>
        <p:spPr>
          <a:xfrm>
            <a:off x="9190883" y="6725920"/>
            <a:ext cx="487839" cy="508000"/>
          </a:xfrm>
          <a:prstGeom prst="rect">
            <a:avLst/>
          </a:prstGeom>
        </p:spPr>
        <p:txBody>
          <a:bodyPr lIns="97540" tIns="48770" rIns="97540" bIns="48770" anchor="b"/>
          <a:lstStyle>
            <a:lvl1pPr algn="ctr" eaLnBrk="1" latinLnBrk="0" hangingPunct="1">
              <a:defRPr kumimoji="0" sz="13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300" dirty="0">
              <a:solidFill>
                <a:schemeClr val="bg2">
                  <a:shade val="50000"/>
                </a:schemeClr>
              </a:solidFill>
              <a:effectLst/>
            </a:endParaRPr>
          </a:p>
        </p:txBody>
      </p:sp>
      <p:sp>
        <p:nvSpPr>
          <p:cNvPr id="15" name="Rectangle 14"/>
          <p:cNvSpPr/>
          <p:nvPr/>
        </p:nvSpPr>
        <p:spPr bwMode="invGray">
          <a:xfrm>
            <a:off x="1083002" y="-58"/>
            <a:ext cx="78054" cy="7315258"/>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7540" tIns="48770" rIns="97540" bIns="48770" anchor="ctr"/>
          <a:lstStyle>
            <a:extLst/>
          </a:lstStyle>
          <a:p>
            <a:pPr algn="ctr" eaLnBrk="1" latinLnBrk="0" hangingPunct="1"/>
            <a:endParaRPr kumimoji="0" lang="en-US"/>
          </a:p>
        </p:txBody>
      </p:sp>
      <p:pic>
        <p:nvPicPr>
          <p:cNvPr id="13" name="Picture 12" descr="logo_APPA_3color.png"/>
          <p:cNvPicPr>
            <a:picLocks noChangeAspect="1"/>
          </p:cNvPicPr>
          <p:nvPr userDrawn="1"/>
        </p:nvPicPr>
        <p:blipFill>
          <a:blip r:embed="rId13" cstate="print"/>
          <a:stretch>
            <a:fillRect/>
          </a:stretch>
        </p:blipFill>
        <p:spPr>
          <a:xfrm>
            <a:off x="153987" y="228601"/>
            <a:ext cx="1676400" cy="1676400"/>
          </a:xfrm>
          <a:prstGeom prst="rect">
            <a:avLst/>
          </a:prstGeom>
        </p:spPr>
      </p:pic>
      <p:pic>
        <p:nvPicPr>
          <p:cNvPr id="14" name="Picture 13" descr="logo_AFORCE_large.png"/>
          <p:cNvPicPr>
            <a:picLocks noChangeAspect="1"/>
          </p:cNvPicPr>
          <p:nvPr userDrawn="1"/>
        </p:nvPicPr>
        <p:blipFill>
          <a:blip r:embed="rId14" cstate="print"/>
          <a:stretch>
            <a:fillRect/>
          </a:stretch>
        </p:blipFill>
        <p:spPr>
          <a:xfrm>
            <a:off x="7240588" y="6629401"/>
            <a:ext cx="2343150" cy="50938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90159" indent="-302373" algn="l" rtl="0" eaLnBrk="1" latinLnBrk="0" hangingPunct="1">
        <a:lnSpc>
          <a:spcPct val="100000"/>
        </a:lnSpc>
        <a:spcBef>
          <a:spcPts val="640"/>
        </a:spcBef>
        <a:buClr>
          <a:schemeClr val="accent1"/>
        </a:buClr>
        <a:buSzPct val="80000"/>
        <a:buFont typeface="Wingdings 2"/>
        <a:buChar char=""/>
        <a:defRPr kumimoji="0" sz="3400" kern="1200">
          <a:solidFill>
            <a:schemeClr val="tx1"/>
          </a:solidFill>
          <a:latin typeface="+mn-lt"/>
          <a:ea typeface="+mn-ea"/>
          <a:cs typeface="+mn-cs"/>
        </a:defRPr>
      </a:lvl1pPr>
      <a:lvl2pPr marL="682777" indent="-253603" algn="l" rtl="0" eaLnBrk="1" latinLnBrk="0" hangingPunct="1">
        <a:lnSpc>
          <a:spcPct val="100000"/>
        </a:lnSpc>
        <a:spcBef>
          <a:spcPts val="587"/>
        </a:spcBef>
        <a:buClr>
          <a:schemeClr val="accent1"/>
        </a:buClr>
        <a:buFont typeface="Verdana"/>
        <a:buChar char="◦"/>
        <a:defRPr kumimoji="0" sz="3000" kern="1200">
          <a:solidFill>
            <a:schemeClr val="tx1"/>
          </a:solidFill>
          <a:latin typeface="+mn-lt"/>
          <a:ea typeface="+mn-ea"/>
          <a:cs typeface="+mn-cs"/>
        </a:defRPr>
      </a:lvl2pPr>
      <a:lvl3pPr marL="946133" indent="-243848"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1170475" indent="-185326" algn="l" rtl="0" eaLnBrk="1" latinLnBrk="0" hangingPunct="1">
        <a:lnSpc>
          <a:spcPct val="100000"/>
        </a:lnSpc>
        <a:spcBef>
          <a:spcPct val="20000"/>
        </a:spcBef>
        <a:buClr>
          <a:schemeClr val="accent3"/>
        </a:buClr>
        <a:buFont typeface="Wingdings 2"/>
        <a:buChar char=""/>
        <a:defRPr kumimoji="0" sz="2100" kern="1200">
          <a:solidFill>
            <a:schemeClr val="tx1"/>
          </a:solidFill>
          <a:latin typeface="+mn-lt"/>
          <a:ea typeface="+mn-ea"/>
          <a:cs typeface="+mn-cs"/>
        </a:defRPr>
      </a:lvl4pPr>
      <a:lvl5pPr marL="1385062" indent="-195078" algn="l" rtl="0" eaLnBrk="1" latinLnBrk="0" hangingPunct="1">
        <a:lnSpc>
          <a:spcPct val="100000"/>
        </a:lnSpc>
        <a:spcBef>
          <a:spcPct val="20000"/>
        </a:spcBef>
        <a:buClr>
          <a:schemeClr val="accent4"/>
        </a:buClr>
        <a:buFont typeface="Wingdings 2"/>
        <a:buChar char=""/>
        <a:defRPr kumimoji="0" sz="2100" kern="1200">
          <a:solidFill>
            <a:schemeClr val="tx1"/>
          </a:solidFill>
          <a:latin typeface="+mn-lt"/>
          <a:ea typeface="+mn-ea"/>
          <a:cs typeface="+mn-cs"/>
        </a:defRPr>
      </a:lvl5pPr>
      <a:lvl6pPr marL="1609403" indent="-195078" algn="l" rtl="0" eaLnBrk="1" latinLnBrk="0" hangingPunct="1">
        <a:lnSpc>
          <a:spcPct val="100000"/>
        </a:lnSpc>
        <a:spcBef>
          <a:spcPct val="20000"/>
        </a:spcBef>
        <a:buClr>
          <a:schemeClr val="accent5"/>
        </a:buClr>
        <a:buFont typeface="Wingdings 2"/>
        <a:buChar char=""/>
        <a:defRPr kumimoji="0" sz="2100" kern="1200">
          <a:solidFill>
            <a:schemeClr val="tx1"/>
          </a:solidFill>
          <a:latin typeface="+mn-lt"/>
          <a:ea typeface="+mn-ea"/>
          <a:cs typeface="+mn-cs"/>
        </a:defRPr>
      </a:lvl6pPr>
      <a:lvl7pPr marL="1833744"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7pPr>
      <a:lvl8pPr marL="2048331"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8pPr>
      <a:lvl9pPr marL="2272672"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87698" algn="l" rtl="0" eaLnBrk="1" latinLnBrk="0" hangingPunct="1">
        <a:defRPr kumimoji="0" kern="1200">
          <a:solidFill>
            <a:schemeClr val="tx1"/>
          </a:solidFill>
          <a:latin typeface="+mn-lt"/>
          <a:ea typeface="+mn-ea"/>
          <a:cs typeface="+mn-cs"/>
        </a:defRPr>
      </a:lvl2pPr>
      <a:lvl3pPr marL="975396" algn="l" rtl="0" eaLnBrk="1" latinLnBrk="0" hangingPunct="1">
        <a:defRPr kumimoji="0" kern="1200">
          <a:solidFill>
            <a:schemeClr val="tx1"/>
          </a:solidFill>
          <a:latin typeface="+mn-lt"/>
          <a:ea typeface="+mn-ea"/>
          <a:cs typeface="+mn-cs"/>
        </a:defRPr>
      </a:lvl3pPr>
      <a:lvl4pPr marL="1463094" algn="l" rtl="0" eaLnBrk="1" latinLnBrk="0" hangingPunct="1">
        <a:defRPr kumimoji="0" kern="1200">
          <a:solidFill>
            <a:schemeClr val="tx1"/>
          </a:solidFill>
          <a:latin typeface="+mn-lt"/>
          <a:ea typeface="+mn-ea"/>
          <a:cs typeface="+mn-cs"/>
        </a:defRPr>
      </a:lvl4pPr>
      <a:lvl5pPr marL="1950792" algn="l" rtl="0" eaLnBrk="1" latinLnBrk="0" hangingPunct="1">
        <a:defRPr kumimoji="0" kern="1200">
          <a:solidFill>
            <a:schemeClr val="tx1"/>
          </a:solidFill>
          <a:latin typeface="+mn-lt"/>
          <a:ea typeface="+mn-ea"/>
          <a:cs typeface="+mn-cs"/>
        </a:defRPr>
      </a:lvl5pPr>
      <a:lvl6pPr marL="2438489" algn="l" rtl="0" eaLnBrk="1" latinLnBrk="0" hangingPunct="1">
        <a:defRPr kumimoji="0" kern="1200">
          <a:solidFill>
            <a:schemeClr val="tx1"/>
          </a:solidFill>
          <a:latin typeface="+mn-lt"/>
          <a:ea typeface="+mn-ea"/>
          <a:cs typeface="+mn-cs"/>
        </a:defRPr>
      </a:lvl6pPr>
      <a:lvl7pPr marL="2926188" algn="l" rtl="0" eaLnBrk="1" latinLnBrk="0" hangingPunct="1">
        <a:defRPr kumimoji="0" kern="1200">
          <a:solidFill>
            <a:schemeClr val="tx1"/>
          </a:solidFill>
          <a:latin typeface="+mn-lt"/>
          <a:ea typeface="+mn-ea"/>
          <a:cs typeface="+mn-cs"/>
        </a:defRPr>
      </a:lvl7pPr>
      <a:lvl8pPr marL="3413885" algn="l" rtl="0" eaLnBrk="1" latinLnBrk="0" hangingPunct="1">
        <a:defRPr kumimoji="0" kern="1200">
          <a:solidFill>
            <a:schemeClr val="tx1"/>
          </a:solidFill>
          <a:latin typeface="+mn-lt"/>
          <a:ea typeface="+mn-ea"/>
          <a:cs typeface="+mn-cs"/>
        </a:defRPr>
      </a:lvl8pPr>
      <a:lvl9pPr marL="390158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appa-net.org/eweb/"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www.dwicourts.org/" TargetMode="External"/><Relationship Id="rId5" Type="http://schemas.openxmlformats.org/officeDocument/2006/relationships/hyperlink" Target="http://www.tirf.ca/index.php" TargetMode="External"/><Relationship Id="rId4" Type="http://schemas.openxmlformats.org/officeDocument/2006/relationships/hyperlink" Target="http://www.nhtsa.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Probationfellow@csg.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49387" y="1524000"/>
            <a:ext cx="8077200" cy="1570330"/>
          </a:xfrm>
        </p:spPr>
        <p:txBody>
          <a:bodyPr>
            <a:noAutofit/>
          </a:bodyPr>
          <a:lstStyle/>
          <a:p>
            <a:pPr algn="ctr"/>
            <a:r>
              <a:rPr lang="en-US" sz="3600" dirty="0" smtClean="0"/>
              <a:t>Research Says… </a:t>
            </a:r>
            <a:br>
              <a:rPr lang="en-US" sz="3600" dirty="0" smtClean="0"/>
            </a:br>
            <a:r>
              <a:rPr lang="en-US" sz="3600" dirty="0" smtClean="0"/>
              <a:t>Best Practices in Assessment, Management and Treatment of Impaired Drivers</a:t>
            </a:r>
            <a:endParaRPr lang="en-US" sz="3600" dirty="0"/>
          </a:p>
        </p:txBody>
      </p:sp>
      <p:sp>
        <p:nvSpPr>
          <p:cNvPr id="6" name="Subtitle 5"/>
          <p:cNvSpPr>
            <a:spLocks noGrp="1"/>
          </p:cNvSpPr>
          <p:nvPr>
            <p:ph type="subTitle" idx="1"/>
          </p:nvPr>
        </p:nvSpPr>
        <p:spPr>
          <a:xfrm>
            <a:off x="1471199" y="3540760"/>
            <a:ext cx="7902988" cy="1869440"/>
          </a:xfrm>
        </p:spPr>
        <p:txBody>
          <a:bodyPr>
            <a:normAutofit/>
          </a:bodyPr>
          <a:lstStyle/>
          <a:p>
            <a:pPr algn="ctr">
              <a:spcBef>
                <a:spcPts val="0"/>
              </a:spcBef>
            </a:pPr>
            <a:r>
              <a:rPr lang="en-US" sz="2400" dirty="0" smtClean="0"/>
              <a:t>Wisconsin Association of Treatment Court Professionals</a:t>
            </a:r>
          </a:p>
          <a:p>
            <a:pPr algn="ctr">
              <a:spcBef>
                <a:spcPts val="0"/>
              </a:spcBef>
            </a:pPr>
            <a:r>
              <a:rPr lang="en-US" sz="2400" dirty="0" smtClean="0"/>
              <a:t> Treatment Court Conference: </a:t>
            </a:r>
          </a:p>
          <a:p>
            <a:pPr algn="ctr">
              <a:spcBef>
                <a:spcPts val="0"/>
              </a:spcBef>
            </a:pPr>
            <a:r>
              <a:rPr lang="en-US" sz="2400" dirty="0" smtClean="0"/>
              <a:t>March 25, 2015</a:t>
            </a:r>
            <a:endParaRPr lang="en-US" sz="2400" dirty="0"/>
          </a:p>
        </p:txBody>
      </p:sp>
    </p:spTree>
    <p:extLst>
      <p:ext uri="{BB962C8B-B14F-4D97-AF65-F5344CB8AC3E}">
        <p14:creationId xmlns:p14="http://schemas.microsoft.com/office/powerpoint/2010/main" val="3343229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5587" y="4798874"/>
            <a:ext cx="7467600" cy="1754326"/>
          </a:xfrm>
          <a:prstGeom prst="rect">
            <a:avLst/>
          </a:prstGeom>
        </p:spPr>
        <p:txBody>
          <a:bodyPr wrap="square">
            <a:spAutoFit/>
          </a:bodyPr>
          <a:lstStyle/>
          <a:p>
            <a:pPr algn="ctr"/>
            <a:r>
              <a:rPr lang="en-US" altLang="en-US" sz="3600" dirty="0" smtClean="0"/>
              <a:t>Responsible </a:t>
            </a:r>
            <a:r>
              <a:rPr lang="en-US" altLang="en-US" sz="3600" dirty="0"/>
              <a:t>for 6 of 10 alcohol related deaths</a:t>
            </a:r>
          </a:p>
          <a:p>
            <a:endParaRPr lang="en-US" altLang="en-US" sz="36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50000" b="50000"/>
          <a:stretch/>
        </p:blipFill>
        <p:spPr>
          <a:xfrm>
            <a:off x="3354387" y="2286000"/>
            <a:ext cx="1524000" cy="1524000"/>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0000" b="50000"/>
          <a:stretch/>
        </p:blipFill>
        <p:spPr>
          <a:xfrm>
            <a:off x="3354387" y="636214"/>
            <a:ext cx="1524000" cy="1524000"/>
          </a:xfrm>
          <a:prstGeom prst="rect">
            <a:avLst/>
          </a:prstGeom>
        </p:spPr>
      </p:pic>
      <p:grpSp>
        <p:nvGrpSpPr>
          <p:cNvPr id="9" name="Group 8"/>
          <p:cNvGrpSpPr/>
          <p:nvPr/>
        </p:nvGrpSpPr>
        <p:grpSpPr>
          <a:xfrm>
            <a:off x="4878387" y="801858"/>
            <a:ext cx="2824090" cy="3201573"/>
            <a:chOff x="4878387" y="801858"/>
            <a:chExt cx="2824090" cy="3201573"/>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0560" r="52448"/>
            <a:stretch/>
          </p:blipFill>
          <p:spPr>
            <a:xfrm>
              <a:off x="6253089" y="1685254"/>
              <a:ext cx="1449388" cy="1506940"/>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6769" r="45437"/>
            <a:stretch/>
          </p:blipFill>
          <p:spPr>
            <a:xfrm>
              <a:off x="4878387" y="2380957"/>
              <a:ext cx="1663090" cy="1622474"/>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48269" r="50000" b="-4615"/>
            <a:stretch/>
          </p:blipFill>
          <p:spPr>
            <a:xfrm>
              <a:off x="4878387" y="801858"/>
              <a:ext cx="1524000" cy="1717431"/>
            </a:xfrm>
            <a:prstGeom prst="rect">
              <a:avLst/>
            </a:prstGeom>
          </p:spPr>
        </p:pic>
      </p:grpSp>
    </p:spTree>
    <p:extLst>
      <p:ext uri="{BB962C8B-B14F-4D97-AF65-F5344CB8AC3E}">
        <p14:creationId xmlns:p14="http://schemas.microsoft.com/office/powerpoint/2010/main" val="38849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35772E-6 -2.01389E-6 L 0.14423 -0.00542 " pathEditMode="relative" rAng="0" ptsTypes="AA">
                                      <p:cBhvr>
                                        <p:cTn id="6" dur="2000" fill="hold"/>
                                        <p:tgtEl>
                                          <p:spTgt spid="9"/>
                                        </p:tgtEl>
                                        <p:attrNameLst>
                                          <p:attrName>ppt_x</p:attrName>
                                          <p:attrName>ppt_y</p:attrName>
                                        </p:attrNameLst>
                                      </p:cBhvr>
                                      <p:rCtr x="7203" y="-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0387" y="1026111"/>
            <a:ext cx="7543800" cy="1754326"/>
          </a:xfrm>
          <a:prstGeom prst="rect">
            <a:avLst/>
          </a:prstGeom>
        </p:spPr>
        <p:txBody>
          <a:bodyPr wrap="square">
            <a:spAutoFit/>
          </a:bodyPr>
          <a:lstStyle/>
          <a:p>
            <a:r>
              <a:rPr lang="en-US" altLang="en-US" sz="3600" b="1" dirty="0" smtClean="0"/>
              <a:t>Unique challenges </a:t>
            </a:r>
            <a:r>
              <a:rPr lang="en-US" altLang="en-US" sz="3600" b="1" dirty="0"/>
              <a:t>to supervising these impaired </a:t>
            </a:r>
            <a:r>
              <a:rPr lang="en-US" altLang="en-US" sz="3600" b="1" dirty="0" smtClean="0"/>
              <a:t>drivers</a:t>
            </a:r>
            <a:endParaRPr lang="en-US" altLang="en-US" sz="36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787" y="3581400"/>
            <a:ext cx="2667060" cy="2667060"/>
          </a:xfrm>
          <a:prstGeom prst="rect">
            <a:avLst/>
          </a:prstGeom>
        </p:spPr>
      </p:pic>
    </p:spTree>
    <p:extLst>
      <p:ext uri="{BB962C8B-B14F-4D97-AF65-F5344CB8AC3E}">
        <p14:creationId xmlns:p14="http://schemas.microsoft.com/office/powerpoint/2010/main" val="28526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8025" y="293688"/>
            <a:ext cx="7778750" cy="1219200"/>
          </a:xfrm>
        </p:spPr>
        <p:txBody>
          <a:bodyPr>
            <a:noAutofit/>
          </a:bodyPr>
          <a:lstStyle/>
          <a:p>
            <a:r>
              <a:rPr lang="en-US" sz="3200" dirty="0" smtClean="0"/>
              <a:t>  Three </a:t>
            </a:r>
            <a:r>
              <a:rPr lang="en-US" sz="3200" dirty="0"/>
              <a:t>approaches to addressing </a:t>
            </a:r>
            <a:r>
              <a:rPr lang="en-US" sz="3200" dirty="0" smtClean="0"/>
              <a:t>                 	behaviors </a:t>
            </a:r>
            <a:r>
              <a:rPr lang="en-US" sz="3200" dirty="0"/>
              <a:t>of drunk </a:t>
            </a:r>
            <a:r>
              <a:rPr lang="en-US" sz="3200" dirty="0" smtClean="0"/>
              <a:t>drivers</a:t>
            </a:r>
            <a:endParaRPr lang="en-US" sz="3200" dirty="0"/>
          </a:p>
        </p:txBody>
      </p:sp>
      <p:grpSp>
        <p:nvGrpSpPr>
          <p:cNvPr id="13" name="Group 12"/>
          <p:cNvGrpSpPr/>
          <p:nvPr/>
        </p:nvGrpSpPr>
        <p:grpSpPr>
          <a:xfrm>
            <a:off x="4192587" y="2234027"/>
            <a:ext cx="2514600" cy="2785793"/>
            <a:chOff x="4192587" y="2234027"/>
            <a:chExt cx="2514600" cy="278579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787" y="2234027"/>
              <a:ext cx="2363958" cy="1575972"/>
            </a:xfrm>
            <a:prstGeom prst="rect">
              <a:avLst/>
            </a:prstGeom>
          </p:spPr>
        </p:pic>
        <p:sp>
          <p:nvSpPr>
            <p:cNvPr id="7" name="Rectangle 6"/>
            <p:cNvSpPr/>
            <p:nvPr/>
          </p:nvSpPr>
          <p:spPr>
            <a:xfrm>
              <a:off x="4192587" y="3809999"/>
              <a:ext cx="2514600" cy="12098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Prevent Driving After Drinking</a:t>
              </a:r>
              <a:endParaRPr lang="en-US" sz="2400" dirty="0"/>
            </a:p>
          </p:txBody>
        </p:sp>
      </p:grpSp>
      <p:grpSp>
        <p:nvGrpSpPr>
          <p:cNvPr id="11" name="Group 10"/>
          <p:cNvGrpSpPr/>
          <p:nvPr/>
        </p:nvGrpSpPr>
        <p:grpSpPr>
          <a:xfrm>
            <a:off x="1251438" y="2052347"/>
            <a:ext cx="2590800" cy="2980368"/>
            <a:chOff x="1251438" y="2052347"/>
            <a:chExt cx="2590800" cy="2980368"/>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438" y="2052347"/>
              <a:ext cx="2590800" cy="1582979"/>
            </a:xfrm>
            <a:prstGeom prst="rect">
              <a:avLst/>
            </a:prstGeom>
          </p:spPr>
        </p:pic>
        <p:sp>
          <p:nvSpPr>
            <p:cNvPr id="8" name="Rectangle 7"/>
            <p:cNvSpPr/>
            <p:nvPr/>
          </p:nvSpPr>
          <p:spPr>
            <a:xfrm>
              <a:off x="1289538" y="3822894"/>
              <a:ext cx="2514600"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Prevent Driving</a:t>
              </a:r>
              <a:endParaRPr lang="en-US" sz="2400" dirty="0"/>
            </a:p>
          </p:txBody>
        </p:sp>
      </p:grpSp>
      <p:grpSp>
        <p:nvGrpSpPr>
          <p:cNvPr id="12" name="Group 11"/>
          <p:cNvGrpSpPr/>
          <p:nvPr/>
        </p:nvGrpSpPr>
        <p:grpSpPr>
          <a:xfrm>
            <a:off x="7011987" y="2234027"/>
            <a:ext cx="2514600" cy="2798688"/>
            <a:chOff x="7011987" y="2234027"/>
            <a:chExt cx="2514600" cy="2798688"/>
          </a:xfrm>
        </p:grpSpPr>
        <p:sp>
          <p:nvSpPr>
            <p:cNvPr id="5" name="Rectangle 4"/>
            <p:cNvSpPr/>
            <p:nvPr/>
          </p:nvSpPr>
          <p:spPr>
            <a:xfrm>
              <a:off x="7011987" y="3822894"/>
              <a:ext cx="2514600" cy="12098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t>Prevent Drinking</a:t>
              </a:r>
              <a:endParaRPr lang="en-US" sz="24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6240" y="2234027"/>
              <a:ext cx="2246093" cy="1498144"/>
            </a:xfrm>
            <a:prstGeom prst="rect">
              <a:avLst/>
            </a:prstGeom>
          </p:spPr>
        </p:pic>
      </p:grpSp>
    </p:spTree>
    <p:extLst>
      <p:ext uri="{BB962C8B-B14F-4D97-AF65-F5344CB8AC3E}">
        <p14:creationId xmlns:p14="http://schemas.microsoft.com/office/powerpoint/2010/main" val="287184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1457">
            <a:off x="3201749" y="821357"/>
            <a:ext cx="4504267"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08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t>
            </a:r>
            <a:br>
              <a:rPr lang="en-US" sz="3600" b="1" dirty="0" smtClean="0"/>
            </a:br>
            <a:r>
              <a:rPr lang="en-US" sz="3600" b="1" dirty="0"/>
              <a:t> </a:t>
            </a:r>
            <a:r>
              <a:rPr lang="en-US" sz="3600" b="1" dirty="0" smtClean="0"/>
              <a:t>   	Guidelines </a:t>
            </a:r>
            <a:r>
              <a:rPr lang="en-US" sz="3600" b="1" dirty="0"/>
              <a:t>for the Community </a:t>
            </a:r>
            <a:r>
              <a:rPr lang="en-US" sz="3600" b="1" dirty="0" smtClean="0"/>
              <a:t>  	Supervision </a:t>
            </a:r>
            <a:r>
              <a:rPr lang="en-US" sz="3600" b="1" dirty="0"/>
              <a:t>of </a:t>
            </a:r>
            <a:r>
              <a:rPr lang="en-US" sz="3600" b="1" dirty="0" smtClean="0"/>
              <a:t>DWI Offenders</a:t>
            </a:r>
            <a:r>
              <a:rPr lang="en-US" b="1" dirty="0"/>
              <a:t/>
            </a:r>
            <a:br>
              <a:rPr lang="en-US" b="1" dirty="0"/>
            </a:br>
            <a:endParaRPr lang="en-US" dirty="0"/>
          </a:p>
        </p:txBody>
      </p:sp>
      <p:sp>
        <p:nvSpPr>
          <p:cNvPr id="3" name="Content Placeholder 2"/>
          <p:cNvSpPr>
            <a:spLocks noGrp="1"/>
          </p:cNvSpPr>
          <p:nvPr>
            <p:ph idx="1"/>
          </p:nvPr>
        </p:nvSpPr>
        <p:spPr>
          <a:xfrm>
            <a:off x="4139838" y="2042160"/>
            <a:ext cx="5615349" cy="5120640"/>
          </a:xfrm>
        </p:spPr>
        <p:txBody>
          <a:bodyPr>
            <a:normAutofit/>
          </a:bodyPr>
          <a:lstStyle/>
          <a:p>
            <a:pPr marL="87786" indent="0" algn="ctr">
              <a:buNone/>
              <a:defRPr/>
            </a:pPr>
            <a:r>
              <a:rPr lang="en-US" altLang="en-US" sz="3200" dirty="0"/>
              <a:t>Guideline </a:t>
            </a:r>
            <a:r>
              <a:rPr lang="en-US" altLang="en-US" sz="3200" dirty="0" smtClean="0"/>
              <a:t>1</a:t>
            </a:r>
          </a:p>
          <a:p>
            <a:pPr marL="87786" indent="0" algn="ctr">
              <a:buNone/>
              <a:defRPr/>
            </a:pPr>
            <a:endParaRPr lang="en-US" altLang="en-US" sz="3200" dirty="0"/>
          </a:p>
          <a:p>
            <a:pPr marL="87786" indent="0">
              <a:buNone/>
              <a:defRPr/>
            </a:pPr>
            <a:r>
              <a:rPr lang="en-US" altLang="en-US" sz="2400" dirty="0"/>
              <a:t>Investigate, collect, and report relevant and timely information that will aid in determining appropriate interventions and treatment needs for DWI offenders during the release, sentencing, and/or supervision phases.</a:t>
            </a:r>
          </a:p>
          <a:p>
            <a:pPr marL="87786"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7" y="2438400"/>
            <a:ext cx="2772433" cy="3564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60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787" y="2286000"/>
            <a:ext cx="7543800" cy="1323439"/>
          </a:xfrm>
          <a:prstGeom prst="rect">
            <a:avLst/>
          </a:prstGeom>
        </p:spPr>
        <p:txBody>
          <a:bodyPr wrap="square">
            <a:spAutoFit/>
          </a:bodyPr>
          <a:lstStyle/>
          <a:p>
            <a:r>
              <a:rPr lang="en-US" altLang="en-US" sz="4000" b="1" dirty="0">
                <a:latin typeface="+mj-lt"/>
              </a:rPr>
              <a:t>Assessing for </a:t>
            </a:r>
            <a:r>
              <a:rPr lang="en-US" altLang="en-US" sz="4000" b="1" dirty="0" smtClean="0">
                <a:latin typeface="+mj-lt"/>
              </a:rPr>
              <a:t>Risk/Needs Among Impaired Drivers</a:t>
            </a:r>
            <a:endParaRPr lang="en-US" sz="4000" b="1" dirty="0">
              <a:latin typeface="+mj-lt"/>
            </a:endParaRPr>
          </a:p>
        </p:txBody>
      </p:sp>
    </p:spTree>
    <p:extLst>
      <p:ext uri="{BB962C8B-B14F-4D97-AF65-F5344CB8AC3E}">
        <p14:creationId xmlns:p14="http://schemas.microsoft.com/office/powerpoint/2010/main" val="2697505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5972" y="1905000"/>
            <a:ext cx="86883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7005" y="685800"/>
            <a:ext cx="7778182" cy="1219200"/>
          </a:xfrm>
        </p:spPr>
        <p:txBody>
          <a:bodyPr>
            <a:normAutofit fontScale="90000"/>
          </a:bodyPr>
          <a:lstStyle/>
          <a:p>
            <a:r>
              <a:rPr lang="en-US" altLang="en-US" sz="3200" b="1" dirty="0">
                <a:solidFill>
                  <a:schemeClr val="tx1"/>
                </a:solidFill>
              </a:rPr>
              <a:t>Are abuse or addiction the only causal factors we should be concerned about?</a:t>
            </a:r>
            <a:endParaRPr lang="en-US" sz="3200" b="1" dirty="0">
              <a:solidFill>
                <a:schemeClr val="tx1"/>
              </a:solidFill>
            </a:endParaRPr>
          </a:p>
        </p:txBody>
      </p:sp>
    </p:spTree>
    <p:extLst>
      <p:ext uri="{BB962C8B-B14F-4D97-AF65-F5344CB8AC3E}">
        <p14:creationId xmlns:p14="http://schemas.microsoft.com/office/powerpoint/2010/main" val="129670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User Guide blank Cov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593" y="1874512"/>
            <a:ext cx="8795824" cy="555791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973387" y="2849270"/>
            <a:ext cx="5105400" cy="1570330"/>
          </a:xfrm>
        </p:spPr>
        <p:txBody>
          <a:bodyPr>
            <a:normAutofit/>
          </a:bodyPr>
          <a:lstStyle/>
          <a:p>
            <a:r>
              <a:rPr lang="en-US" sz="4800" dirty="0" smtClean="0">
                <a:solidFill>
                  <a:schemeClr val="bg1"/>
                </a:solidFill>
              </a:rPr>
              <a:t>  What </a:t>
            </a:r>
            <a:r>
              <a:rPr lang="en-US" sz="4800" dirty="0">
                <a:solidFill>
                  <a:schemeClr val="bg1"/>
                </a:solidFill>
              </a:rPr>
              <a:t>is </a:t>
            </a:r>
            <a:r>
              <a:rPr lang="en-US" sz="4800" dirty="0" smtClean="0">
                <a:solidFill>
                  <a:schemeClr val="bg1"/>
                </a:solidFill>
              </a:rPr>
              <a:t>it? </a:t>
            </a:r>
            <a:br>
              <a:rPr lang="en-US" sz="4800" dirty="0" smtClean="0">
                <a:solidFill>
                  <a:schemeClr val="bg1"/>
                </a:solidFill>
              </a:rPr>
            </a:br>
            <a:endParaRPr lang="en-US" sz="3200" dirty="0">
              <a:solidFill>
                <a:schemeClr val="bg1"/>
              </a:solidFill>
            </a:endParaRPr>
          </a:p>
        </p:txBody>
      </p:sp>
      <p:sp>
        <p:nvSpPr>
          <p:cNvPr id="6" name="TextBox 5"/>
          <p:cNvSpPr txBox="1"/>
          <p:nvPr/>
        </p:nvSpPr>
        <p:spPr>
          <a:xfrm>
            <a:off x="1529690" y="5009852"/>
            <a:ext cx="7924800" cy="2000548"/>
          </a:xfrm>
          <a:prstGeom prst="rect">
            <a:avLst/>
          </a:prstGeom>
          <a:noFill/>
        </p:spPr>
        <p:txBody>
          <a:bodyPr wrap="square" rtlCol="0">
            <a:spAutoFit/>
          </a:bodyPr>
          <a:lstStyle/>
          <a:p>
            <a:r>
              <a:rPr lang="en-US" altLang="en-US" sz="3200" dirty="0">
                <a:effectLst>
                  <a:outerShdw blurRad="38100" dist="38100" dir="2700000" algn="tl">
                    <a:srgbClr val="000000">
                      <a:alpha val="43137"/>
                    </a:srgbClr>
                  </a:outerShdw>
                </a:effectLst>
                <a:latin typeface="+mn-lt"/>
              </a:rPr>
              <a:t>The probability of an individual convicted of one DWI being arrested for a subsequent DWI offense.</a:t>
            </a:r>
            <a:br>
              <a:rPr lang="en-US" altLang="en-US" sz="3200" dirty="0">
                <a:effectLst>
                  <a:outerShdw blurRad="38100" dist="38100" dir="2700000" algn="tl">
                    <a:srgbClr val="000000">
                      <a:alpha val="43137"/>
                    </a:srgbClr>
                  </a:outerShdw>
                </a:effectLst>
                <a:latin typeface="+mn-lt"/>
              </a:rPr>
            </a:br>
            <a:endParaRPr lang="en-US" sz="2800" dirty="0">
              <a:effectLst>
                <a:outerShdw blurRad="38100" dist="38100" dir="2700000" algn="tl">
                  <a:srgbClr val="000000">
                    <a:alpha val="43137"/>
                  </a:srgbClr>
                </a:outerShdw>
              </a:effectLst>
              <a:latin typeface="+mn-lt"/>
            </a:endParaRPr>
          </a:p>
        </p:txBody>
      </p:sp>
      <p:sp>
        <p:nvSpPr>
          <p:cNvPr id="3" name="TextBox 2"/>
          <p:cNvSpPr txBox="1"/>
          <p:nvPr/>
        </p:nvSpPr>
        <p:spPr>
          <a:xfrm>
            <a:off x="2363787" y="602159"/>
            <a:ext cx="6938303" cy="769441"/>
          </a:xfrm>
          <a:prstGeom prst="rect">
            <a:avLst/>
          </a:prstGeom>
          <a:noFill/>
        </p:spPr>
        <p:txBody>
          <a:bodyPr wrap="square" rtlCol="0">
            <a:spAutoFit/>
          </a:bodyPr>
          <a:lstStyle/>
          <a:p>
            <a:r>
              <a:rPr lang="en-US" sz="4400" b="1" dirty="0" smtClean="0">
                <a:latin typeface="+mj-lt"/>
              </a:rPr>
              <a:t>Defining “Risk”</a:t>
            </a:r>
            <a:endParaRPr lang="en-US" sz="4400" b="1" dirty="0">
              <a:latin typeface="+mj-lt"/>
            </a:endParaRPr>
          </a:p>
        </p:txBody>
      </p:sp>
    </p:spTree>
    <p:extLst>
      <p:ext uri="{BB962C8B-B14F-4D97-AF65-F5344CB8AC3E}">
        <p14:creationId xmlns:p14="http://schemas.microsoft.com/office/powerpoint/2010/main" val="32909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830387" y="381000"/>
            <a:ext cx="7467600" cy="6172200"/>
          </a:xfrm>
          <a:prstGeom prst="rect">
            <a:avLst/>
          </a:prstGeom>
        </p:spPr>
        <p:txBody>
          <a:bodyPr lIns="97540" tIns="48770" rIns="97540" bIns="48770">
            <a:normAutofit/>
          </a:bodyPr>
          <a:lstStyle>
            <a:lvl1pPr marL="390159" indent="-302373" algn="l" rtl="0" eaLnBrk="1" latinLnBrk="0" hangingPunct="1">
              <a:lnSpc>
                <a:spcPct val="100000"/>
              </a:lnSpc>
              <a:spcBef>
                <a:spcPts val="640"/>
              </a:spcBef>
              <a:buClr>
                <a:schemeClr val="accent1"/>
              </a:buClr>
              <a:buSzPct val="80000"/>
              <a:buFont typeface="Wingdings 2"/>
              <a:buChar char=""/>
              <a:defRPr kumimoji="0" sz="3400" kern="1200">
                <a:solidFill>
                  <a:schemeClr val="tx1"/>
                </a:solidFill>
                <a:latin typeface="+mn-lt"/>
                <a:ea typeface="+mn-ea"/>
                <a:cs typeface="+mn-cs"/>
              </a:defRPr>
            </a:lvl1pPr>
            <a:lvl2pPr marL="682777" indent="-253603" algn="l" rtl="0" eaLnBrk="1" latinLnBrk="0" hangingPunct="1">
              <a:lnSpc>
                <a:spcPct val="100000"/>
              </a:lnSpc>
              <a:spcBef>
                <a:spcPts val="587"/>
              </a:spcBef>
              <a:buClr>
                <a:schemeClr val="accent1"/>
              </a:buClr>
              <a:buFont typeface="Verdana"/>
              <a:buChar char="◦"/>
              <a:defRPr kumimoji="0" sz="3000" kern="1200">
                <a:solidFill>
                  <a:schemeClr val="tx1"/>
                </a:solidFill>
                <a:latin typeface="+mn-lt"/>
                <a:ea typeface="+mn-ea"/>
                <a:cs typeface="+mn-cs"/>
              </a:defRPr>
            </a:lvl2pPr>
            <a:lvl3pPr marL="946133" indent="-243848"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1170475" indent="-185326" algn="l" rtl="0" eaLnBrk="1" latinLnBrk="0" hangingPunct="1">
              <a:lnSpc>
                <a:spcPct val="100000"/>
              </a:lnSpc>
              <a:spcBef>
                <a:spcPct val="20000"/>
              </a:spcBef>
              <a:buClr>
                <a:schemeClr val="accent3"/>
              </a:buClr>
              <a:buFont typeface="Wingdings 2"/>
              <a:buChar char=""/>
              <a:defRPr kumimoji="0" sz="2100" kern="1200">
                <a:solidFill>
                  <a:schemeClr val="tx1"/>
                </a:solidFill>
                <a:latin typeface="+mn-lt"/>
                <a:ea typeface="+mn-ea"/>
                <a:cs typeface="+mn-cs"/>
              </a:defRPr>
            </a:lvl4pPr>
            <a:lvl5pPr marL="1385062" indent="-195078" algn="l" rtl="0" eaLnBrk="1" latinLnBrk="0" hangingPunct="1">
              <a:lnSpc>
                <a:spcPct val="100000"/>
              </a:lnSpc>
              <a:spcBef>
                <a:spcPct val="20000"/>
              </a:spcBef>
              <a:buClr>
                <a:schemeClr val="accent4"/>
              </a:buClr>
              <a:buFont typeface="Wingdings 2"/>
              <a:buChar char=""/>
              <a:defRPr kumimoji="0" sz="2100" kern="1200">
                <a:solidFill>
                  <a:schemeClr val="tx1"/>
                </a:solidFill>
                <a:latin typeface="+mn-lt"/>
                <a:ea typeface="+mn-ea"/>
                <a:cs typeface="+mn-cs"/>
              </a:defRPr>
            </a:lvl5pPr>
            <a:lvl6pPr marL="1609403" indent="-195078" algn="l" rtl="0" eaLnBrk="1" latinLnBrk="0" hangingPunct="1">
              <a:lnSpc>
                <a:spcPct val="100000"/>
              </a:lnSpc>
              <a:spcBef>
                <a:spcPct val="20000"/>
              </a:spcBef>
              <a:buClr>
                <a:schemeClr val="accent5"/>
              </a:buClr>
              <a:buFont typeface="Wingdings 2"/>
              <a:buChar char=""/>
              <a:defRPr kumimoji="0" sz="2100" kern="1200">
                <a:solidFill>
                  <a:schemeClr val="tx1"/>
                </a:solidFill>
                <a:latin typeface="+mn-lt"/>
                <a:ea typeface="+mn-ea"/>
                <a:cs typeface="+mn-cs"/>
              </a:defRPr>
            </a:lvl6pPr>
            <a:lvl7pPr marL="1833744"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7pPr>
            <a:lvl8pPr marL="2048331"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8pPr>
            <a:lvl9pPr marL="2272672" indent="-195078" algn="l" rtl="0" eaLnBrk="1" latinLnBrk="0" hangingPunct="1">
              <a:lnSpc>
                <a:spcPct val="100000"/>
              </a:lnSpc>
              <a:spcBef>
                <a:spcPct val="20000"/>
              </a:spcBef>
              <a:buClr>
                <a:schemeClr val="accent6"/>
              </a:buClr>
              <a:buFont typeface="Wingdings 2"/>
              <a:buChar char=""/>
              <a:defRPr kumimoji="0" sz="2100" kern="1200">
                <a:solidFill>
                  <a:schemeClr val="tx1"/>
                </a:solidFill>
                <a:latin typeface="+mn-lt"/>
                <a:ea typeface="+mn-ea"/>
                <a:cs typeface="+mn-cs"/>
              </a:defRPr>
            </a:lvl9pPr>
            <a:extLst/>
          </a:lstStyle>
          <a:p>
            <a:pPr marL="87786" indent="0" fontAlgn="auto">
              <a:spcAft>
                <a:spcPts val="0"/>
              </a:spcAft>
              <a:buNone/>
            </a:pPr>
            <a:r>
              <a:rPr lang="en-US" sz="4400" b="1" dirty="0" smtClean="0"/>
              <a:t>Why is it important?</a:t>
            </a:r>
          </a:p>
          <a:p>
            <a:pPr marL="87786" indent="0" fontAlgn="auto">
              <a:spcAft>
                <a:spcPts val="0"/>
              </a:spcAft>
              <a:buNone/>
            </a:pPr>
            <a:endParaRPr lang="en-US" altLang="en-US" sz="4400" dirty="0" smtClean="0"/>
          </a:p>
          <a:p>
            <a:pPr marL="87786" indent="0" fontAlgn="auto">
              <a:spcAft>
                <a:spcPts val="0"/>
              </a:spcAft>
              <a:buNone/>
            </a:pPr>
            <a:endParaRPr lang="en-US" altLang="en-US" dirty="0" smtClean="0">
              <a:effectLst>
                <a:outerShdw blurRad="38100" dist="38100" dir="2700000" algn="tl">
                  <a:srgbClr val="000000">
                    <a:alpha val="43137"/>
                  </a:srgbClr>
                </a:outerShdw>
              </a:effectLst>
            </a:endParaRPr>
          </a:p>
          <a:p>
            <a:pPr marL="87786" indent="0" fontAlgn="auto">
              <a:spcAft>
                <a:spcPts val="0"/>
              </a:spcAft>
              <a:buNone/>
            </a:pPr>
            <a:r>
              <a:rPr lang="en-US" altLang="en-US" dirty="0" smtClean="0">
                <a:solidFill>
                  <a:schemeClr val="tx1">
                    <a:lumMod val="50000"/>
                    <a:lumOff val="50000"/>
                  </a:schemeClr>
                </a:solidFill>
                <a:effectLst>
                  <a:outerShdw blurRad="38100" dist="38100" dir="2700000" algn="tl">
                    <a:srgbClr val="000000">
                      <a:alpha val="43137"/>
                    </a:srgbClr>
                  </a:outerShdw>
                </a:effectLst>
              </a:rPr>
              <a:t>Allocate Resources</a:t>
            </a:r>
          </a:p>
          <a:p>
            <a:pPr fontAlgn="auto">
              <a:spcAft>
                <a:spcPts val="0"/>
              </a:spcAft>
              <a:buFont typeface="Century Gothic" panose="020B0502020202020204" pitchFamily="34" charset="0"/>
              <a:buAutoNum type="arabicPeriod"/>
            </a:pPr>
            <a:endParaRPr lang="en-US" altLang="en-US" dirty="0"/>
          </a:p>
          <a:p>
            <a:pPr fontAlgn="auto">
              <a:spcAft>
                <a:spcPts val="0"/>
              </a:spcAft>
              <a:buFont typeface="Century Gothic" panose="020B0502020202020204" pitchFamily="34" charset="0"/>
              <a:buAutoNum type="arabicPeriod"/>
            </a:pPr>
            <a:endParaRPr lang="en-US" altLang="en-US" dirty="0" smtClean="0"/>
          </a:p>
          <a:p>
            <a:pPr marL="87786" indent="0" fontAlgn="auto">
              <a:spcAft>
                <a:spcPts val="0"/>
              </a:spcAft>
              <a:buNone/>
            </a:pPr>
            <a:endParaRPr lang="en-US" altLang="en-US" dirty="0"/>
          </a:p>
          <a:p>
            <a:pPr marL="87786" indent="0" fontAlgn="auto">
              <a:spcAft>
                <a:spcPts val="0"/>
              </a:spcAft>
              <a:buNone/>
            </a:pPr>
            <a:r>
              <a:rPr lang="en-US" altLang="en-US" dirty="0" smtClean="0"/>
              <a:t>                               </a:t>
            </a:r>
          </a:p>
          <a:p>
            <a:pPr marL="87786" indent="0" fontAlgn="auto">
              <a:spcAft>
                <a:spcPts val="0"/>
              </a:spcAft>
              <a:buNone/>
            </a:pPr>
            <a:r>
              <a:rPr lang="en-US" altLang="en-US" dirty="0">
                <a:solidFill>
                  <a:srgbClr val="00B050"/>
                </a:solidFill>
                <a:effectLst>
                  <a:outerShdw blurRad="38100" dist="38100" dir="2700000" algn="tl">
                    <a:srgbClr val="000000">
                      <a:alpha val="43137"/>
                    </a:srgbClr>
                  </a:outerShdw>
                </a:effectLst>
              </a:rPr>
              <a:t> </a:t>
            </a:r>
            <a:r>
              <a:rPr lang="en-US" altLang="en-US" dirty="0" smtClean="0">
                <a:solidFill>
                  <a:srgbClr val="00B050"/>
                </a:solidFill>
                <a:effectLst>
                  <a:outerShdw blurRad="38100" dist="38100" dir="2700000" algn="tl">
                    <a:srgbClr val="000000">
                      <a:alpha val="43137"/>
                    </a:srgbClr>
                  </a:outerShdw>
                </a:effectLst>
              </a:rPr>
              <a:t>                            Identify Treatment</a:t>
            </a:r>
          </a:p>
          <a:p>
            <a:pPr fontAlgn="auto">
              <a:spcAft>
                <a:spcPts val="0"/>
              </a:spcAft>
            </a:pPr>
            <a:endParaRPr lang="en-US" dirty="0"/>
          </a:p>
        </p:txBody>
      </p:sp>
      <p:pic>
        <p:nvPicPr>
          <p:cNvPr id="4098" name="Picture 2" descr="http://www.sedl.org/policy/insights/n14/images/ar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7" y="1524000"/>
            <a:ext cx="348615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P:\PhotoLibrary\STOCK PHOTOS\shutterstock_75606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5587" y="4054433"/>
            <a:ext cx="3717638" cy="287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205" y="76200"/>
            <a:ext cx="7778182" cy="1219200"/>
          </a:xfrm>
        </p:spPr>
        <p:txBody>
          <a:bodyPr>
            <a:normAutofit fontScale="90000"/>
          </a:bodyPr>
          <a:lstStyle/>
          <a:p>
            <a:r>
              <a:rPr lang="en-US" sz="4000" b="1" dirty="0" smtClean="0">
                <a:solidFill>
                  <a:schemeClr val="tx1"/>
                </a:solidFill>
                <a:effectLst/>
              </a:rPr>
              <a:t> </a:t>
            </a:r>
            <a:r>
              <a:rPr lang="en-US" sz="4000" b="1" dirty="0">
                <a:solidFill>
                  <a:schemeClr val="tx1"/>
                </a:solidFill>
                <a:effectLst/>
              </a:rPr>
              <a:t>Major Risk Areas of </a:t>
            </a:r>
            <a:r>
              <a:rPr lang="en-US" sz="4000" b="1" dirty="0" smtClean="0">
                <a:solidFill>
                  <a:schemeClr val="tx1"/>
                </a:solidFill>
                <a:effectLst/>
              </a:rPr>
              <a:t>	Recidivism</a:t>
            </a:r>
            <a:endParaRPr lang="en-US" sz="4000" b="1" dirty="0">
              <a:solidFill>
                <a:schemeClr val="tx1"/>
              </a:solidFill>
              <a:effectLst/>
            </a:endParaRPr>
          </a:p>
        </p:txBody>
      </p:sp>
      <p:pic>
        <p:nvPicPr>
          <p:cNvPr id="5122" name="Picture 2" descr="P:\PhotoLibrary\STOCK PHOTOS\Drugs\shutterstock_458055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1261014" y="1512580"/>
            <a:ext cx="4115182"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P:\PhotoLibrary\STOCK PHOTOS\Drugs\shutterstock_268858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00000">
            <a:off x="5375826" y="2068753"/>
            <a:ext cx="41148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www.ncbhs.org/sites/default/files/iStock_000014180358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2058987" y="4145035"/>
            <a:ext cx="3911425"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8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heel(1)">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wheel(1)">
                                      <p:cBhvr>
                                        <p:cTn id="1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05" y="457200"/>
            <a:ext cx="7778182" cy="1219200"/>
          </a:xfrm>
        </p:spPr>
        <p:txBody>
          <a:bodyPr/>
          <a:lstStyle/>
          <a:p>
            <a:r>
              <a:rPr lang="en-US" dirty="0" smtClean="0"/>
              <a:t>Mark Stodola</a:t>
            </a:r>
            <a:endParaRPr lang="en-US" dirty="0"/>
          </a:p>
        </p:txBody>
      </p:sp>
      <p:sp>
        <p:nvSpPr>
          <p:cNvPr id="5" name="TextBox 4"/>
          <p:cNvSpPr txBox="1"/>
          <p:nvPr/>
        </p:nvSpPr>
        <p:spPr>
          <a:xfrm>
            <a:off x="1601787" y="2133600"/>
            <a:ext cx="7772400" cy="2677656"/>
          </a:xfrm>
          <a:prstGeom prst="rect">
            <a:avLst/>
          </a:prstGeom>
          <a:noFill/>
        </p:spPr>
        <p:txBody>
          <a:bodyPr wrap="square" rtlCol="0">
            <a:spAutoFit/>
          </a:bodyPr>
          <a:lstStyle/>
          <a:p>
            <a:r>
              <a:rPr lang="en-US" sz="3200" b="1" dirty="0" smtClean="0"/>
              <a:t>NHTSA Probation Fellow</a:t>
            </a:r>
          </a:p>
          <a:p>
            <a:endParaRPr lang="en-US" sz="3200" b="1" dirty="0"/>
          </a:p>
          <a:p>
            <a:r>
              <a:rPr lang="en-US" sz="3200" b="1" dirty="0" smtClean="0"/>
              <a:t>American Probation and Parole Association</a:t>
            </a:r>
          </a:p>
          <a:p>
            <a:endParaRPr lang="en-US" sz="2000" dirty="0" smtClean="0"/>
          </a:p>
          <a:p>
            <a:endParaRPr lang="en-US" sz="2000" dirty="0" smtClean="0"/>
          </a:p>
        </p:txBody>
      </p:sp>
    </p:spTree>
    <p:extLst>
      <p:ext uri="{BB962C8B-B14F-4D97-AF65-F5344CB8AC3E}">
        <p14:creationId xmlns:p14="http://schemas.microsoft.com/office/powerpoint/2010/main" val="2229586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92947"/>
            <a:ext cx="8002588" cy="1219200"/>
          </a:xfrm>
        </p:spPr>
        <p:txBody>
          <a:bodyPr>
            <a:normAutofit/>
          </a:bodyPr>
          <a:lstStyle/>
          <a:p>
            <a:r>
              <a:rPr lang="en-US" sz="3600" b="1" dirty="0" smtClean="0">
                <a:solidFill>
                  <a:schemeClr val="tx1"/>
                </a:solidFill>
                <a:effectLst/>
              </a:rPr>
              <a:t> Additional Areas </a:t>
            </a:r>
            <a:r>
              <a:rPr lang="en-US" sz="3600" b="1" dirty="0">
                <a:solidFill>
                  <a:schemeClr val="tx1"/>
                </a:solidFill>
                <a:effectLst/>
              </a:rPr>
              <a:t>for </a:t>
            </a:r>
            <a:r>
              <a:rPr lang="en-US" sz="3600" b="1" dirty="0" smtClean="0">
                <a:solidFill>
                  <a:schemeClr val="tx1"/>
                </a:solidFill>
                <a:effectLst/>
              </a:rPr>
              <a:t>Consideration</a:t>
            </a:r>
            <a:endParaRPr lang="en-US" sz="3600" b="1" dirty="0">
              <a:solidFill>
                <a:schemeClr val="tx1"/>
              </a:solidFill>
              <a:effectLst/>
            </a:endParaRPr>
          </a:p>
        </p:txBody>
      </p:sp>
      <p:pic>
        <p:nvPicPr>
          <p:cNvPr id="6146" name="Picture 2" descr="http://innogise.files.wordpress.com/2013/01/got-moti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587" y="1447800"/>
            <a:ext cx="4116407"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lawenforcementtoday.com/wp-content/uploads/2011/09/red-m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7" y="41529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4987" y="5191780"/>
            <a:ext cx="4800600"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rPr>
              <a:t>How defensive?</a:t>
            </a:r>
            <a:endParaRPr lang="en-US" sz="2800"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1830387" y="2093893"/>
            <a:ext cx="4800600" cy="954107"/>
          </a:xfrm>
          <a:prstGeom prst="rect">
            <a:avLst/>
          </a:prstGeom>
          <a:noFill/>
        </p:spPr>
        <p:txBody>
          <a:bodyPr wrap="square" rtlCol="0">
            <a:spAutoFit/>
          </a:bodyPr>
          <a:lstStyle/>
          <a:p>
            <a:r>
              <a:rPr lang="en-US" sz="2800" dirty="0" smtClean="0">
                <a:solidFill>
                  <a:schemeClr val="accent2">
                    <a:lumMod val="75000"/>
                  </a:schemeClr>
                </a:solidFill>
                <a:effectLst>
                  <a:outerShdw blurRad="38100" dist="38100" dir="2700000" algn="tl">
                    <a:srgbClr val="000000">
                      <a:alpha val="43137"/>
                    </a:srgbClr>
                  </a:outerShdw>
                </a:effectLst>
              </a:rPr>
              <a:t>Responsibility &amp; Willingness</a:t>
            </a:r>
            <a:endParaRPr lang="en-US" sz="28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595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805" y="152400"/>
            <a:ext cx="7778182" cy="1219200"/>
          </a:xfrm>
        </p:spPr>
        <p:txBody>
          <a:bodyPr>
            <a:normAutofit/>
          </a:bodyPr>
          <a:lstStyle/>
          <a:p>
            <a:r>
              <a:rPr lang="en-US" sz="4000" b="1" dirty="0" smtClean="0">
                <a:solidFill>
                  <a:schemeClr val="tx1"/>
                </a:solidFill>
                <a:effectLst/>
              </a:rPr>
              <a:t> </a:t>
            </a:r>
            <a:r>
              <a:rPr lang="en-US" sz="4000" b="1" dirty="0">
                <a:solidFill>
                  <a:schemeClr val="tx1"/>
                </a:solidFill>
                <a:effectLst/>
              </a:rPr>
              <a:t>Risk Assessment </a:t>
            </a:r>
            <a:r>
              <a:rPr lang="en-US" sz="4000" b="1" dirty="0" smtClean="0">
                <a:solidFill>
                  <a:schemeClr val="tx1"/>
                </a:solidFill>
                <a:effectLst/>
              </a:rPr>
              <a:t>Instruments</a:t>
            </a:r>
            <a:endParaRPr lang="en-US" sz="4000" b="1" dirty="0">
              <a:solidFill>
                <a:schemeClr val="tx1"/>
              </a:solidFill>
              <a:effectLst/>
            </a:endParaRPr>
          </a:p>
        </p:txBody>
      </p:sp>
      <p:sp>
        <p:nvSpPr>
          <p:cNvPr id="3" name="Content Placeholder 2"/>
          <p:cNvSpPr>
            <a:spLocks noGrp="1"/>
          </p:cNvSpPr>
          <p:nvPr>
            <p:ph idx="1"/>
          </p:nvPr>
        </p:nvSpPr>
        <p:spPr>
          <a:xfrm>
            <a:off x="1754187" y="1203960"/>
            <a:ext cx="7778182" cy="4739640"/>
          </a:xfrm>
        </p:spPr>
        <p:txBody>
          <a:bodyPr>
            <a:normAutofit fontScale="62500" lnSpcReduction="20000"/>
          </a:bodyPr>
          <a:lstStyle/>
          <a:p>
            <a:r>
              <a:rPr lang="en-US" altLang="en-US" dirty="0"/>
              <a:t>ADS (Alcohol Dependence Scale)</a:t>
            </a:r>
          </a:p>
          <a:p>
            <a:r>
              <a:rPr lang="en-US" altLang="en-US" dirty="0"/>
              <a:t>ASUDS-R (Adult Substance Use and Driving Survey – Revised)</a:t>
            </a:r>
          </a:p>
          <a:p>
            <a:r>
              <a:rPr lang="en-US" altLang="en-US" dirty="0"/>
              <a:t>ASI (Alcohol Severity Index)</a:t>
            </a:r>
          </a:p>
          <a:p>
            <a:r>
              <a:rPr lang="en-US" altLang="en-US" dirty="0"/>
              <a:t>AUDIT (Alcohol Use Disorders Identification Test)</a:t>
            </a:r>
          </a:p>
          <a:p>
            <a:r>
              <a:rPr lang="en-US" altLang="en-US" dirty="0"/>
              <a:t>IDTS (Inventory Drug-Taking Situations)</a:t>
            </a:r>
          </a:p>
          <a:p>
            <a:r>
              <a:rPr lang="en-US" altLang="en-US" dirty="0"/>
              <a:t>DAST (Drug Abuse Screening Test)</a:t>
            </a:r>
          </a:p>
          <a:p>
            <a:r>
              <a:rPr lang="en-US" altLang="en-US" dirty="0"/>
              <a:t>LSI-R (Level of Service Inventory-Revised)</a:t>
            </a:r>
          </a:p>
          <a:p>
            <a:r>
              <a:rPr lang="en-US" altLang="en-US" dirty="0"/>
              <a:t>MAST (Michigan Alcoholism Screening Test)</a:t>
            </a:r>
          </a:p>
          <a:p>
            <a:r>
              <a:rPr lang="en-US" altLang="en-US" dirty="0"/>
              <a:t>SASSI (Substance Abuse Subtle Screening Inventory)</a:t>
            </a:r>
          </a:p>
          <a:p>
            <a:r>
              <a:rPr lang="en-US" altLang="en-US" dirty="0"/>
              <a:t>RIASI (Research Institute on Addiction Self Inventory)</a:t>
            </a:r>
          </a:p>
          <a:p>
            <a:r>
              <a:rPr lang="en-US" altLang="en-US" dirty="0" smtClean="0"/>
              <a:t>CARS </a:t>
            </a:r>
            <a:endParaRPr lang="en-US" altLang="en-US" dirty="0"/>
          </a:p>
          <a:p>
            <a:pPr marL="87786" indent="0">
              <a:buNone/>
            </a:pPr>
            <a:endParaRPr lang="en-US" altLang="en-US" sz="2500" dirty="0" smtClean="0"/>
          </a:p>
          <a:p>
            <a:pPr marL="87786" indent="0">
              <a:buNone/>
            </a:pPr>
            <a:r>
              <a:rPr lang="en-US" altLang="en-US" sz="2200" dirty="0" smtClean="0"/>
              <a:t>Robertson</a:t>
            </a:r>
            <a:r>
              <a:rPr lang="en-US" altLang="en-US" sz="2200" dirty="0"/>
              <a:t>, R.D., Wood, K. M., &amp; Holmes, E. A. (2014). </a:t>
            </a:r>
            <a:r>
              <a:rPr lang="en-US" altLang="en-US" sz="2200" i="1" dirty="0"/>
              <a:t>Impaired Driving Risk Assessment: A Primer for Practitioners</a:t>
            </a:r>
            <a:r>
              <a:rPr lang="en-US" altLang="en-US" sz="2200" dirty="0"/>
              <a:t>. Ottawa, Ontario, Canada: Traffic Injury Research Foundation.</a:t>
            </a:r>
          </a:p>
          <a:p>
            <a:pPr marL="87786" indent="0">
              <a:buNone/>
            </a:pPr>
            <a:endParaRPr lang="en-US" sz="2500" dirty="0"/>
          </a:p>
        </p:txBody>
      </p:sp>
      <p:sp>
        <p:nvSpPr>
          <p:cNvPr id="4" name="TextBox 3"/>
          <p:cNvSpPr txBox="1"/>
          <p:nvPr/>
        </p:nvSpPr>
        <p:spPr>
          <a:xfrm>
            <a:off x="1142999" y="5867400"/>
            <a:ext cx="8535988" cy="461665"/>
          </a:xfrm>
          <a:prstGeom prst="rect">
            <a:avLst/>
          </a:prstGeom>
          <a:noFill/>
        </p:spPr>
        <p:txBody>
          <a:bodyPr wrap="square" rtlCol="0">
            <a:spAutoFit/>
          </a:bodyPr>
          <a:lstStyle/>
          <a:p>
            <a:r>
              <a:rPr lang="en-US" sz="2400" dirty="0" smtClean="0">
                <a:solidFill>
                  <a:schemeClr val="accent3">
                    <a:lumMod val="75000"/>
                  </a:schemeClr>
                </a:solidFill>
                <a:latin typeface="+mn-lt"/>
              </a:rPr>
              <a:t>What risk assessment challenges do you face with DWI offenders? </a:t>
            </a:r>
            <a:endParaRPr lang="en-US" sz="2400" dirty="0">
              <a:solidFill>
                <a:schemeClr val="accent3">
                  <a:lumMod val="75000"/>
                </a:schemeClr>
              </a:solidFill>
              <a:latin typeface="+mn-lt"/>
            </a:endParaRPr>
          </a:p>
        </p:txBody>
      </p:sp>
    </p:spTree>
    <p:extLst>
      <p:ext uri="{BB962C8B-B14F-4D97-AF65-F5344CB8AC3E}">
        <p14:creationId xmlns:p14="http://schemas.microsoft.com/office/powerpoint/2010/main" val="34641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8987" y="2514600"/>
            <a:ext cx="6705599" cy="1446550"/>
          </a:xfrm>
          <a:prstGeom prst="rect">
            <a:avLst/>
          </a:prstGeom>
        </p:spPr>
        <p:txBody>
          <a:bodyPr wrap="square">
            <a:spAutoFit/>
          </a:bodyPr>
          <a:lstStyle/>
          <a:p>
            <a:pPr algn="ctr"/>
            <a:r>
              <a:rPr lang="en-US" sz="4400" b="1" dirty="0">
                <a:latin typeface="+mj-lt"/>
              </a:rPr>
              <a:t>Impaired Driving Assessment (IDA)</a:t>
            </a:r>
          </a:p>
        </p:txBody>
      </p:sp>
    </p:spTree>
    <p:extLst>
      <p:ext uri="{BB962C8B-B14F-4D97-AF65-F5344CB8AC3E}">
        <p14:creationId xmlns:p14="http://schemas.microsoft.com/office/powerpoint/2010/main" val="4217177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rPr>
              <a:t>2 Components of the IDA</a:t>
            </a:r>
            <a:endParaRPr lang="en-US" b="1" dirty="0">
              <a:solidFill>
                <a:schemeClr val="tx1"/>
              </a:solidFill>
              <a:effectLst/>
            </a:endParaRPr>
          </a:p>
        </p:txBody>
      </p:sp>
      <p:sp>
        <p:nvSpPr>
          <p:cNvPr id="3" name="Content Placeholder 2"/>
          <p:cNvSpPr>
            <a:spLocks noGrp="1"/>
          </p:cNvSpPr>
          <p:nvPr>
            <p:ph sz="half" idx="1"/>
          </p:nvPr>
        </p:nvSpPr>
        <p:spPr>
          <a:xfrm>
            <a:off x="1655250" y="1578864"/>
            <a:ext cx="3756537" cy="4974336"/>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marL="87786" indent="0">
              <a:buNone/>
            </a:pPr>
            <a:r>
              <a:rPr lang="en-US" sz="3500" dirty="0" smtClean="0"/>
              <a:t>Self-Report (SR)</a:t>
            </a:r>
          </a:p>
          <a:p>
            <a:pPr marL="87786" indent="0">
              <a:buNone/>
            </a:pPr>
            <a:r>
              <a:rPr lang="en-US" dirty="0" smtClean="0"/>
              <a:t>34 questions</a:t>
            </a:r>
          </a:p>
          <a:p>
            <a:pPr marL="688975" indent="-288925">
              <a:buFont typeface="Arial" pitchFamily="34" charset="0"/>
              <a:buChar char="•"/>
              <a:defRPr/>
            </a:pPr>
            <a:r>
              <a:rPr lang="en-US" sz="2600" dirty="0"/>
              <a:t>Mental health and mood adjustment;</a:t>
            </a:r>
          </a:p>
          <a:p>
            <a:pPr marL="688975" indent="-288925">
              <a:buFont typeface="Arial" pitchFamily="34" charset="0"/>
              <a:buChar char="•"/>
              <a:defRPr/>
            </a:pPr>
            <a:r>
              <a:rPr lang="en-US" sz="2600" dirty="0"/>
              <a:t>AOD involvement and disruption;</a:t>
            </a:r>
          </a:p>
          <a:p>
            <a:pPr marL="688975" indent="-288925">
              <a:buFont typeface="Arial" pitchFamily="34" charset="0"/>
              <a:buChar char="•"/>
              <a:defRPr/>
            </a:pPr>
            <a:r>
              <a:rPr lang="en-US" sz="2600" dirty="0"/>
              <a:t>Social and legal non-conformity; and</a:t>
            </a:r>
          </a:p>
          <a:p>
            <a:pPr marL="688975" indent="-288925">
              <a:buFont typeface="Arial" pitchFamily="34" charset="0"/>
              <a:buChar char="•"/>
              <a:defRPr/>
            </a:pPr>
            <a:r>
              <a:rPr lang="en-US" sz="2600" dirty="0"/>
              <a:t>Acknowledgment of problem behaviors </a:t>
            </a:r>
            <a:r>
              <a:rPr lang="en-US" sz="2600" dirty="0" smtClean="0"/>
              <a:t>and motivation </a:t>
            </a:r>
            <a:r>
              <a:rPr lang="en-US" sz="2600" dirty="0"/>
              <a:t>to seek help for these problems.</a:t>
            </a:r>
          </a:p>
          <a:p>
            <a:pPr marL="87786" indent="0">
              <a:buNone/>
            </a:pPr>
            <a:endParaRPr lang="en-US" dirty="0"/>
          </a:p>
        </p:txBody>
      </p:sp>
      <p:sp>
        <p:nvSpPr>
          <p:cNvPr id="4" name="Content Placeholder 3"/>
          <p:cNvSpPr>
            <a:spLocks noGrp="1"/>
          </p:cNvSpPr>
          <p:nvPr>
            <p:ph sz="half" idx="2"/>
          </p:nvPr>
        </p:nvSpPr>
        <p:spPr>
          <a:xfrm>
            <a:off x="5629659" y="1578864"/>
            <a:ext cx="3902710" cy="4974336"/>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marL="87786" indent="0">
              <a:buNone/>
            </a:pPr>
            <a:r>
              <a:rPr lang="en-US" sz="3400" dirty="0" smtClean="0"/>
              <a:t>Evaluator Report (ER)</a:t>
            </a:r>
          </a:p>
          <a:p>
            <a:pPr marL="87786" indent="0">
              <a:buNone/>
            </a:pPr>
            <a:r>
              <a:rPr lang="en-US" dirty="0" smtClean="0"/>
              <a:t>11 questions</a:t>
            </a:r>
          </a:p>
          <a:p>
            <a:pPr marL="576263" indent="-238125">
              <a:buFont typeface="Arial" pitchFamily="34" charset="0"/>
              <a:buChar char="•"/>
              <a:defRPr/>
            </a:pPr>
            <a:r>
              <a:rPr lang="en-US" sz="2600" dirty="0"/>
              <a:t>Past DWI/non-DWI involvement in judicial system;</a:t>
            </a:r>
          </a:p>
          <a:p>
            <a:pPr marL="576263" indent="-238125">
              <a:buFont typeface="Arial" pitchFamily="34" charset="0"/>
              <a:buChar char="•"/>
              <a:defRPr/>
            </a:pPr>
            <a:r>
              <a:rPr lang="en-US" sz="2600" dirty="0"/>
              <a:t>Prior education and treatment episodes;</a:t>
            </a:r>
          </a:p>
          <a:p>
            <a:pPr marL="576263" indent="-238125">
              <a:buFont typeface="Arial" pitchFamily="34" charset="0"/>
              <a:buChar char="•"/>
              <a:defRPr/>
            </a:pPr>
            <a:r>
              <a:rPr lang="en-US" sz="2600" dirty="0"/>
              <a:t>Past response to DWI education and/or treatment; and</a:t>
            </a:r>
          </a:p>
          <a:p>
            <a:pPr marL="576263" indent="-238125">
              <a:buFont typeface="Arial" pitchFamily="34" charset="0"/>
              <a:buChar char="•"/>
              <a:defRPr/>
            </a:pPr>
            <a:r>
              <a:rPr lang="en-US" sz="2600" dirty="0"/>
              <a:t>Current supervision and services status.</a:t>
            </a:r>
          </a:p>
        </p:txBody>
      </p:sp>
    </p:spTree>
    <p:extLst>
      <p:ext uri="{BB962C8B-B14F-4D97-AF65-F5344CB8AC3E}">
        <p14:creationId xmlns:p14="http://schemas.microsoft.com/office/powerpoint/2010/main" val="234675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9" presetClass="emph" presetSubtype="0" grpId="1" nodeType="withEffect">
                                  <p:stCondLst>
                                    <p:cond delay="0"/>
                                  </p:stCondLst>
                                  <p:childTnLst>
                                    <p:set>
                                      <p:cBhvr rctx="PPT">
                                        <p:cTn id="36" dur="indefinite"/>
                                        <p:tgtEl>
                                          <p:spTgt spid="3">
                                            <p:bg/>
                                          </p:spTgt>
                                        </p:tgtEl>
                                        <p:attrNameLst>
                                          <p:attrName>style.opacity</p:attrName>
                                        </p:attrNameLst>
                                      </p:cBhvr>
                                      <p:to>
                                        <p:strVal val="0.5"/>
                                      </p:to>
                                    </p:set>
                                    <p:animEffect filter="image" prLst="opacity: 0.5">
                                      <p:cBhvr rctx="IE">
                                        <p:cTn id="37" dur="indefinite"/>
                                        <p:tgtEl>
                                          <p:spTgt spid="3">
                                            <p:bg/>
                                          </p:spTgt>
                                        </p:tgtEl>
                                      </p:cBhvr>
                                    </p:animEffect>
                                  </p:childTnLst>
                                </p:cTn>
                              </p:par>
                              <p:par>
                                <p:cTn id="38" presetID="9" presetClass="emph" presetSubtype="0" grpId="1" nodeType="withEffect">
                                  <p:stCondLst>
                                    <p:cond delay="0"/>
                                  </p:stCondLst>
                                  <p:childTnLst>
                                    <p:set>
                                      <p:cBhvr rctx="PPT">
                                        <p:cTn id="39" dur="indefinite"/>
                                        <p:tgtEl>
                                          <p:spTgt spid="3">
                                            <p:txEl>
                                              <p:pRg st="0" end="0"/>
                                            </p:txEl>
                                          </p:spTgt>
                                        </p:tgtEl>
                                        <p:attrNameLst>
                                          <p:attrName>style.opacity</p:attrName>
                                        </p:attrNameLst>
                                      </p:cBhvr>
                                      <p:to>
                                        <p:strVal val="0.5"/>
                                      </p:to>
                                    </p:set>
                                    <p:animEffect filter="image" prLst="opacity: 0.5">
                                      <p:cBhvr rctx="IE">
                                        <p:cTn id="40" dur="indefinite"/>
                                        <p:tgtEl>
                                          <p:spTgt spid="3">
                                            <p:txEl>
                                              <p:pRg st="0" end="0"/>
                                            </p:txEl>
                                          </p:spTgt>
                                        </p:tgtEl>
                                      </p:cBhvr>
                                    </p:animEffect>
                                  </p:childTnLst>
                                </p:cTn>
                              </p:par>
                              <p:par>
                                <p:cTn id="41" presetID="9" presetClass="emph" presetSubtype="0" grpId="1" nodeType="withEffect">
                                  <p:stCondLst>
                                    <p:cond delay="0"/>
                                  </p:stCondLst>
                                  <p:childTnLst>
                                    <p:set>
                                      <p:cBhvr rctx="PPT">
                                        <p:cTn id="42" dur="indefinite"/>
                                        <p:tgtEl>
                                          <p:spTgt spid="3">
                                            <p:txEl>
                                              <p:pRg st="1" end="1"/>
                                            </p:txEl>
                                          </p:spTgt>
                                        </p:tgtEl>
                                        <p:attrNameLst>
                                          <p:attrName>style.opacity</p:attrName>
                                        </p:attrNameLst>
                                      </p:cBhvr>
                                      <p:to>
                                        <p:strVal val="0.5"/>
                                      </p:to>
                                    </p:set>
                                    <p:animEffect filter="image" prLst="opacity: 0.5">
                                      <p:cBhvr rctx="IE">
                                        <p:cTn id="43" dur="indefinite"/>
                                        <p:tgtEl>
                                          <p:spTgt spid="3">
                                            <p:txEl>
                                              <p:pRg st="1" end="1"/>
                                            </p:txEl>
                                          </p:spTgt>
                                        </p:tgtEl>
                                      </p:cBhvr>
                                    </p:animEffect>
                                  </p:childTnLst>
                                </p:cTn>
                              </p:par>
                              <p:par>
                                <p:cTn id="44" presetID="9" presetClass="emph" presetSubtype="0" grpId="1" nodeType="withEffect">
                                  <p:stCondLst>
                                    <p:cond delay="0"/>
                                  </p:stCondLst>
                                  <p:childTnLst>
                                    <p:set>
                                      <p:cBhvr rctx="PPT">
                                        <p:cTn id="45" dur="indefinite"/>
                                        <p:tgtEl>
                                          <p:spTgt spid="3">
                                            <p:txEl>
                                              <p:pRg st="2" end="2"/>
                                            </p:txEl>
                                          </p:spTgt>
                                        </p:tgtEl>
                                        <p:attrNameLst>
                                          <p:attrName>style.opacity</p:attrName>
                                        </p:attrNameLst>
                                      </p:cBhvr>
                                      <p:to>
                                        <p:strVal val="0.5"/>
                                      </p:to>
                                    </p:set>
                                    <p:animEffect filter="image" prLst="opacity: 0.5">
                                      <p:cBhvr rctx="IE">
                                        <p:cTn id="46" dur="indefinite"/>
                                        <p:tgtEl>
                                          <p:spTgt spid="3">
                                            <p:txEl>
                                              <p:pRg st="2" end="2"/>
                                            </p:txEl>
                                          </p:spTgt>
                                        </p:tgtEl>
                                      </p:cBhvr>
                                    </p:animEffect>
                                  </p:childTnLst>
                                </p:cTn>
                              </p:par>
                              <p:par>
                                <p:cTn id="47" presetID="9" presetClass="emph" presetSubtype="0" grpId="1" nodeType="withEffect">
                                  <p:stCondLst>
                                    <p:cond delay="0"/>
                                  </p:stCondLst>
                                  <p:childTnLst>
                                    <p:set>
                                      <p:cBhvr rctx="PPT">
                                        <p:cTn id="48" dur="indefinite"/>
                                        <p:tgtEl>
                                          <p:spTgt spid="3">
                                            <p:txEl>
                                              <p:pRg st="3" end="3"/>
                                            </p:txEl>
                                          </p:spTgt>
                                        </p:tgtEl>
                                        <p:attrNameLst>
                                          <p:attrName>style.opacity</p:attrName>
                                        </p:attrNameLst>
                                      </p:cBhvr>
                                      <p:to>
                                        <p:strVal val="0.5"/>
                                      </p:to>
                                    </p:set>
                                    <p:animEffect filter="image" prLst="opacity: 0.5">
                                      <p:cBhvr rctx="IE">
                                        <p:cTn id="49" dur="indefinite"/>
                                        <p:tgtEl>
                                          <p:spTgt spid="3">
                                            <p:txEl>
                                              <p:pRg st="3" end="3"/>
                                            </p:txEl>
                                          </p:spTgt>
                                        </p:tgtEl>
                                      </p:cBhvr>
                                    </p:animEffect>
                                  </p:childTnLst>
                                </p:cTn>
                              </p:par>
                              <p:par>
                                <p:cTn id="50" presetID="9" presetClass="emph" presetSubtype="0" grpId="1" nodeType="withEffect">
                                  <p:stCondLst>
                                    <p:cond delay="0"/>
                                  </p:stCondLst>
                                  <p:childTnLst>
                                    <p:set>
                                      <p:cBhvr rctx="PPT">
                                        <p:cTn id="51" dur="indefinite"/>
                                        <p:tgtEl>
                                          <p:spTgt spid="3">
                                            <p:txEl>
                                              <p:pRg st="4" end="4"/>
                                            </p:txEl>
                                          </p:spTgt>
                                        </p:tgtEl>
                                        <p:attrNameLst>
                                          <p:attrName>style.opacity</p:attrName>
                                        </p:attrNameLst>
                                      </p:cBhvr>
                                      <p:to>
                                        <p:strVal val="0.5"/>
                                      </p:to>
                                    </p:set>
                                    <p:animEffect filter="image" prLst="opacity: 0.5">
                                      <p:cBhvr rctx="IE">
                                        <p:cTn id="52" dur="indefinite"/>
                                        <p:tgtEl>
                                          <p:spTgt spid="3">
                                            <p:txEl>
                                              <p:pRg st="4" end="4"/>
                                            </p:txEl>
                                          </p:spTgt>
                                        </p:tgtEl>
                                      </p:cBhvr>
                                    </p:animEffect>
                                  </p:childTnLst>
                                </p:cTn>
                              </p:par>
                              <p:par>
                                <p:cTn id="53" presetID="9" presetClass="emph" presetSubtype="0" grpId="1" nodeType="withEffect">
                                  <p:stCondLst>
                                    <p:cond delay="0"/>
                                  </p:stCondLst>
                                  <p:childTnLst>
                                    <p:set>
                                      <p:cBhvr rctx="PPT">
                                        <p:cTn id="54" dur="indefinite"/>
                                        <p:tgtEl>
                                          <p:spTgt spid="3">
                                            <p:txEl>
                                              <p:pRg st="5" end="5"/>
                                            </p:txEl>
                                          </p:spTgt>
                                        </p:tgtEl>
                                        <p:attrNameLst>
                                          <p:attrName>style.opacity</p:attrName>
                                        </p:attrNameLst>
                                      </p:cBhvr>
                                      <p:to>
                                        <p:strVal val="0.5"/>
                                      </p:to>
                                    </p:set>
                                    <p:animEffect filter="image" prLst="opacity: 0.5">
                                      <p:cBhvr rctx="IE">
                                        <p:cTn id="55"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8987" y="609600"/>
            <a:ext cx="8781098" cy="1219200"/>
          </a:xfrm>
        </p:spPr>
        <p:txBody>
          <a:bodyPr>
            <a:normAutofit fontScale="90000"/>
          </a:bodyPr>
          <a:lstStyle/>
          <a:p>
            <a:pPr algn="ctr" eaLnBrk="1" hangingPunct="1"/>
            <a:r>
              <a:rPr lang="en-US" altLang="en-US" sz="4300" dirty="0">
                <a:solidFill>
                  <a:schemeClr val="tx1"/>
                </a:solidFill>
              </a:rPr>
              <a:t>Utilization and </a:t>
            </a:r>
            <a:r>
              <a:rPr lang="en-US" altLang="en-US" sz="4300" dirty="0" smtClean="0">
                <a:solidFill>
                  <a:schemeClr val="tx1"/>
                </a:solidFill>
              </a:rPr>
              <a:t>Guidelines </a:t>
            </a:r>
            <a:br>
              <a:rPr lang="en-US" altLang="en-US" sz="4300" dirty="0" smtClean="0">
                <a:solidFill>
                  <a:schemeClr val="tx1"/>
                </a:solidFill>
              </a:rPr>
            </a:br>
            <a:r>
              <a:rPr lang="en-US" altLang="en-US" sz="4300" dirty="0" smtClean="0">
                <a:solidFill>
                  <a:schemeClr val="tx1"/>
                </a:solidFill>
              </a:rPr>
              <a:t>For IDA</a:t>
            </a:r>
            <a:endParaRPr lang="en-US" altLang="en-US" sz="4300" dirty="0">
              <a:solidFill>
                <a:schemeClr val="tx1"/>
              </a:solidFill>
            </a:endParaRPr>
          </a:p>
        </p:txBody>
      </p:sp>
      <p:sp>
        <p:nvSpPr>
          <p:cNvPr id="3" name="Content Placeholder 2"/>
          <p:cNvSpPr>
            <a:spLocks noGrp="1"/>
          </p:cNvSpPr>
          <p:nvPr>
            <p:ph idx="1"/>
          </p:nvPr>
        </p:nvSpPr>
        <p:spPr>
          <a:xfrm>
            <a:off x="1482354" y="1935480"/>
            <a:ext cx="7968033" cy="4389120"/>
          </a:xfrm>
        </p:spPr>
        <p:txBody>
          <a:bodyPr>
            <a:noAutofit/>
          </a:bodyPr>
          <a:lstStyle/>
          <a:p>
            <a:pPr algn="just" eaLnBrk="1" hangingPunct="1">
              <a:buFont typeface="Calibri" pitchFamily="34" charset="0"/>
              <a:buAutoNum type="arabicPeriod"/>
            </a:pPr>
            <a:r>
              <a:rPr lang="en-US" altLang="en-US" sz="2600" dirty="0"/>
              <a:t>What are we trying to accomplish?</a:t>
            </a:r>
          </a:p>
          <a:p>
            <a:pPr lvl="1" algn="just" eaLnBrk="1" hangingPunct="1">
              <a:buFont typeface="Arial" pitchFamily="34" charset="0"/>
              <a:buChar char="•"/>
            </a:pPr>
            <a:r>
              <a:rPr lang="en-US" altLang="en-US" sz="2100" dirty="0"/>
              <a:t>Estimate the probability of negative outcomes and to reoffend</a:t>
            </a:r>
          </a:p>
          <a:p>
            <a:pPr lvl="1" algn="just" eaLnBrk="1" hangingPunct="1">
              <a:buFont typeface="Arial" pitchFamily="34" charset="0"/>
              <a:buChar char="•"/>
            </a:pPr>
            <a:r>
              <a:rPr lang="en-US" altLang="en-US" sz="2100" dirty="0"/>
              <a:t>Estimate of supervision and service needs</a:t>
            </a:r>
          </a:p>
          <a:p>
            <a:pPr algn="just">
              <a:spcBef>
                <a:spcPts val="0"/>
              </a:spcBef>
              <a:buFont typeface="Calibri" pitchFamily="34" charset="0"/>
              <a:buAutoNum type="arabicPeriod"/>
            </a:pPr>
            <a:endParaRPr lang="en-US" altLang="en-US" sz="2600" dirty="0"/>
          </a:p>
          <a:p>
            <a:pPr algn="just" eaLnBrk="1" hangingPunct="1">
              <a:buFont typeface="Calibri" pitchFamily="34" charset="0"/>
              <a:buAutoNum type="arabicPeriod"/>
            </a:pPr>
            <a:r>
              <a:rPr lang="en-US" altLang="en-US" sz="2600" dirty="0"/>
              <a:t>What about the effects of services?</a:t>
            </a:r>
          </a:p>
          <a:p>
            <a:pPr lvl="1" algn="just" eaLnBrk="1" hangingPunct="1">
              <a:buFont typeface="Arial" pitchFamily="34" charset="0"/>
              <a:buChar char="•"/>
            </a:pPr>
            <a:r>
              <a:rPr lang="en-US" altLang="en-US" sz="2100" dirty="0"/>
              <a:t>Initial estimate </a:t>
            </a:r>
            <a:r>
              <a:rPr lang="en-US" altLang="en-US" sz="2100" i="1" dirty="0"/>
              <a:t>will not </a:t>
            </a:r>
            <a:r>
              <a:rPr lang="en-US" altLang="en-US" sz="2100" dirty="0"/>
              <a:t>account for such effects</a:t>
            </a:r>
          </a:p>
          <a:p>
            <a:pPr lvl="1" algn="just" eaLnBrk="1" hangingPunct="1">
              <a:buFont typeface="Arial" pitchFamily="34" charset="0"/>
              <a:buChar char="•"/>
            </a:pPr>
            <a:r>
              <a:rPr lang="en-US" altLang="en-US" sz="2100" dirty="0"/>
              <a:t>Significant level of false positives</a:t>
            </a:r>
          </a:p>
          <a:p>
            <a:pPr lvl="1" algn="just">
              <a:spcBef>
                <a:spcPts val="0"/>
              </a:spcBef>
              <a:buFont typeface="Arial" pitchFamily="34" charset="0"/>
              <a:buChar char="•"/>
            </a:pPr>
            <a:endParaRPr lang="en-US" altLang="en-US" sz="2100" dirty="0"/>
          </a:p>
          <a:p>
            <a:pPr algn="just" eaLnBrk="1" hangingPunct="1">
              <a:buFont typeface="Calibri" pitchFamily="34" charset="0"/>
              <a:buAutoNum type="arabicPeriod"/>
            </a:pPr>
            <a:r>
              <a:rPr lang="en-US" altLang="en-US" sz="2600" dirty="0"/>
              <a:t>Does the IDA only estimate risk?</a:t>
            </a:r>
          </a:p>
          <a:p>
            <a:pPr lvl="1" algn="just" eaLnBrk="1" hangingPunct="1">
              <a:buFont typeface="Arial" pitchFamily="34" charset="0"/>
              <a:buChar char="•"/>
            </a:pPr>
            <a:r>
              <a:rPr lang="en-US" altLang="en-US" sz="2100" dirty="0"/>
              <a:t>Includes a resource for estimating service needs, responsivity to interventions, and traffic safety</a:t>
            </a:r>
          </a:p>
          <a:p>
            <a:pPr lvl="1" algn="just" eaLnBrk="1" hangingPunct="1">
              <a:buFont typeface="Calibri" pitchFamily="34" charset="0"/>
              <a:buAutoNum type="arabicPeriod"/>
            </a:pPr>
            <a:endParaRPr lang="en-US" altLang="en-US" sz="2100" dirty="0"/>
          </a:p>
        </p:txBody>
      </p:sp>
    </p:spTree>
    <p:extLst>
      <p:ext uri="{BB962C8B-B14F-4D97-AF65-F5344CB8AC3E}">
        <p14:creationId xmlns:p14="http://schemas.microsoft.com/office/powerpoint/2010/main" val="298573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par>
                                <p:cTn id="26" presetID="9" presetClass="emph" presetSubtype="0" nodeType="withEffect">
                                  <p:stCondLst>
                                    <p:cond delay="0"/>
                                  </p:stCondLst>
                                  <p:childTnLst>
                                    <p:set>
                                      <p:cBhvr rctx="PPT">
                                        <p:cTn id="27" dur="indefinite"/>
                                        <p:tgtEl>
                                          <p:spTgt spid="3">
                                            <p:txEl>
                                              <p:pRg st="1" end="1"/>
                                            </p:txEl>
                                          </p:spTgt>
                                        </p:tgtEl>
                                        <p:attrNameLst>
                                          <p:attrName>style.opacity</p:attrName>
                                        </p:attrNameLst>
                                      </p:cBhvr>
                                      <p:to>
                                        <p:strVal val="0.5"/>
                                      </p:to>
                                    </p:set>
                                    <p:animEffect filter="image" prLst="opacity: 0.5">
                                      <p:cBhvr rctx="IE">
                                        <p:cTn id="28" dur="indefinite"/>
                                        <p:tgtEl>
                                          <p:spTgt spid="3">
                                            <p:txEl>
                                              <p:pRg st="1" end="1"/>
                                            </p:txEl>
                                          </p:spTgt>
                                        </p:tgtEl>
                                      </p:cBhvr>
                                    </p:animEffec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9" presetClass="emph" presetSubtype="0" nodeType="withEffect">
                                  <p:stCondLst>
                                    <p:cond delay="0"/>
                                  </p:stCondLst>
                                  <p:childTnLst>
                                    <p:set>
                                      <p:cBhvr rctx="PPT">
                                        <p:cTn id="49" dur="indefinite"/>
                                        <p:tgtEl>
                                          <p:spTgt spid="3">
                                            <p:txEl>
                                              <p:pRg st="5" end="5"/>
                                            </p:txEl>
                                          </p:spTgt>
                                        </p:tgtEl>
                                        <p:attrNameLst>
                                          <p:attrName>style.opacity</p:attrName>
                                        </p:attrNameLst>
                                      </p:cBhvr>
                                      <p:to>
                                        <p:strVal val="0.5"/>
                                      </p:to>
                                    </p:set>
                                    <p:animEffect filter="image" prLst="opacity: 0.5">
                                      <p:cBhvr rctx="IE">
                                        <p:cTn id="50" dur="indefinite"/>
                                        <p:tgtEl>
                                          <p:spTgt spid="3">
                                            <p:txEl>
                                              <p:pRg st="5" end="5"/>
                                            </p:txEl>
                                          </p:spTgt>
                                        </p:tgtEl>
                                      </p:cBhvr>
                                    </p:animEffect>
                                  </p:childTnLst>
                                </p:cTn>
                              </p:par>
                              <p:par>
                                <p:cTn id="51" presetID="9" presetClass="emph" presetSubtype="0" nodeType="withEffect">
                                  <p:stCondLst>
                                    <p:cond delay="0"/>
                                  </p:stCondLst>
                                  <p:childTnLst>
                                    <p:set>
                                      <p:cBhvr rctx="PPT">
                                        <p:cTn id="52" dur="indefinite"/>
                                        <p:tgtEl>
                                          <p:spTgt spid="3">
                                            <p:txEl>
                                              <p:pRg st="6" end="6"/>
                                            </p:txEl>
                                          </p:spTgt>
                                        </p:tgtEl>
                                        <p:attrNameLst>
                                          <p:attrName>style.opacity</p:attrName>
                                        </p:attrNameLst>
                                      </p:cBhvr>
                                      <p:to>
                                        <p:strVal val="0.5"/>
                                      </p:to>
                                    </p:set>
                                    <p:animEffect filter="image" prLst="opacity: 0.5">
                                      <p:cBhvr rctx="IE">
                                        <p:cTn id="53" dur="indefinite"/>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58987" y="152400"/>
            <a:ext cx="8781098" cy="1219200"/>
          </a:xfrm>
        </p:spPr>
        <p:txBody>
          <a:bodyPr/>
          <a:lstStyle/>
          <a:p>
            <a:pPr eaLnBrk="1" hangingPunct="1"/>
            <a:r>
              <a:rPr lang="en-US" altLang="en-US" sz="4300" dirty="0">
                <a:solidFill>
                  <a:schemeClr val="tx1"/>
                </a:solidFill>
              </a:rPr>
              <a:t>Utilization and Guidelines</a:t>
            </a:r>
          </a:p>
        </p:txBody>
      </p:sp>
      <p:sp>
        <p:nvSpPr>
          <p:cNvPr id="3" name="Content Placeholder 2"/>
          <p:cNvSpPr>
            <a:spLocks noGrp="1"/>
          </p:cNvSpPr>
          <p:nvPr>
            <p:ph idx="1"/>
          </p:nvPr>
        </p:nvSpPr>
        <p:spPr>
          <a:xfrm>
            <a:off x="1446609" y="1808480"/>
            <a:ext cx="8537178" cy="5201920"/>
          </a:xfrm>
        </p:spPr>
        <p:txBody>
          <a:bodyPr rtlCol="0">
            <a:noAutofit/>
          </a:bodyPr>
          <a:lstStyle/>
          <a:p>
            <a:pPr marL="487741" indent="-487741" algn="just">
              <a:buFont typeface="+mj-lt"/>
              <a:buAutoNum type="arabicPeriod" startAt="4"/>
              <a:defRPr/>
            </a:pPr>
            <a:r>
              <a:rPr lang="en-US" sz="2400" dirty="0"/>
              <a:t>Should assessment be an evolving process?</a:t>
            </a:r>
          </a:p>
          <a:p>
            <a:pPr lvl="1" algn="just">
              <a:buFont typeface="Arial" pitchFamily="34" charset="0"/>
              <a:buChar char="•"/>
              <a:defRPr/>
            </a:pPr>
            <a:r>
              <a:rPr lang="en-US" sz="2000" dirty="0"/>
              <a:t>IDA is an initial screener, yet provides guidelines to proceed</a:t>
            </a:r>
          </a:p>
          <a:p>
            <a:pPr lvl="1" algn="just">
              <a:buFont typeface="Arial" pitchFamily="34" charset="0"/>
              <a:buChar char="•"/>
              <a:defRPr/>
            </a:pPr>
            <a:r>
              <a:rPr lang="en-US" sz="2000" dirty="0"/>
              <a:t>Need more comprehensive assessment</a:t>
            </a:r>
          </a:p>
          <a:p>
            <a:pPr marL="487741" indent="-487741" algn="just">
              <a:buFont typeface="+mj-lt"/>
              <a:buAutoNum type="arabicPeriod" startAt="4"/>
              <a:defRPr/>
            </a:pPr>
            <a:endParaRPr lang="en-US" sz="2400" dirty="0"/>
          </a:p>
          <a:p>
            <a:pPr marL="487741" indent="-487741" algn="just">
              <a:buFont typeface="+mj-lt"/>
              <a:buAutoNum type="arabicPeriod" startAt="4"/>
              <a:defRPr/>
            </a:pPr>
            <a:r>
              <a:rPr lang="en-US" sz="2400" dirty="0"/>
              <a:t>How can we understand the impact to traffic safety?</a:t>
            </a:r>
          </a:p>
          <a:p>
            <a:pPr marL="797660" lvl="1" indent="-303145" algn="just">
              <a:buFont typeface="Arial" pitchFamily="34" charset="0"/>
              <a:buChar char="•"/>
              <a:defRPr/>
            </a:pPr>
            <a:r>
              <a:rPr lang="en-US" sz="2000" dirty="0"/>
              <a:t>Relevance of BAC levels in relation to risk</a:t>
            </a:r>
          </a:p>
          <a:p>
            <a:pPr marL="797660" lvl="1" indent="-303145" algn="just">
              <a:buFont typeface="Arial" pitchFamily="34" charset="0"/>
              <a:buChar char="•"/>
              <a:defRPr/>
            </a:pPr>
            <a:r>
              <a:rPr lang="en-US" sz="2000" dirty="0"/>
              <a:t>Responsibility to uphold traffic/public safety</a:t>
            </a:r>
          </a:p>
          <a:p>
            <a:pPr marL="914514" lvl="1" indent="-487741" algn="just">
              <a:buFont typeface="Arial" pitchFamily="34" charset="0"/>
              <a:buChar char="•"/>
              <a:defRPr/>
            </a:pPr>
            <a:endParaRPr lang="en-US" sz="2000" dirty="0"/>
          </a:p>
          <a:p>
            <a:pPr marL="487741" indent="-487741" algn="just">
              <a:buFont typeface="+mj-lt"/>
              <a:buAutoNum type="arabicPeriod" startAt="4"/>
              <a:defRPr/>
            </a:pPr>
            <a:r>
              <a:rPr lang="en-US" sz="2400" dirty="0"/>
              <a:t>Should the IDA be used as a sole basis for making decisions?</a:t>
            </a:r>
          </a:p>
          <a:p>
            <a:pPr marL="797660" lvl="1" indent="-303145" algn="just">
              <a:buFont typeface="Arial" pitchFamily="34" charset="0"/>
              <a:buChar char="•"/>
              <a:defRPr/>
            </a:pPr>
            <a:r>
              <a:rPr lang="en-US" sz="2000" dirty="0"/>
              <a:t>All sources of information are to be used</a:t>
            </a:r>
            <a:r>
              <a:rPr lang="en-US" sz="2000" dirty="0">
                <a:latin typeface="Times New Roman"/>
                <a:cs typeface="Times New Roman"/>
              </a:rPr>
              <a:t>―</a:t>
            </a:r>
            <a:r>
              <a:rPr lang="en-US" sz="2000" dirty="0">
                <a:cs typeface="Times New Roman"/>
              </a:rPr>
              <a:t>client/record</a:t>
            </a:r>
          </a:p>
          <a:p>
            <a:pPr marL="797660" lvl="1" indent="-303145" algn="just">
              <a:buFont typeface="Arial" pitchFamily="34" charset="0"/>
              <a:buChar char="•"/>
              <a:defRPr/>
            </a:pPr>
            <a:r>
              <a:rPr lang="en-US" sz="2000" dirty="0">
                <a:cs typeface="Times New Roman"/>
              </a:rPr>
              <a:t>Final decisions are made by the evaluator and/or court</a:t>
            </a:r>
            <a:endParaRPr lang="en-US" sz="2000" dirty="0"/>
          </a:p>
        </p:txBody>
      </p:sp>
    </p:spTree>
    <p:extLst>
      <p:ext uri="{BB962C8B-B14F-4D97-AF65-F5344CB8AC3E}">
        <p14:creationId xmlns:p14="http://schemas.microsoft.com/office/powerpoint/2010/main" val="2912627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nodeType="afterGroup">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3">
                                            <p:txEl>
                                              <p:pRg st="0" end="0"/>
                                            </p:txEl>
                                          </p:spTgt>
                                        </p:tgtEl>
                                        <p:attrNameLst>
                                          <p:attrName>style.opacity</p:attrName>
                                        </p:attrNameLst>
                                      </p:cBhvr>
                                      <p:to>
                                        <p:strVal val="0.5"/>
                                      </p:to>
                                    </p:set>
                                    <p:animEffect filter="image" prLst="opacity: 0.5">
                                      <p:cBhvr rctx="IE">
                                        <p:cTn id="22" dur="indefinite"/>
                                        <p:tgtEl>
                                          <p:spTgt spid="3">
                                            <p:txEl>
                                              <p:pRg st="0" end="0"/>
                                            </p:txEl>
                                          </p:spTgt>
                                        </p:tgtEl>
                                      </p:cBhvr>
                                    </p:animEffect>
                                  </p:childTnLst>
                                </p:cTn>
                              </p:par>
                              <p:par>
                                <p:cTn id="23" presetID="9" presetClass="emph" presetSubtype="0" nodeType="withEffect">
                                  <p:stCondLst>
                                    <p:cond delay="0"/>
                                  </p:stCondLst>
                                  <p:childTnLst>
                                    <p:set>
                                      <p:cBhvr rctx="PPT">
                                        <p:cTn id="24" dur="indefinite"/>
                                        <p:tgtEl>
                                          <p:spTgt spid="3">
                                            <p:txEl>
                                              <p:pRg st="1" end="1"/>
                                            </p:txEl>
                                          </p:spTgt>
                                        </p:tgtEl>
                                        <p:attrNameLst>
                                          <p:attrName>style.opacity</p:attrName>
                                        </p:attrNameLst>
                                      </p:cBhvr>
                                      <p:to>
                                        <p:strVal val="0.5"/>
                                      </p:to>
                                    </p:set>
                                    <p:animEffect filter="image" prLst="opacity: 0.5">
                                      <p:cBhvr rctx="IE">
                                        <p:cTn id="25" dur="indefinite"/>
                                        <p:tgtEl>
                                          <p:spTgt spid="3">
                                            <p:txEl>
                                              <p:pRg st="1" end="1"/>
                                            </p:txEl>
                                          </p:spTgt>
                                        </p:tgtEl>
                                      </p:cBhvr>
                                    </p:animEffect>
                                  </p:childTnLst>
                                </p:cTn>
                              </p:par>
                              <p:par>
                                <p:cTn id="26" presetID="9" presetClass="emph" presetSubtype="0" nodeType="withEffect">
                                  <p:stCondLst>
                                    <p:cond delay="0"/>
                                  </p:stCondLst>
                                  <p:childTnLst>
                                    <p:set>
                                      <p:cBhvr rctx="PPT">
                                        <p:cTn id="27" dur="indefinite"/>
                                        <p:tgtEl>
                                          <p:spTgt spid="3">
                                            <p:txEl>
                                              <p:pRg st="2" end="2"/>
                                            </p:txEl>
                                          </p:spTgt>
                                        </p:tgtEl>
                                        <p:attrNameLst>
                                          <p:attrName>style.opacity</p:attrName>
                                        </p:attrNameLst>
                                      </p:cBhvr>
                                      <p:to>
                                        <p:strVal val="0.5"/>
                                      </p:to>
                                    </p:set>
                                    <p:animEffect filter="image" prLst="opacity: 0.5">
                                      <p:cBhvr rctx="IE">
                                        <p:cTn id="28" dur="indefinite"/>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mph" presetSubtype="0" nodeType="withEffect">
                                  <p:stCondLst>
                                    <p:cond delay="0"/>
                                  </p:stCondLst>
                                  <p:childTnLst>
                                    <p:set>
                                      <p:cBhvr rctx="PPT">
                                        <p:cTn id="46" dur="indefinite"/>
                                        <p:tgtEl>
                                          <p:spTgt spid="3">
                                            <p:txEl>
                                              <p:pRg st="5" end="5"/>
                                            </p:txEl>
                                          </p:spTgt>
                                        </p:tgtEl>
                                        <p:attrNameLst>
                                          <p:attrName>style.opacity</p:attrName>
                                        </p:attrNameLst>
                                      </p:cBhvr>
                                      <p:to>
                                        <p:strVal val="0.5"/>
                                      </p:to>
                                    </p:set>
                                    <p:animEffect filter="image" prLst="opacity: 0.5">
                                      <p:cBhvr rctx="IE">
                                        <p:cTn id="47" dur="indefinite"/>
                                        <p:tgtEl>
                                          <p:spTgt spid="3">
                                            <p:txEl>
                                              <p:pRg st="5" end="5"/>
                                            </p:txEl>
                                          </p:spTgt>
                                        </p:tgtEl>
                                      </p:cBhvr>
                                    </p:animEffect>
                                  </p:childTnLst>
                                </p:cTn>
                              </p:par>
                              <p:par>
                                <p:cTn id="48" presetID="9" presetClass="emph" presetSubtype="0" nodeType="withEffect">
                                  <p:stCondLst>
                                    <p:cond delay="0"/>
                                  </p:stCondLst>
                                  <p:childTnLst>
                                    <p:set>
                                      <p:cBhvr rctx="PPT">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nodeType="afterGroup">
                            <p:stCondLst>
                              <p:cond delay="500"/>
                            </p:stCondLst>
                            <p:childTnLst>
                              <p:par>
                                <p:cTn id="57" presetID="10" presetClass="entr" presetSubtype="0" fill="hold"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605" y="76200"/>
            <a:ext cx="7778182" cy="1219200"/>
          </a:xfrm>
        </p:spPr>
        <p:txBody>
          <a:bodyPr>
            <a:noAutofit/>
          </a:bodyPr>
          <a:lstStyle/>
          <a:p>
            <a:r>
              <a:rPr lang="en-US" sz="3600" b="1" dirty="0" smtClean="0">
                <a:solidFill>
                  <a:schemeClr val="tx1"/>
                </a:solidFill>
                <a:effectLst/>
              </a:rPr>
              <a:t> More Information About </a:t>
            </a:r>
            <a:r>
              <a:rPr lang="en-US" sz="3600" b="1" dirty="0">
                <a:solidFill>
                  <a:schemeClr val="tx1"/>
                </a:solidFill>
                <a:effectLst/>
              </a:rPr>
              <a:t>the </a:t>
            </a:r>
            <a:r>
              <a:rPr lang="en-US" sz="3600" b="1" dirty="0" smtClean="0">
                <a:solidFill>
                  <a:schemeClr val="tx1"/>
                </a:solidFill>
                <a:effectLst/>
              </a:rPr>
              <a:t>IDA</a:t>
            </a:r>
            <a:endParaRPr lang="en-US" sz="3600" b="1" dirty="0">
              <a:solidFill>
                <a:schemeClr val="tx1"/>
              </a:solidFill>
              <a:effectLst/>
            </a:endParaRPr>
          </a:p>
        </p:txBody>
      </p:sp>
      <p:sp>
        <p:nvSpPr>
          <p:cNvPr id="3" name="Content Placeholder 2"/>
          <p:cNvSpPr>
            <a:spLocks noGrp="1"/>
          </p:cNvSpPr>
          <p:nvPr>
            <p:ph idx="1"/>
          </p:nvPr>
        </p:nvSpPr>
        <p:spPr/>
        <p:txBody>
          <a:bodyPr>
            <a:normAutofit fontScale="92500"/>
          </a:bodyPr>
          <a:lstStyle/>
          <a:p>
            <a:r>
              <a:rPr lang="en-US" altLang="en-US" dirty="0"/>
              <a:t>Currently </a:t>
            </a:r>
            <a:r>
              <a:rPr lang="en-US" altLang="en-US" dirty="0" smtClean="0"/>
              <a:t>available </a:t>
            </a:r>
            <a:r>
              <a:rPr lang="en-US" altLang="en-US" dirty="0"/>
              <a:t>in </a:t>
            </a:r>
            <a:r>
              <a:rPr lang="en-US" altLang="en-US" i="1" u="sng" dirty="0" smtClean="0"/>
              <a:t>paper/pen</a:t>
            </a:r>
            <a:r>
              <a:rPr lang="en-US" altLang="en-US" dirty="0" smtClean="0"/>
              <a:t> </a:t>
            </a:r>
            <a:r>
              <a:rPr lang="en-US" altLang="en-US" dirty="0"/>
              <a:t>format</a:t>
            </a:r>
          </a:p>
          <a:p>
            <a:endParaRPr lang="en-US" altLang="en-US" dirty="0"/>
          </a:p>
          <a:p>
            <a:r>
              <a:rPr lang="en-US" altLang="en-US" dirty="0"/>
              <a:t>Individuals </a:t>
            </a:r>
            <a:r>
              <a:rPr lang="en-US" altLang="en-US" i="1" u="sng" dirty="0"/>
              <a:t>must</a:t>
            </a:r>
            <a:r>
              <a:rPr lang="en-US" altLang="en-US" dirty="0"/>
              <a:t> undergo </a:t>
            </a:r>
            <a:r>
              <a:rPr lang="en-US" altLang="en-US" dirty="0" smtClean="0"/>
              <a:t>training</a:t>
            </a:r>
          </a:p>
          <a:p>
            <a:endParaRPr lang="en-US" altLang="en-US" dirty="0"/>
          </a:p>
          <a:p>
            <a:r>
              <a:rPr lang="en-US" altLang="en-US" dirty="0"/>
              <a:t>New project underway with </a:t>
            </a:r>
            <a:r>
              <a:rPr lang="en-US" altLang="en-US" dirty="0" smtClean="0"/>
              <a:t>NHTSA:</a:t>
            </a:r>
          </a:p>
          <a:p>
            <a:pPr lvl="1"/>
            <a:r>
              <a:rPr lang="en-US" altLang="en-US" dirty="0" smtClean="0"/>
              <a:t>Online </a:t>
            </a:r>
            <a:r>
              <a:rPr lang="en-US" altLang="en-US" dirty="0"/>
              <a:t>training </a:t>
            </a:r>
            <a:r>
              <a:rPr lang="en-US" altLang="en-US" dirty="0" smtClean="0"/>
              <a:t>course</a:t>
            </a:r>
          </a:p>
          <a:p>
            <a:pPr lvl="1"/>
            <a:r>
              <a:rPr lang="en-US" altLang="en-US" dirty="0" smtClean="0"/>
              <a:t>Computerized </a:t>
            </a:r>
            <a:r>
              <a:rPr lang="en-US" altLang="en-US" dirty="0"/>
              <a:t>version </a:t>
            </a:r>
            <a:r>
              <a:rPr lang="en-US" altLang="en-US" dirty="0" smtClean="0"/>
              <a:t>of the tool</a:t>
            </a:r>
            <a:endParaRPr lang="en-US" altLang="en-US" dirty="0"/>
          </a:p>
          <a:p>
            <a:endParaRPr lang="en-US" altLang="en-US" dirty="0"/>
          </a:p>
          <a:p>
            <a:r>
              <a:rPr lang="en-US" altLang="en-US" dirty="0" smtClean="0"/>
              <a:t>Expand for </a:t>
            </a:r>
            <a:r>
              <a:rPr lang="en-US" altLang="en-US" i="1" u="sng" dirty="0" smtClean="0"/>
              <a:t>widespread</a:t>
            </a:r>
            <a:r>
              <a:rPr lang="en-US" altLang="en-US" dirty="0" smtClean="0"/>
              <a:t> public use</a:t>
            </a:r>
            <a:endParaRPr lang="en-US" altLang="en-US" dirty="0"/>
          </a:p>
          <a:p>
            <a:endParaRPr lang="en-US" dirty="0"/>
          </a:p>
        </p:txBody>
      </p:sp>
    </p:spTree>
    <p:extLst>
      <p:ext uri="{BB962C8B-B14F-4D97-AF65-F5344CB8AC3E}">
        <p14:creationId xmlns:p14="http://schemas.microsoft.com/office/powerpoint/2010/main" val="203702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Supervision-What works?</a:t>
            </a:r>
            <a:br>
              <a:rPr lang="en-US" dirty="0"/>
            </a:br>
            <a:endParaRPr lang="en-US" dirty="0"/>
          </a:p>
        </p:txBody>
      </p:sp>
      <p:sp>
        <p:nvSpPr>
          <p:cNvPr id="3" name="Content Placeholder 2"/>
          <p:cNvSpPr>
            <a:spLocks noGrp="1"/>
          </p:cNvSpPr>
          <p:nvPr>
            <p:ph idx="1"/>
          </p:nvPr>
        </p:nvSpPr>
        <p:spPr>
          <a:xfrm>
            <a:off x="4263005" y="1544320"/>
            <a:ext cx="5415982" cy="5120640"/>
          </a:xfrm>
        </p:spPr>
        <p:txBody>
          <a:bodyPr>
            <a:normAutofit fontScale="55000" lnSpcReduction="20000"/>
          </a:bodyPr>
          <a:lstStyle/>
          <a:p>
            <a:pPr marL="87786" indent="0" algn="ctr">
              <a:buNone/>
              <a:defRPr/>
            </a:pPr>
            <a:r>
              <a:rPr lang="en-US" sz="5100" b="1" dirty="0"/>
              <a:t>Guideline 2</a:t>
            </a:r>
          </a:p>
          <a:p>
            <a:pPr marL="87786" indent="0">
              <a:buNone/>
              <a:defRPr/>
            </a:pPr>
            <a:r>
              <a:rPr lang="en-US" sz="4400" dirty="0"/>
              <a:t>Develop individualized case or supervision plans that outline supervision strategies and treatment services that will hold DWI offenders </a:t>
            </a:r>
            <a:r>
              <a:rPr lang="en-US" sz="4400" u="sng" dirty="0"/>
              <a:t>accountable</a:t>
            </a:r>
            <a:r>
              <a:rPr lang="en-US" sz="4400" dirty="0"/>
              <a:t> and </a:t>
            </a:r>
            <a:r>
              <a:rPr lang="en-US" sz="4400" u="sng" dirty="0"/>
              <a:t>promote behavioral change</a:t>
            </a:r>
            <a:r>
              <a:rPr lang="en-US" sz="4400" b="1" dirty="0" smtClean="0"/>
              <a:t>.</a:t>
            </a:r>
          </a:p>
          <a:p>
            <a:pPr>
              <a:defRPr/>
            </a:pPr>
            <a:endParaRPr lang="en-US" sz="4400" b="1" dirty="0" smtClean="0"/>
          </a:p>
          <a:p>
            <a:pPr marL="87786" indent="0">
              <a:buNone/>
              <a:defRPr/>
            </a:pPr>
            <a:endParaRPr lang="en-US" sz="4400" b="1" dirty="0"/>
          </a:p>
          <a:p>
            <a:pPr marL="87786" indent="0" algn="ctr">
              <a:buNone/>
              <a:defRPr/>
            </a:pPr>
            <a:r>
              <a:rPr lang="en-US" sz="5100" b="1" dirty="0"/>
              <a:t>Guideline 3</a:t>
            </a:r>
          </a:p>
          <a:p>
            <a:pPr marL="87786" indent="0">
              <a:buNone/>
              <a:defRPr/>
            </a:pPr>
            <a:r>
              <a:rPr lang="en-US" sz="4400" dirty="0"/>
              <a:t>Implement a supervision process for DWI offenders that balances supervision strategies aimed at enforcing rules with those designed to assist offenders in changing behavior.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7" y="2438400"/>
            <a:ext cx="2772433" cy="356455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283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2" dirty="0"/>
              <a:t>Supervision</a:t>
            </a:r>
          </a:p>
        </p:txBody>
      </p:sp>
      <p:sp>
        <p:nvSpPr>
          <p:cNvPr id="3" name="Content Placeholder 2"/>
          <p:cNvSpPr>
            <a:spLocks noGrp="1"/>
          </p:cNvSpPr>
          <p:nvPr>
            <p:ph idx="1"/>
          </p:nvPr>
        </p:nvSpPr>
        <p:spPr>
          <a:xfrm>
            <a:off x="1220787" y="2525352"/>
            <a:ext cx="6631582" cy="2880390"/>
          </a:xfrm>
        </p:spPr>
        <p:txBody>
          <a:bodyPr>
            <a:normAutofit lnSpcReduction="10000"/>
          </a:bodyPr>
          <a:lstStyle/>
          <a:p>
            <a:r>
              <a:rPr lang="en-US" sz="3521" dirty="0"/>
              <a:t>Focus on the person, not the charge</a:t>
            </a:r>
          </a:p>
          <a:p>
            <a:r>
              <a:rPr lang="en-US" sz="3521" dirty="0"/>
              <a:t>Address </a:t>
            </a:r>
            <a:r>
              <a:rPr lang="en-US" sz="3521" dirty="0" err="1"/>
              <a:t>criminogenic</a:t>
            </a:r>
            <a:r>
              <a:rPr lang="en-US" sz="3521" dirty="0"/>
              <a:t> needs</a:t>
            </a:r>
          </a:p>
          <a:p>
            <a:pPr lvl="1"/>
            <a:r>
              <a:rPr lang="en-US" sz="3201" dirty="0"/>
              <a:t>The Big Four</a:t>
            </a:r>
          </a:p>
          <a:p>
            <a:pPr lvl="1"/>
            <a:r>
              <a:rPr lang="en-US" sz="3201" dirty="0"/>
              <a:t>The Next Four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277" y="4114801"/>
            <a:ext cx="2848183" cy="2590800"/>
          </a:xfrm>
          <a:prstGeom prst="rect">
            <a:avLst/>
          </a:prstGeom>
        </p:spPr>
      </p:pic>
    </p:spTree>
    <p:extLst>
      <p:ext uri="{BB962C8B-B14F-4D97-AF65-F5344CB8AC3E}">
        <p14:creationId xmlns:p14="http://schemas.microsoft.com/office/powerpoint/2010/main" val="187732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defRPr/>
            </a:pPr>
            <a:r>
              <a:rPr lang="en-US" dirty="0" smtClean="0">
                <a:solidFill>
                  <a:schemeClr val="accent2">
                    <a:lumMod val="60000"/>
                    <a:lumOff val="40000"/>
                  </a:schemeClr>
                </a:solidFill>
              </a:rPr>
              <a:t>The Big Four</a:t>
            </a:r>
          </a:p>
        </p:txBody>
      </p:sp>
      <p:graphicFrame>
        <p:nvGraphicFramePr>
          <p:cNvPr id="93253" name="Group 69"/>
          <p:cNvGraphicFramePr>
            <a:graphicFrameLocks noGrp="1"/>
          </p:cNvGraphicFramePr>
          <p:nvPr>
            <p:ph type="tbl" idx="1"/>
            <p:extLst>
              <p:ext uri="{D42A27DB-BD31-4B8C-83A1-F6EECF244321}">
                <p14:modId xmlns:p14="http://schemas.microsoft.com/office/powerpoint/2010/main" val="2571090637"/>
              </p:ext>
            </p:extLst>
          </p:nvPr>
        </p:nvGraphicFramePr>
        <p:xfrm>
          <a:off x="1585476" y="1981201"/>
          <a:ext cx="6585824" cy="3993632"/>
        </p:xfrm>
        <a:graphic>
          <a:graphicData uri="http://schemas.openxmlformats.org/drawingml/2006/table">
            <a:tbl>
              <a:tblPr/>
              <a:tblGrid>
                <a:gridCol w="3292912"/>
                <a:gridCol w="3292912"/>
              </a:tblGrid>
              <a:tr h="6801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Criminogenic Need</a:t>
                      </a:r>
                    </a:p>
                  </a:txBody>
                  <a:tcPr marL="73176" marR="73176" marT="36588" marB="365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Response</a:t>
                      </a:r>
                    </a:p>
                  </a:txBody>
                  <a:tcPr marL="73176" marR="73176" marT="36588" marB="365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3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History of anti-social behavior</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Build non-criminal alternative behaviors to risky situations</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Anti-social personality</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Build problem solving, self management, anger management, and coping skills</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2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Anti-social cognition</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Reduce anti-social cognition, recognize risky thinking and feelings, adopt an alternative identity</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Anti-social companions</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Reduce association with criminals, enhance contact with pro-social</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7" name="Text Box 6"/>
          <p:cNvSpPr txBox="1">
            <a:spLocks noChangeArrowheads="1"/>
          </p:cNvSpPr>
          <p:nvPr/>
        </p:nvSpPr>
        <p:spPr bwMode="auto">
          <a:xfrm>
            <a:off x="1707435" y="5974834"/>
            <a:ext cx="6402884" cy="289310"/>
          </a:xfrm>
          <a:prstGeom prst="rect">
            <a:avLst/>
          </a:prstGeom>
          <a:noFill/>
          <a:ln w="9525">
            <a:noFill/>
            <a:miter lim="800000"/>
            <a:headEnd/>
            <a:tailEnd/>
          </a:ln>
        </p:spPr>
        <p:txBody>
          <a:bodyPr>
            <a:spAutoFit/>
          </a:bodyPr>
          <a:lstStyle/>
          <a:p>
            <a:pPr algn="ctr" eaLnBrk="0" hangingPunct="0">
              <a:spcBef>
                <a:spcPct val="50000"/>
              </a:spcBef>
            </a:pPr>
            <a:r>
              <a:rPr lang="en-US" sz="1280">
                <a:latin typeface="Tahoma" pitchFamily="34" charset="0"/>
              </a:rPr>
              <a:t>Source: Ed Latessa, Ph.D.</a:t>
            </a:r>
          </a:p>
        </p:txBody>
      </p:sp>
    </p:spTree>
    <p:extLst>
      <p:ext uri="{BB962C8B-B14F-4D97-AF65-F5344CB8AC3E}">
        <p14:creationId xmlns:p14="http://schemas.microsoft.com/office/powerpoint/2010/main" val="31484734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417"/>
          <a:stretch/>
        </p:blipFill>
        <p:spPr>
          <a:xfrm>
            <a:off x="1587" y="0"/>
            <a:ext cx="9755188" cy="7315200"/>
          </a:xfrm>
          <a:prstGeom prst="rect">
            <a:avLst/>
          </a:prstGeom>
        </p:spPr>
      </p:pic>
      <p:sp>
        <p:nvSpPr>
          <p:cNvPr id="6" name="Content Placeholder 5"/>
          <p:cNvSpPr>
            <a:spLocks noGrp="1"/>
          </p:cNvSpPr>
          <p:nvPr>
            <p:ph idx="4294967295"/>
          </p:nvPr>
        </p:nvSpPr>
        <p:spPr>
          <a:xfrm>
            <a:off x="0" y="4938713"/>
            <a:ext cx="9756775" cy="5119687"/>
          </a:xfrm>
        </p:spPr>
        <p:txBody>
          <a:bodyPr>
            <a:normAutofit/>
          </a:bodyPr>
          <a:lstStyle/>
          <a:p>
            <a:pPr marL="87786" indent="0">
              <a:buNone/>
            </a:pPr>
            <a:r>
              <a:rPr lang="en-US" sz="3200" dirty="0">
                <a:solidFill>
                  <a:schemeClr val="bg1"/>
                </a:solidFill>
                <a:effectLst>
                  <a:outerShdw blurRad="38100" dist="38100" dir="2700000" algn="tl">
                    <a:srgbClr val="000000">
                      <a:alpha val="43137"/>
                    </a:srgbClr>
                  </a:outerShdw>
                </a:effectLst>
              </a:rPr>
              <a:t>Provide participants with </a:t>
            </a:r>
            <a:r>
              <a:rPr lang="en-US" sz="3200" dirty="0" smtClean="0">
                <a:solidFill>
                  <a:schemeClr val="bg1"/>
                </a:solidFill>
                <a:effectLst>
                  <a:outerShdw blurRad="38100" dist="38100" dir="2700000" algn="tl">
                    <a:srgbClr val="000000">
                      <a:alpha val="43137"/>
                    </a:srgbClr>
                  </a:outerShdw>
                </a:effectLst>
              </a:rPr>
              <a:t>information about evidence </a:t>
            </a:r>
            <a:r>
              <a:rPr lang="en-US" sz="3200" dirty="0">
                <a:solidFill>
                  <a:schemeClr val="bg1"/>
                </a:solidFill>
                <a:effectLst>
                  <a:outerShdw blurRad="38100" dist="38100" dir="2700000" algn="tl">
                    <a:srgbClr val="000000">
                      <a:alpha val="43137"/>
                    </a:srgbClr>
                  </a:outerShdw>
                </a:effectLst>
              </a:rPr>
              <a:t>based assessments, </a:t>
            </a:r>
            <a:r>
              <a:rPr lang="en-US" sz="3200" dirty="0" smtClean="0">
                <a:solidFill>
                  <a:schemeClr val="bg1"/>
                </a:solidFill>
                <a:effectLst>
                  <a:outerShdw blurRad="38100" dist="38100" dir="2700000" algn="tl">
                    <a:srgbClr val="000000">
                      <a:alpha val="43137"/>
                    </a:srgbClr>
                  </a:outerShdw>
                </a:effectLst>
              </a:rPr>
              <a:t>management </a:t>
            </a:r>
            <a:r>
              <a:rPr lang="en-US" sz="3200" dirty="0">
                <a:solidFill>
                  <a:schemeClr val="bg1"/>
                </a:solidFill>
                <a:effectLst>
                  <a:outerShdw blurRad="38100" dist="38100" dir="2700000" algn="tl">
                    <a:srgbClr val="000000">
                      <a:alpha val="43137"/>
                    </a:srgbClr>
                  </a:outerShdw>
                </a:effectLst>
              </a:rPr>
              <a:t>tools and technologies </a:t>
            </a:r>
            <a:r>
              <a:rPr lang="en-US" sz="3200" dirty="0" smtClean="0">
                <a:solidFill>
                  <a:schemeClr val="bg1"/>
                </a:solidFill>
                <a:effectLst>
                  <a:outerShdw blurRad="38100" dist="38100" dir="2700000" algn="tl">
                    <a:srgbClr val="000000">
                      <a:alpha val="43137"/>
                    </a:srgbClr>
                  </a:outerShdw>
                </a:effectLst>
              </a:rPr>
              <a:t>that can be used to enhance </a:t>
            </a:r>
            <a:r>
              <a:rPr lang="en-US" sz="3200" dirty="0">
                <a:solidFill>
                  <a:schemeClr val="bg1"/>
                </a:solidFill>
                <a:effectLst>
                  <a:outerShdw blurRad="38100" dist="38100" dir="2700000" algn="tl">
                    <a:srgbClr val="000000">
                      <a:alpha val="43137"/>
                    </a:srgbClr>
                  </a:outerShdw>
                </a:effectLst>
              </a:rPr>
              <a:t>their effectiveness in the supervision of impaired </a:t>
            </a:r>
            <a:r>
              <a:rPr lang="en-US" sz="3200" dirty="0" smtClean="0">
                <a:solidFill>
                  <a:schemeClr val="bg1"/>
                </a:solidFill>
                <a:effectLst>
                  <a:outerShdw blurRad="38100" dist="38100" dir="2700000" algn="tl">
                    <a:srgbClr val="000000">
                      <a:alpha val="43137"/>
                    </a:srgbClr>
                  </a:outerShdw>
                </a:effectLst>
              </a:rPr>
              <a:t>drivers.</a:t>
            </a:r>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513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defRPr/>
            </a:pPr>
            <a:r>
              <a:rPr lang="en-US" dirty="0" smtClean="0">
                <a:solidFill>
                  <a:schemeClr val="accent2">
                    <a:lumMod val="60000"/>
                    <a:lumOff val="40000"/>
                  </a:schemeClr>
                </a:solidFill>
              </a:rPr>
              <a:t>The Next Four</a:t>
            </a:r>
          </a:p>
        </p:txBody>
      </p:sp>
      <p:graphicFrame>
        <p:nvGraphicFramePr>
          <p:cNvPr id="96302" name="Group 46"/>
          <p:cNvGraphicFramePr>
            <a:graphicFrameLocks noGrp="1"/>
          </p:cNvGraphicFramePr>
          <p:nvPr>
            <p:ph type="tbl" idx="1"/>
            <p:extLst>
              <p:ext uri="{D42A27DB-BD31-4B8C-83A1-F6EECF244321}">
                <p14:modId xmlns:p14="http://schemas.microsoft.com/office/powerpoint/2010/main" val="2735313180"/>
              </p:ext>
            </p:extLst>
          </p:nvPr>
        </p:nvGraphicFramePr>
        <p:xfrm>
          <a:off x="1585476" y="1706881"/>
          <a:ext cx="6585824" cy="4160520"/>
        </p:xfrm>
        <a:graphic>
          <a:graphicData uri="http://schemas.openxmlformats.org/drawingml/2006/table">
            <a:tbl>
              <a:tblPr/>
              <a:tblGrid>
                <a:gridCol w="3292912"/>
                <a:gridCol w="3292912"/>
              </a:tblGrid>
              <a:tr h="7134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Criminogenic Need</a:t>
                      </a:r>
                    </a:p>
                  </a:txBody>
                  <a:tcPr marL="73176" marR="73176" marT="36588" marB="365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Response</a:t>
                      </a:r>
                    </a:p>
                  </a:txBody>
                  <a:tcPr marL="73176" marR="73176" marT="36588" marB="365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8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Family and/or marital</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Reduce conflict, build positive relationships and communication, enhance monitoring/supervision</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41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Substance abuse</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Reduce usage, reduce the supports for abuse behavior, enhance alternatives to abuse</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226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School and/or work</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Enhance performance rewards and satisfaction</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Leisure and/or recreation</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charset="0"/>
                          <a:cs typeface="Arial" charset="0"/>
                        </a:rPr>
                        <a:t>Enhance involvement and satisfaction in pro-social activities</a:t>
                      </a:r>
                    </a:p>
                  </a:txBody>
                  <a:tcPr marL="73176" marR="73176" marT="36588" marB="365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1" name="Text Box 6"/>
          <p:cNvSpPr txBox="1">
            <a:spLocks noChangeArrowheads="1"/>
          </p:cNvSpPr>
          <p:nvPr/>
        </p:nvSpPr>
        <p:spPr bwMode="auto">
          <a:xfrm>
            <a:off x="1676945" y="6062645"/>
            <a:ext cx="6402884" cy="289310"/>
          </a:xfrm>
          <a:prstGeom prst="rect">
            <a:avLst/>
          </a:prstGeom>
          <a:noFill/>
          <a:ln w="9525">
            <a:noFill/>
            <a:miter lim="800000"/>
            <a:headEnd/>
            <a:tailEnd/>
          </a:ln>
        </p:spPr>
        <p:txBody>
          <a:bodyPr>
            <a:spAutoFit/>
          </a:bodyPr>
          <a:lstStyle/>
          <a:p>
            <a:pPr algn="ctr" eaLnBrk="0" hangingPunct="0">
              <a:spcBef>
                <a:spcPct val="50000"/>
              </a:spcBef>
            </a:pPr>
            <a:r>
              <a:rPr lang="en-US" sz="1280" dirty="0">
                <a:latin typeface="Tahoma" pitchFamily="34" charset="0"/>
              </a:rPr>
              <a:t>Source: Ed </a:t>
            </a:r>
            <a:r>
              <a:rPr lang="en-US" sz="1280" dirty="0" err="1">
                <a:latin typeface="Tahoma" pitchFamily="34" charset="0"/>
              </a:rPr>
              <a:t>Latessa</a:t>
            </a:r>
            <a:r>
              <a:rPr lang="en-US" sz="1280" dirty="0">
                <a:latin typeface="Tahoma" pitchFamily="34" charset="0"/>
              </a:rPr>
              <a:t>, Ph.D.</a:t>
            </a:r>
          </a:p>
        </p:txBody>
      </p:sp>
    </p:spTree>
    <p:extLst>
      <p:ext uri="{BB962C8B-B14F-4D97-AF65-F5344CB8AC3E}">
        <p14:creationId xmlns:p14="http://schemas.microsoft.com/office/powerpoint/2010/main" val="40773146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Probation terms should be…</a:t>
            </a:r>
            <a:endParaRPr lang="en-US" dirty="0"/>
          </a:p>
        </p:txBody>
      </p:sp>
      <p:sp>
        <p:nvSpPr>
          <p:cNvPr id="3" name="Content Placeholder 2"/>
          <p:cNvSpPr>
            <a:spLocks noGrp="1"/>
          </p:cNvSpPr>
          <p:nvPr>
            <p:ph idx="1"/>
          </p:nvPr>
        </p:nvSpPr>
        <p:spPr/>
        <p:txBody>
          <a:bodyPr/>
          <a:lstStyle/>
          <a:p>
            <a:r>
              <a:rPr lang="en-US" sz="4800" dirty="0" smtClean="0"/>
              <a:t>Realistic</a:t>
            </a:r>
          </a:p>
          <a:p>
            <a:endParaRPr lang="en-US" dirty="0"/>
          </a:p>
          <a:p>
            <a:r>
              <a:rPr lang="en-US" sz="4800" dirty="0" smtClean="0"/>
              <a:t>Relevant</a:t>
            </a:r>
          </a:p>
          <a:p>
            <a:endParaRPr lang="en-US" dirty="0"/>
          </a:p>
          <a:p>
            <a:r>
              <a:rPr lang="en-US" sz="4800" dirty="0" smtClean="0"/>
              <a:t>Research based</a:t>
            </a:r>
            <a:endParaRPr lang="en-US" sz="4800" dirty="0"/>
          </a:p>
        </p:txBody>
      </p:sp>
    </p:spTree>
    <p:extLst>
      <p:ext uri="{BB962C8B-B14F-4D97-AF65-F5344CB8AC3E}">
        <p14:creationId xmlns:p14="http://schemas.microsoft.com/office/powerpoint/2010/main" val="29096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Supervision-What works?</a:t>
            </a:r>
            <a:br>
              <a:rPr lang="en-US" dirty="0"/>
            </a:br>
            <a:endParaRPr lang="en-US" dirty="0"/>
          </a:p>
        </p:txBody>
      </p:sp>
      <p:sp>
        <p:nvSpPr>
          <p:cNvPr id="3" name="Content Placeholder 2"/>
          <p:cNvSpPr>
            <a:spLocks noGrp="1"/>
          </p:cNvSpPr>
          <p:nvPr>
            <p:ph idx="1"/>
          </p:nvPr>
        </p:nvSpPr>
        <p:spPr>
          <a:xfrm>
            <a:off x="4040187" y="2423160"/>
            <a:ext cx="5492182" cy="5120640"/>
          </a:xfrm>
        </p:spPr>
        <p:txBody>
          <a:bodyPr/>
          <a:lstStyle/>
          <a:p>
            <a:pPr marL="87786" indent="0" algn="ctr">
              <a:buNone/>
              <a:defRPr/>
            </a:pPr>
            <a:r>
              <a:rPr lang="en-US" sz="3600" b="1" dirty="0"/>
              <a:t> </a:t>
            </a:r>
            <a:r>
              <a:rPr lang="en-US" sz="3200" b="1" dirty="0"/>
              <a:t>Guideline 4</a:t>
            </a:r>
          </a:p>
          <a:p>
            <a:pPr marL="87786" indent="0">
              <a:buNone/>
              <a:defRPr/>
            </a:pPr>
            <a:endParaRPr lang="en-US" sz="2800" b="1" dirty="0" smtClean="0"/>
          </a:p>
          <a:p>
            <a:pPr marL="87786" indent="0">
              <a:buNone/>
              <a:defRPr/>
            </a:pPr>
            <a:r>
              <a:rPr lang="en-US" sz="2400" dirty="0" smtClean="0"/>
              <a:t>Where </a:t>
            </a:r>
            <a:r>
              <a:rPr lang="en-US" sz="2400" dirty="0"/>
              <a:t>possible, develop partnerships with programs, agencies, and organizations in the community that can enhance and support the supervision and treatment of DWI offenders.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7" y="2438400"/>
            <a:ext cx="2772433" cy="356455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2730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50" r="9204"/>
          <a:stretch/>
        </p:blipFill>
        <p:spPr>
          <a:xfrm>
            <a:off x="-122831" y="-1"/>
            <a:ext cx="9879605" cy="7284493"/>
          </a:xfrm>
          <a:prstGeom prst="rect">
            <a:avLst/>
          </a:prstGeom>
        </p:spPr>
      </p:pic>
      <p:sp>
        <p:nvSpPr>
          <p:cNvPr id="6" name="Rectangle 5"/>
          <p:cNvSpPr/>
          <p:nvPr/>
        </p:nvSpPr>
        <p:spPr>
          <a:xfrm>
            <a:off x="-124419" y="-1"/>
            <a:ext cx="9879606" cy="7284492"/>
          </a:xfrm>
          <a:prstGeom prst="rect">
            <a:avLst/>
          </a:prstGeom>
          <a:solidFill>
            <a:schemeClr val="tx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187" y="1130808"/>
            <a:ext cx="8000556" cy="4888992"/>
          </a:xfrm>
        </p:spPr>
        <p:txBody>
          <a:bodyPr>
            <a:normAutofit/>
          </a:bodyPr>
          <a:lstStyle/>
          <a:p>
            <a:pPr algn="ctr"/>
            <a:r>
              <a:rPr lang="en-US" b="1" dirty="0" smtClean="0">
                <a:solidFill>
                  <a:schemeClr val="bg1"/>
                </a:solidFill>
              </a:rPr>
              <a:t>Partnering and Collaboration</a:t>
            </a:r>
            <a:endParaRPr lang="en-US" b="1" dirty="0">
              <a:solidFill>
                <a:schemeClr val="bg1"/>
              </a:solidFill>
            </a:endParaRPr>
          </a:p>
        </p:txBody>
      </p:sp>
    </p:spTree>
    <p:extLst>
      <p:ext uri="{BB962C8B-B14F-4D97-AF65-F5344CB8AC3E}">
        <p14:creationId xmlns:p14="http://schemas.microsoft.com/office/powerpoint/2010/main" val="3123987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87" y="-304800"/>
            <a:ext cx="8000556" cy="6184392"/>
          </a:xfrm>
        </p:spPr>
        <p:txBody>
          <a:bodyPr>
            <a:normAutofit/>
          </a:bodyPr>
          <a:lstStyle/>
          <a:p>
            <a:pPr algn="ctr"/>
            <a:r>
              <a:rPr lang="en-US" dirty="0" smtClean="0"/>
              <a:t>  </a:t>
            </a:r>
            <a:r>
              <a:rPr lang="en-US" sz="6000" b="1" dirty="0" smtClean="0"/>
              <a:t>Ignition </a:t>
            </a:r>
            <a:r>
              <a:rPr lang="en-US" altLang="en-US" sz="6000" b="1" dirty="0" smtClean="0"/>
              <a:t>Interlock</a:t>
            </a:r>
            <a:br>
              <a:rPr lang="en-US" altLang="en-US" sz="6000" b="1" dirty="0" smtClean="0"/>
            </a:br>
            <a:r>
              <a:rPr lang="en-US" altLang="en-US" sz="6000" b="1" dirty="0"/>
              <a:t/>
            </a:r>
            <a:br>
              <a:rPr lang="en-US" altLang="en-US" sz="6000" b="1" dirty="0"/>
            </a:br>
            <a:r>
              <a:rPr lang="en-US" altLang="en-US" sz="6000" b="1" dirty="0" smtClean="0"/>
              <a:t/>
            </a:r>
            <a:br>
              <a:rPr lang="en-US" altLang="en-US" sz="6000" b="1" dirty="0" smtClean="0"/>
            </a:br>
            <a:r>
              <a:rPr lang="en-US" altLang="en-US" sz="6000" b="1" dirty="0"/>
              <a:t/>
            </a:r>
            <a:br>
              <a:rPr lang="en-US" altLang="en-US" sz="6000" b="1" dirty="0"/>
            </a:br>
            <a:endParaRPr lang="en-US" sz="6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443"/>
          <a:stretch/>
        </p:blipFill>
        <p:spPr>
          <a:xfrm>
            <a:off x="1068387" y="2069910"/>
            <a:ext cx="8688388" cy="5245290"/>
          </a:xfrm>
          <a:prstGeom prst="rect">
            <a:avLst/>
          </a:prstGeom>
        </p:spPr>
      </p:pic>
    </p:spTree>
    <p:extLst>
      <p:ext uri="{BB962C8B-B14F-4D97-AF65-F5344CB8AC3E}">
        <p14:creationId xmlns:p14="http://schemas.microsoft.com/office/powerpoint/2010/main" val="3545386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805" y="381000"/>
            <a:ext cx="7855970" cy="1219200"/>
          </a:xfrm>
        </p:spPr>
        <p:txBody>
          <a:bodyPr>
            <a:normAutofit fontScale="90000"/>
          </a:bodyPr>
          <a:lstStyle/>
          <a:p>
            <a:r>
              <a:rPr lang="en-US" dirty="0" smtClean="0"/>
              <a:t> </a:t>
            </a:r>
            <a:br>
              <a:rPr lang="en-US" dirty="0" smtClean="0"/>
            </a:br>
            <a:r>
              <a:rPr lang="en-US" dirty="0"/>
              <a:t/>
            </a:r>
            <a:br>
              <a:rPr lang="en-US" dirty="0"/>
            </a:br>
            <a:r>
              <a:rPr lang="en-US" b="1" dirty="0" smtClean="0"/>
              <a:t>Ignition</a:t>
            </a:r>
            <a:r>
              <a:rPr lang="en-US" dirty="0" smtClean="0"/>
              <a:t> </a:t>
            </a:r>
            <a:r>
              <a:rPr lang="en-US" altLang="en-US" b="1" dirty="0" smtClean="0"/>
              <a:t>Interlock-What does the </a:t>
            </a:r>
            <a:r>
              <a:rPr lang="en-US" altLang="en-US" b="1" dirty="0"/>
              <a:t>research say?</a:t>
            </a:r>
            <a:br>
              <a:rPr lang="en-US" altLang="en-US" b="1" dirty="0"/>
            </a:br>
            <a:r>
              <a:rPr lang="en-US" altLang="en-US" b="1" dirty="0"/>
              <a:t/>
            </a:r>
            <a:br>
              <a:rPr lang="en-US" altLang="en-US" b="1" dirty="0"/>
            </a:br>
            <a:endParaRPr lang="en-US" dirty="0"/>
          </a:p>
        </p:txBody>
      </p:sp>
      <p:sp>
        <p:nvSpPr>
          <p:cNvPr id="3" name="Content Placeholder 2"/>
          <p:cNvSpPr>
            <a:spLocks noGrp="1"/>
          </p:cNvSpPr>
          <p:nvPr>
            <p:ph idx="1"/>
          </p:nvPr>
        </p:nvSpPr>
        <p:spPr>
          <a:xfrm>
            <a:off x="1373187" y="1813560"/>
            <a:ext cx="8159182" cy="5120640"/>
          </a:xfrm>
        </p:spPr>
        <p:txBody>
          <a:bodyPr>
            <a:normAutofit/>
          </a:bodyPr>
          <a:lstStyle/>
          <a:p>
            <a:pPr marL="87786" indent="0">
              <a:spcAft>
                <a:spcPts val="600"/>
              </a:spcAft>
              <a:buNone/>
            </a:pPr>
            <a:r>
              <a:rPr lang="en-US" sz="3200" dirty="0" smtClean="0"/>
              <a:t>Reduces recidivism</a:t>
            </a:r>
            <a:endParaRPr lang="en-US" sz="3200" dirty="0"/>
          </a:p>
        </p:txBody>
      </p:sp>
      <p:sp>
        <p:nvSpPr>
          <p:cNvPr id="4" name="TextBox 3"/>
          <p:cNvSpPr txBox="1"/>
          <p:nvPr/>
        </p:nvSpPr>
        <p:spPr>
          <a:xfrm>
            <a:off x="4649787" y="1815152"/>
            <a:ext cx="4343400" cy="584775"/>
          </a:xfrm>
          <a:prstGeom prst="rect">
            <a:avLst/>
          </a:prstGeom>
          <a:noFill/>
        </p:spPr>
        <p:txBody>
          <a:bodyPr wrap="square" rtlCol="0">
            <a:spAutoFit/>
          </a:bodyPr>
          <a:lstStyle/>
          <a:p>
            <a:r>
              <a:rPr lang="en-US" sz="3200" dirty="0" smtClean="0">
                <a:latin typeface="+mj-lt"/>
              </a:rPr>
              <a:t>:   While installed</a:t>
            </a:r>
            <a:endParaRPr lang="en-US" sz="3200" dirty="0">
              <a:latin typeface="+mj-lt"/>
            </a:endParaRPr>
          </a:p>
        </p:txBody>
      </p:sp>
      <p:sp>
        <p:nvSpPr>
          <p:cNvPr id="5" name="TextBox 4"/>
          <p:cNvSpPr txBox="1"/>
          <p:nvPr/>
        </p:nvSpPr>
        <p:spPr>
          <a:xfrm>
            <a:off x="1449387" y="2895600"/>
            <a:ext cx="5638800" cy="1077218"/>
          </a:xfrm>
          <a:prstGeom prst="rect">
            <a:avLst/>
          </a:prstGeom>
          <a:noFill/>
        </p:spPr>
        <p:txBody>
          <a:bodyPr wrap="square" rtlCol="0">
            <a:spAutoFit/>
          </a:bodyPr>
          <a:lstStyle/>
          <a:p>
            <a:r>
              <a:rPr lang="en-US" sz="3200" dirty="0" smtClean="0">
                <a:latin typeface="+mj-lt"/>
              </a:rPr>
              <a:t>When used in conjunction with treatment</a:t>
            </a:r>
            <a:endParaRPr lang="en-US" sz="3200" dirty="0">
              <a:latin typeface="+mj-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9443"/>
          <a:stretch/>
        </p:blipFill>
        <p:spPr>
          <a:xfrm>
            <a:off x="1073386" y="4647029"/>
            <a:ext cx="4419600" cy="2668169"/>
          </a:xfrm>
          <a:prstGeom prst="rect">
            <a:avLst/>
          </a:prstGeom>
        </p:spPr>
      </p:pic>
    </p:spTree>
    <p:extLst>
      <p:ext uri="{BB962C8B-B14F-4D97-AF65-F5344CB8AC3E}">
        <p14:creationId xmlns:p14="http://schemas.microsoft.com/office/powerpoint/2010/main" val="5083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031" y="-457200"/>
            <a:ext cx="8000556" cy="5574792"/>
          </a:xfrm>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altLang="en-US" sz="4800" b="1" dirty="0" smtClean="0"/>
              <a:t>Transdermal Alcohol Devices</a:t>
            </a:r>
            <a:br>
              <a:rPr lang="en-US" altLang="en-US" sz="4800" b="1" dirty="0" smtClean="0"/>
            </a:br>
            <a:r>
              <a:rPr lang="en-US" altLang="en-US" sz="4800" b="1" dirty="0"/>
              <a:t/>
            </a:r>
            <a:br>
              <a:rPr lang="en-US" altLang="en-US" sz="4800" b="1" dirty="0"/>
            </a:br>
            <a:r>
              <a:rPr lang="en-US" altLang="en-US" sz="4800" b="1" dirty="0" smtClean="0"/>
              <a:t/>
            </a:r>
            <a:br>
              <a:rPr lang="en-US" altLang="en-US" sz="4800" b="1" dirty="0" smtClean="0"/>
            </a:br>
            <a:r>
              <a:rPr lang="en-US" altLang="en-US" sz="4800" b="1" dirty="0"/>
              <a:t/>
            </a:r>
            <a:br>
              <a:rPr lang="en-US" altLang="en-US" sz="4800" b="1" dirty="0"/>
            </a:br>
            <a:r>
              <a:rPr lang="en-US" altLang="en-US" sz="4800" b="1" dirty="0"/>
              <a:t/>
            </a:r>
            <a:br>
              <a:rPr lang="en-US" altLang="en-US" sz="4800" b="1" dirty="0"/>
            </a:br>
            <a:r>
              <a:rPr lang="en-US" altLang="en-US" sz="4800" b="1" dirty="0"/>
              <a:t/>
            </a:r>
            <a:br>
              <a:rPr lang="en-US" altLang="en-US" sz="4800" b="1" dirty="0"/>
            </a:br>
            <a:r>
              <a:rPr lang="en-US" altLang="en-US" dirty="0"/>
              <a:t/>
            </a:r>
            <a:br>
              <a:rPr lang="en-US" alt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828800"/>
            <a:ext cx="8688388" cy="5763298"/>
          </a:xfrm>
          <a:prstGeom prst="rect">
            <a:avLst/>
          </a:prstGeom>
        </p:spPr>
      </p:pic>
    </p:spTree>
    <p:extLst>
      <p:ext uri="{BB962C8B-B14F-4D97-AF65-F5344CB8AC3E}">
        <p14:creationId xmlns:p14="http://schemas.microsoft.com/office/powerpoint/2010/main" val="1188575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a:t/>
            </a:r>
            <a:br>
              <a:rPr lang="en-US" dirty="0"/>
            </a:br>
            <a:r>
              <a:rPr lang="en-US" altLang="en-US" sz="4000" b="1" dirty="0" smtClean="0"/>
              <a:t>Transdermal </a:t>
            </a:r>
            <a:r>
              <a:rPr lang="en-US" altLang="en-US" sz="4000" b="1" dirty="0"/>
              <a:t>alcohol devices-What does research say</a:t>
            </a:r>
            <a:r>
              <a:rPr lang="en-US" altLang="en-US" sz="4000" b="1" dirty="0" smtClean="0"/>
              <a:t>?</a:t>
            </a:r>
            <a:br>
              <a:rPr lang="en-US" altLang="en-US" sz="4000" b="1" dirty="0" smtClean="0"/>
            </a:br>
            <a:r>
              <a:rPr lang="en-US" altLang="en-US" dirty="0"/>
              <a:t/>
            </a:r>
            <a:br>
              <a:rPr lang="en-US" altLang="en-US" dirty="0"/>
            </a:br>
            <a:endParaRPr lang="en-US" dirty="0"/>
          </a:p>
        </p:txBody>
      </p:sp>
      <p:sp>
        <p:nvSpPr>
          <p:cNvPr id="3" name="Content Placeholder 2"/>
          <p:cNvSpPr>
            <a:spLocks noGrp="1"/>
          </p:cNvSpPr>
          <p:nvPr>
            <p:ph idx="1"/>
          </p:nvPr>
        </p:nvSpPr>
        <p:spPr>
          <a:xfrm>
            <a:off x="1754187" y="1544320"/>
            <a:ext cx="8002588" cy="5120640"/>
          </a:xfrm>
        </p:spPr>
        <p:txBody>
          <a:bodyPr>
            <a:normAutofit/>
          </a:bodyPr>
          <a:lstStyle/>
          <a:p>
            <a:pPr>
              <a:spcAft>
                <a:spcPts val="600"/>
              </a:spcAft>
            </a:pPr>
            <a:endParaRPr lang="en-US" altLang="en-US" sz="3600" dirty="0" smtClean="0"/>
          </a:p>
          <a:p>
            <a:pPr>
              <a:spcAft>
                <a:spcPts val="600"/>
              </a:spcAft>
            </a:pPr>
            <a:r>
              <a:rPr lang="en-US" altLang="en-US" sz="3600" dirty="0" smtClean="0"/>
              <a:t>Deters offenders from drinking</a:t>
            </a:r>
            <a:endParaRPr lang="en-US" altLang="en-US" sz="3600" dirty="0"/>
          </a:p>
          <a:p>
            <a:pPr>
              <a:spcAft>
                <a:spcPts val="600"/>
              </a:spcAft>
            </a:pPr>
            <a:r>
              <a:rPr lang="en-US" altLang="en-US" sz="3600" dirty="0" smtClean="0"/>
              <a:t>Accurate technology </a:t>
            </a:r>
          </a:p>
          <a:p>
            <a:pPr>
              <a:spcAft>
                <a:spcPts val="600"/>
              </a:spcAft>
            </a:pPr>
            <a:r>
              <a:rPr lang="en-US" altLang="en-US" sz="3600" dirty="0" smtClean="0"/>
              <a:t>Good at identifying noncompliance</a:t>
            </a:r>
            <a:endParaRPr lang="en-US" altLang="en-US" sz="3600" dirty="0"/>
          </a:p>
          <a:p>
            <a:pPr>
              <a:spcAft>
                <a:spcPts val="600"/>
              </a:spcAft>
            </a:pPr>
            <a:r>
              <a:rPr lang="en-US" altLang="en-US" sz="3600" dirty="0" smtClean="0"/>
              <a:t>Helps </a:t>
            </a:r>
            <a:r>
              <a:rPr lang="en-US" altLang="en-US" sz="3600" dirty="0"/>
              <a:t>enforce </a:t>
            </a:r>
            <a:r>
              <a:rPr lang="en-US" altLang="en-US" sz="3600" dirty="0" smtClean="0"/>
              <a:t>abstinence</a:t>
            </a:r>
            <a:endParaRPr lang="en-US" altLang="en-US" sz="3600" dirty="0"/>
          </a:p>
        </p:txBody>
      </p:sp>
    </p:spTree>
    <p:extLst>
      <p:ext uri="{BB962C8B-B14F-4D97-AF65-F5344CB8AC3E}">
        <p14:creationId xmlns:p14="http://schemas.microsoft.com/office/powerpoint/2010/main" val="41390205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Alcohol Monitoring Technology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313" y="1842294"/>
            <a:ext cx="7048500" cy="4524375"/>
          </a:xfrm>
        </p:spPr>
      </p:pic>
    </p:spTree>
    <p:extLst>
      <p:ext uri="{BB962C8B-B14F-4D97-AF65-F5344CB8AC3E}">
        <p14:creationId xmlns:p14="http://schemas.microsoft.com/office/powerpoint/2010/main" val="1988420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3187" y="533400"/>
            <a:ext cx="8000556" cy="838200"/>
          </a:xfrm>
        </p:spPr>
        <p:txBody>
          <a:bodyPr>
            <a:normAutofit/>
          </a:bodyPr>
          <a:lstStyle/>
          <a:p>
            <a:pPr algn="ctr"/>
            <a:r>
              <a:rPr lang="en-US" dirty="0" smtClean="0"/>
              <a:t> </a:t>
            </a:r>
            <a:r>
              <a:rPr lang="en-US" altLang="en-US" sz="4800" b="1" dirty="0" smtClean="0"/>
              <a:t>DWI Courts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87" y="1981199"/>
            <a:ext cx="8688388" cy="5734337"/>
          </a:xfrm>
          <a:prstGeom prst="rect">
            <a:avLst/>
          </a:prstGeom>
        </p:spPr>
      </p:pic>
    </p:spTree>
    <p:extLst>
      <p:ext uri="{BB962C8B-B14F-4D97-AF65-F5344CB8AC3E}">
        <p14:creationId xmlns:p14="http://schemas.microsoft.com/office/powerpoint/2010/main" val="1231975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09"/>
            <a:ext cx="9739002" cy="7322024"/>
          </a:xfrm>
          <a:prstGeom prst="rect">
            <a:avLst/>
          </a:prstGeom>
        </p:spPr>
      </p:pic>
      <p:sp>
        <p:nvSpPr>
          <p:cNvPr id="2" name="Title 1"/>
          <p:cNvSpPr>
            <a:spLocks noGrp="1"/>
          </p:cNvSpPr>
          <p:nvPr>
            <p:ph type="title"/>
          </p:nvPr>
        </p:nvSpPr>
        <p:spPr>
          <a:xfrm>
            <a:off x="458787" y="292947"/>
            <a:ext cx="9073582" cy="121920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Learning Objectives</a:t>
            </a:r>
            <a:endParaRPr lang="en-US"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0410" y="1889760"/>
            <a:ext cx="7778182" cy="5120640"/>
          </a:xfrm>
        </p:spPr>
        <p:txBody>
          <a:bodyPr>
            <a:normAutofit/>
          </a:bodyPr>
          <a:lstStyle/>
          <a:p>
            <a:pPr lvl="0">
              <a:spcBef>
                <a:spcPts val="1200"/>
              </a:spcBef>
              <a:spcAft>
                <a:spcPts val="1200"/>
              </a:spcAft>
              <a:buClr>
                <a:schemeClr val="bg1"/>
              </a:buClr>
            </a:pPr>
            <a:r>
              <a:rPr lang="en-US" sz="2800" dirty="0" smtClean="0">
                <a:solidFill>
                  <a:schemeClr val="bg1"/>
                </a:solidFill>
                <a:effectLst>
                  <a:outerShdw blurRad="38100" dist="38100" dir="2700000" algn="tl">
                    <a:srgbClr val="000000">
                      <a:alpha val="43137"/>
                    </a:srgbClr>
                  </a:outerShdw>
                </a:effectLst>
              </a:rPr>
              <a:t>Identify </a:t>
            </a:r>
            <a:r>
              <a:rPr lang="en-US" sz="2800" dirty="0">
                <a:solidFill>
                  <a:schemeClr val="bg1"/>
                </a:solidFill>
                <a:effectLst>
                  <a:outerShdw blurRad="38100" dist="38100" dir="2700000" algn="tl">
                    <a:srgbClr val="000000">
                      <a:alpha val="43137"/>
                    </a:srgbClr>
                  </a:outerShdw>
                </a:effectLst>
              </a:rPr>
              <a:t>how </a:t>
            </a:r>
            <a:r>
              <a:rPr lang="en-US" sz="2800" dirty="0" smtClean="0">
                <a:solidFill>
                  <a:schemeClr val="bg1"/>
                </a:solidFill>
                <a:effectLst>
                  <a:outerShdw blurRad="38100" dist="38100" dir="2700000" algn="tl">
                    <a:srgbClr val="000000">
                      <a:alpha val="43137"/>
                    </a:srgbClr>
                  </a:outerShdw>
                </a:effectLst>
              </a:rPr>
              <a:t>DWI assessments </a:t>
            </a:r>
            <a:r>
              <a:rPr lang="en-US" sz="2800" dirty="0">
                <a:solidFill>
                  <a:schemeClr val="bg1"/>
                </a:solidFill>
                <a:effectLst>
                  <a:outerShdw blurRad="38100" dist="38100" dir="2700000" algn="tl">
                    <a:srgbClr val="000000">
                      <a:alpha val="43137"/>
                    </a:srgbClr>
                  </a:outerShdw>
                </a:effectLst>
              </a:rPr>
              <a:t>impact supervision strategies</a:t>
            </a:r>
          </a:p>
          <a:p>
            <a:pPr lvl="0">
              <a:spcBef>
                <a:spcPts val="1200"/>
              </a:spcBef>
              <a:spcAft>
                <a:spcPts val="1200"/>
              </a:spcAft>
              <a:buClr>
                <a:schemeClr val="bg1"/>
              </a:buClr>
            </a:pPr>
            <a:r>
              <a:rPr lang="en-US" sz="2800" dirty="0" smtClean="0">
                <a:solidFill>
                  <a:schemeClr val="bg1"/>
                </a:solidFill>
                <a:effectLst>
                  <a:outerShdw blurRad="38100" dist="38100" dir="2700000" algn="tl">
                    <a:srgbClr val="000000">
                      <a:alpha val="43137"/>
                    </a:srgbClr>
                  </a:outerShdw>
                </a:effectLst>
              </a:rPr>
              <a:t>Identify </a:t>
            </a:r>
            <a:r>
              <a:rPr lang="en-US" sz="2800" dirty="0">
                <a:solidFill>
                  <a:schemeClr val="bg1"/>
                </a:solidFill>
                <a:effectLst>
                  <a:outerShdw blurRad="38100" dist="38100" dir="2700000" algn="tl">
                    <a:srgbClr val="000000">
                      <a:alpha val="43137"/>
                    </a:srgbClr>
                  </a:outerShdw>
                </a:effectLst>
              </a:rPr>
              <a:t>at least two supervision strategies that are effective in the supervision of </a:t>
            </a:r>
            <a:r>
              <a:rPr lang="en-US" sz="2800" dirty="0" smtClean="0">
                <a:solidFill>
                  <a:schemeClr val="bg1"/>
                </a:solidFill>
                <a:effectLst>
                  <a:outerShdw blurRad="38100" dist="38100" dir="2700000" algn="tl">
                    <a:srgbClr val="000000">
                      <a:alpha val="43137"/>
                    </a:srgbClr>
                  </a:outerShdw>
                </a:effectLst>
              </a:rPr>
              <a:t>DWI offenders</a:t>
            </a:r>
            <a:endParaRPr lang="en-US" sz="2800" dirty="0">
              <a:solidFill>
                <a:schemeClr val="bg1"/>
              </a:solidFill>
              <a:effectLst>
                <a:outerShdw blurRad="38100" dist="38100" dir="2700000" algn="tl">
                  <a:srgbClr val="000000">
                    <a:alpha val="43137"/>
                  </a:srgbClr>
                </a:outerShdw>
              </a:effectLst>
            </a:endParaRPr>
          </a:p>
          <a:p>
            <a:pPr lvl="0">
              <a:spcBef>
                <a:spcPts val="1200"/>
              </a:spcBef>
              <a:spcAft>
                <a:spcPts val="1200"/>
              </a:spcAft>
              <a:buClr>
                <a:schemeClr val="bg1"/>
              </a:buClr>
            </a:pPr>
            <a:r>
              <a:rPr lang="en-US" sz="2800" dirty="0" smtClean="0">
                <a:solidFill>
                  <a:schemeClr val="bg1"/>
                </a:solidFill>
                <a:effectLst>
                  <a:outerShdw blurRad="38100" dist="38100" dir="2700000" algn="tl">
                    <a:srgbClr val="000000">
                      <a:alpha val="43137"/>
                    </a:srgbClr>
                  </a:outerShdw>
                </a:effectLst>
              </a:rPr>
              <a:t>Explain how </a:t>
            </a:r>
            <a:r>
              <a:rPr lang="en-US" sz="2800" dirty="0">
                <a:solidFill>
                  <a:schemeClr val="bg1"/>
                </a:solidFill>
                <a:effectLst>
                  <a:outerShdw blurRad="38100" dist="38100" dir="2700000" algn="tl">
                    <a:srgbClr val="000000">
                      <a:alpha val="43137"/>
                    </a:srgbClr>
                  </a:outerShdw>
                </a:effectLst>
              </a:rPr>
              <a:t>assessments can help deliver the most appropriate treatment dosage based on offender risk and needs</a:t>
            </a:r>
          </a:p>
          <a:p>
            <a:pPr>
              <a:spcBef>
                <a:spcPts val="1200"/>
              </a:spcBef>
              <a:spcAft>
                <a:spcPts val="1200"/>
              </a:spcAft>
              <a:buClr>
                <a:schemeClr val="bg1"/>
              </a:buClr>
            </a:pP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6052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13" y="0"/>
            <a:ext cx="11083635" cy="7315200"/>
          </a:xfrm>
          <a:prstGeom prst="rect">
            <a:avLst/>
          </a:prstGeom>
        </p:spPr>
      </p:pic>
      <p:sp>
        <p:nvSpPr>
          <p:cNvPr id="5" name="Rectangle 4"/>
          <p:cNvSpPr/>
          <p:nvPr/>
        </p:nvSpPr>
        <p:spPr>
          <a:xfrm>
            <a:off x="-74613" y="15922"/>
            <a:ext cx="11117066" cy="7315200"/>
          </a:xfrm>
          <a:prstGeom prst="rect">
            <a:avLst/>
          </a:prstGeom>
          <a:solidFill>
            <a:schemeClr val="dk1">
              <a:alpha val="6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387" y="292947"/>
            <a:ext cx="9448800" cy="1219200"/>
          </a:xfrm>
        </p:spPr>
        <p:txBody>
          <a:bodyPr>
            <a:normAutofit fontScale="90000"/>
          </a:bodyPr>
          <a:lstStyle/>
          <a:p>
            <a:pPr algn="ct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r>
              <a:rPr lang="en-US" sz="4400"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The Guiding Principles of DWI Courts</a:t>
            </a:r>
            <a:br>
              <a:rPr lang="en-US" sz="4400"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n-US" sz="4400"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t/>
            </a:r>
            <a:br>
              <a:rPr lang="en-US" sz="4400" b="1" dirty="0">
                <a:solidFill>
                  <a:schemeClr val="bg1"/>
                </a:solidFill>
                <a:latin typeface="Tahoma" panose="020B0604030504040204" pitchFamily="34" charset="0"/>
                <a:ea typeface="Times New Roman" panose="02020603050405020304" pitchFamily="18" charset="0"/>
                <a:cs typeface="Times New Roman" panose="02020603050405020304" pitchFamily="18" charset="0"/>
              </a:rPr>
            </a:br>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
            <a:b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bg1"/>
              </a:solidFill>
            </a:endParaRPr>
          </a:p>
        </p:txBody>
      </p:sp>
      <p:sp>
        <p:nvSpPr>
          <p:cNvPr id="3" name="Content Placeholder 2"/>
          <p:cNvSpPr>
            <a:spLocks noGrp="1"/>
          </p:cNvSpPr>
          <p:nvPr>
            <p:ph idx="1"/>
          </p:nvPr>
        </p:nvSpPr>
        <p:spPr>
          <a:xfrm>
            <a:off x="687387" y="1544320"/>
            <a:ext cx="9448800" cy="5120640"/>
          </a:xfrm>
        </p:spPr>
        <p:txBody>
          <a:bodyPr>
            <a:noAutofit/>
          </a:bodyPr>
          <a:lstStyle/>
          <a:p>
            <a:pPr marL="87786" indent="0">
              <a:buNone/>
            </a:pP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  Determine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Population</a:t>
            </a:r>
          </a:p>
          <a:p>
            <a:pPr marL="87786" indent="0">
              <a:buNone/>
            </a:pP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  Perform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Clinical Assessment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  Develop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Treatment Plan</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4:  Supervise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Offender</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5:  Forge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Agency, Organization, </a:t>
            </a: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and Community Partnerships</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  Take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Judicial Leadership Role</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7:  Case Management Strategies</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8:  Address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Transportation Issues</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9:  Evaluate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the Program</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10:Ensure </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Sustainable Program</a:t>
            </a:r>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116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7786" indent="0">
              <a:buNone/>
            </a:pPr>
            <a:endParaRPr lang="en-US" dirty="0" smtClean="0"/>
          </a:p>
          <a:p>
            <a:pPr marL="87786" indent="0">
              <a:buNone/>
            </a:pPr>
            <a:endParaRPr lang="en-US" dirty="0"/>
          </a:p>
        </p:txBody>
      </p:sp>
      <p:sp>
        <p:nvSpPr>
          <p:cNvPr id="5"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t>
            </a:r>
            <a:r>
              <a:rPr lang="en-US" altLang="en-US" sz="4400" b="1" dirty="0" smtClean="0"/>
              <a:t>DWI Courts-What </a:t>
            </a:r>
            <a:r>
              <a:rPr lang="en-US" altLang="en-US" sz="4400" b="1" dirty="0"/>
              <a:t>does the research say?</a:t>
            </a:r>
            <a:br>
              <a:rPr lang="en-US" altLang="en-US" sz="4400" b="1" dirty="0"/>
            </a:br>
            <a:r>
              <a:rPr lang="en-US" altLang="en-US" sz="4400" b="1" dirty="0"/>
              <a:t/>
            </a:r>
            <a:br>
              <a:rPr lang="en-US" altLang="en-US" sz="4400" b="1" dirty="0"/>
            </a:br>
            <a:endParaRPr lang="en-US" sz="4400" dirty="0"/>
          </a:p>
        </p:txBody>
      </p:sp>
      <p:sp>
        <p:nvSpPr>
          <p:cNvPr id="6" name="Rectangle 5"/>
          <p:cNvSpPr/>
          <p:nvPr/>
        </p:nvSpPr>
        <p:spPr>
          <a:xfrm>
            <a:off x="1754187" y="2185987"/>
            <a:ext cx="7086600" cy="3539430"/>
          </a:xfrm>
          <a:prstGeom prst="rect">
            <a:avLst/>
          </a:prstGeom>
        </p:spPr>
        <p:txBody>
          <a:bodyPr wrap="square">
            <a:spAutoFit/>
          </a:bodyPr>
          <a:lstStyle/>
          <a:p>
            <a:r>
              <a:rPr lang="en-US" dirty="0" smtClean="0"/>
              <a:t>Recidivism </a:t>
            </a:r>
            <a:r>
              <a:rPr lang="en-US" dirty="0"/>
              <a:t>for repeat offenders that graduate from DWI courts tends to be </a:t>
            </a:r>
            <a:r>
              <a:rPr lang="en-US" dirty="0" smtClean="0"/>
              <a:t>low</a:t>
            </a:r>
          </a:p>
          <a:p>
            <a:endParaRPr lang="en-US" dirty="0"/>
          </a:p>
          <a:p>
            <a:r>
              <a:rPr lang="en-US" dirty="0"/>
              <a:t>Even if they don’t graduate, their recidivism is </a:t>
            </a:r>
            <a:r>
              <a:rPr lang="en-US" dirty="0" smtClean="0"/>
              <a:t>lower</a:t>
            </a:r>
          </a:p>
          <a:p>
            <a:endParaRPr lang="en-US" dirty="0" smtClean="0"/>
          </a:p>
          <a:p>
            <a:r>
              <a:rPr lang="en-US" altLang="en-US" sz="2400" dirty="0"/>
              <a:t>On average DWI Courts reduce recidivism by 13</a:t>
            </a:r>
            <a:r>
              <a:rPr lang="en-US" altLang="en-US" sz="2400" dirty="0" smtClean="0"/>
              <a:t>% </a:t>
            </a:r>
            <a:r>
              <a:rPr lang="en-US" altLang="en-US" sz="1800" dirty="0" smtClean="0"/>
              <a:t>(Campbell Collaboration Assessment)</a:t>
            </a:r>
            <a:endParaRPr lang="en-US" altLang="en-US" sz="1800" dirty="0"/>
          </a:p>
          <a:p>
            <a:endParaRPr lang="en-US" dirty="0" smtClean="0"/>
          </a:p>
          <a:p>
            <a:r>
              <a:rPr lang="en-US" dirty="0" smtClean="0"/>
              <a:t>Cost savings compared to traditional court</a:t>
            </a:r>
            <a:endParaRPr lang="en-US" dirty="0"/>
          </a:p>
        </p:txBody>
      </p:sp>
    </p:spTree>
    <p:extLst>
      <p:ext uri="{BB962C8B-B14F-4D97-AF65-F5344CB8AC3E}">
        <p14:creationId xmlns:p14="http://schemas.microsoft.com/office/powerpoint/2010/main" val="1125303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741077"/>
            <a:ext cx="12997750" cy="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176" tIns="36588" rIns="73176" bIns="36588" numCol="1" anchor="ctr" anchorCtr="0" compatLnSpc="1">
            <a:prstTxWarp prst="textNoShape">
              <a:avLst/>
            </a:prstTxWarp>
            <a:spAutoFit/>
          </a:bodyPr>
          <a:lstStyle/>
          <a:p>
            <a:endParaRPr lang="en-US" sz="1761"/>
          </a:p>
        </p:txBody>
      </p:sp>
      <p:graphicFrame>
        <p:nvGraphicFramePr>
          <p:cNvPr id="3" name="Object 2"/>
          <p:cNvGraphicFramePr>
            <a:graphicFrameLocks noChangeAspect="1"/>
          </p:cNvGraphicFramePr>
          <p:nvPr>
            <p:extLst/>
          </p:nvPr>
        </p:nvGraphicFramePr>
        <p:xfrm>
          <a:off x="-1" y="913507"/>
          <a:ext cx="9756775" cy="5494538"/>
        </p:xfrm>
        <a:graphic>
          <a:graphicData uri="http://schemas.openxmlformats.org/presentationml/2006/ole">
            <mc:AlternateContent xmlns:mc="http://schemas.openxmlformats.org/markup-compatibility/2006">
              <mc:Choice xmlns:v="urn:schemas-microsoft-com:vml" Requires="v">
                <p:oleObj spid="_x0000_s4117" name="Slide" r:id="rId4" imgW="3220063" imgH="2413926" progId="PowerPoint.Slide.8">
                  <p:embed/>
                </p:oleObj>
              </mc:Choice>
              <mc:Fallback>
                <p:oleObj name="Slide" r:id="rId4" imgW="3220063" imgH="2413926" progId="PowerPoint.Slide.8">
                  <p:embed/>
                  <p:pic>
                    <p:nvPicPr>
                      <p:cNvPr id="0" name=""/>
                      <p:cNvPicPr>
                        <a:picLocks noChangeAspect="1" noChangeArrowheads="1"/>
                      </p:cNvPicPr>
                      <p:nvPr/>
                    </p:nvPicPr>
                    <p:blipFill>
                      <a:blip r:embed="rId5"/>
                      <a:srcRect/>
                      <a:stretch>
                        <a:fillRect/>
                      </a:stretch>
                    </p:blipFill>
                    <p:spPr bwMode="auto">
                      <a:xfrm>
                        <a:off x="-1" y="913507"/>
                        <a:ext cx="9756775" cy="5494538"/>
                      </a:xfrm>
                      <a:prstGeom prst="rect">
                        <a:avLst/>
                      </a:prstGeom>
                      <a:noFill/>
                    </p:spPr>
                  </p:pic>
                </p:oleObj>
              </mc:Fallback>
            </mc:AlternateContent>
          </a:graphicData>
        </a:graphic>
      </p:graphicFrame>
    </p:spTree>
    <p:extLst>
      <p:ext uri="{BB962C8B-B14F-4D97-AF65-F5344CB8AC3E}">
        <p14:creationId xmlns:p14="http://schemas.microsoft.com/office/powerpoint/2010/main" val="482929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13" y="-1371600"/>
            <a:ext cx="8000556" cy="1219200"/>
          </a:xfrm>
        </p:spPr>
        <p:txBody>
          <a:bodyPr>
            <a:normAutofit fontScale="90000"/>
          </a:bodyPr>
          <a:lstStyle/>
          <a:p>
            <a:pPr algn="ctr"/>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Treatment &amp; Interventions for </a:t>
            </a:r>
            <a:r>
              <a:rPr lang="en-US" dirty="0"/>
              <a:t>I</a:t>
            </a:r>
            <a:r>
              <a:rPr lang="en-US" dirty="0" smtClean="0"/>
              <a:t>mpaired </a:t>
            </a:r>
            <a:r>
              <a:rPr lang="en-US" dirty="0"/>
              <a:t>D</a:t>
            </a:r>
            <a:r>
              <a:rPr lang="en-US" dirty="0" smtClean="0"/>
              <a:t>rivers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9" y="1927715"/>
            <a:ext cx="9790832" cy="6530485"/>
          </a:xfrm>
          <a:prstGeom prst="rect">
            <a:avLst/>
          </a:prstGeom>
        </p:spPr>
      </p:pic>
      <p:sp>
        <p:nvSpPr>
          <p:cNvPr id="4" name="Rectangle 3"/>
          <p:cNvSpPr/>
          <p:nvPr/>
        </p:nvSpPr>
        <p:spPr>
          <a:xfrm>
            <a:off x="0" y="3276600"/>
            <a:ext cx="9756775" cy="2057400"/>
          </a:xfrm>
          <a:prstGeom prst="rect">
            <a:avLst/>
          </a:prstGeom>
          <a:solidFill>
            <a:schemeClr val="dk1">
              <a:alpha val="6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Foundation:</a:t>
            </a:r>
          </a:p>
          <a:p>
            <a:pPr algn="ctr"/>
            <a:endParaRPr lang="en-US" dirty="0"/>
          </a:p>
          <a:p>
            <a:pPr algn="ctr"/>
            <a:r>
              <a:rPr lang="en-US" dirty="0" smtClean="0"/>
              <a:t>Evidence-Based Principles for Effective Interventions</a:t>
            </a:r>
            <a:endParaRPr lang="en-US" dirty="0"/>
          </a:p>
        </p:txBody>
      </p:sp>
    </p:spTree>
    <p:extLst>
      <p:ext uri="{BB962C8B-B14F-4D97-AF65-F5344CB8AC3E}">
        <p14:creationId xmlns:p14="http://schemas.microsoft.com/office/powerpoint/2010/main" val="2257197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4800" b="1" dirty="0" smtClean="0"/>
              <a:t>Treatment/Interventions  </a:t>
            </a:r>
            <a:r>
              <a:rPr lang="en-US" altLang="en-US" sz="4800" b="1" dirty="0"/>
              <a:t>for DUI Offenders</a:t>
            </a:r>
            <a:endParaRPr lang="en-US" dirty="0"/>
          </a:p>
        </p:txBody>
      </p:sp>
      <p:sp>
        <p:nvSpPr>
          <p:cNvPr id="3" name="Content Placeholder 2"/>
          <p:cNvSpPr>
            <a:spLocks noGrp="1"/>
          </p:cNvSpPr>
          <p:nvPr>
            <p:ph idx="1"/>
          </p:nvPr>
        </p:nvSpPr>
        <p:spPr>
          <a:xfrm>
            <a:off x="1754187" y="3200400"/>
            <a:ext cx="7778182" cy="5120640"/>
          </a:xfrm>
        </p:spPr>
        <p:txBody>
          <a:bodyPr>
            <a:normAutofit/>
          </a:bodyPr>
          <a:lstStyle/>
          <a:p>
            <a:endParaRPr lang="en-US" altLang="en-US" sz="2800" b="1" dirty="0" smtClean="0"/>
          </a:p>
          <a:p>
            <a:pPr marL="87786" indent="0">
              <a:buNone/>
            </a:pPr>
            <a:r>
              <a:rPr lang="en-US" altLang="en-US" sz="2800" b="1" dirty="0"/>
              <a:t/>
            </a:r>
            <a:br>
              <a:rPr lang="en-US" altLang="en-US" sz="2800" b="1" dirty="0"/>
            </a:br>
            <a:r>
              <a:rPr lang="en-US" altLang="en-US" sz="2800" b="1" dirty="0"/>
              <a:t> </a:t>
            </a:r>
            <a:endParaRPr lang="en-US" sz="2800" dirty="0"/>
          </a:p>
        </p:txBody>
      </p:sp>
      <p:sp>
        <p:nvSpPr>
          <p:cNvPr id="4" name="Oval 3"/>
          <p:cNvSpPr/>
          <p:nvPr/>
        </p:nvSpPr>
        <p:spPr>
          <a:xfrm>
            <a:off x="1581765" y="1828800"/>
            <a:ext cx="4267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Motivational Interviewing or Motivational Enhancement</a:t>
            </a:r>
            <a:endParaRPr lang="en-US" dirty="0"/>
          </a:p>
        </p:txBody>
      </p:sp>
      <p:sp>
        <p:nvSpPr>
          <p:cNvPr id="5" name="Oval 4"/>
          <p:cNvSpPr/>
          <p:nvPr/>
        </p:nvSpPr>
        <p:spPr>
          <a:xfrm>
            <a:off x="6097587" y="2753436"/>
            <a:ext cx="2971800" cy="2971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en-US" sz="2400" b="1" dirty="0"/>
              <a:t>Cognitive Behavioral Therapy</a:t>
            </a:r>
            <a:endParaRPr lang="en-US" b="1" dirty="0"/>
          </a:p>
        </p:txBody>
      </p:sp>
      <p:sp>
        <p:nvSpPr>
          <p:cNvPr id="6" name="Oval 5"/>
          <p:cNvSpPr/>
          <p:nvPr/>
        </p:nvSpPr>
        <p:spPr>
          <a:xfrm>
            <a:off x="1449387" y="4229100"/>
            <a:ext cx="4399578" cy="2286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en-US" sz="2400" b="1" dirty="0"/>
              <a:t>Group Counseling/Therapy</a:t>
            </a:r>
          </a:p>
        </p:txBody>
      </p:sp>
    </p:spTree>
    <p:extLst>
      <p:ext uri="{BB962C8B-B14F-4D97-AF65-F5344CB8AC3E}">
        <p14:creationId xmlns:p14="http://schemas.microsoft.com/office/powerpoint/2010/main" val="11529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13" y="-621792"/>
            <a:ext cx="8000556" cy="4660392"/>
          </a:xfrm>
        </p:spPr>
        <p:txBody>
          <a:bodyPr>
            <a:normAutofit/>
          </a:bodyPr>
          <a:lstStyle/>
          <a:p>
            <a:r>
              <a:rPr lang="en-US" dirty="0" smtClean="0"/>
              <a:t>  </a:t>
            </a:r>
            <a:r>
              <a:rPr lang="en-US" dirty="0"/>
              <a:t>Alcohol Treatment-What does the research say?</a:t>
            </a:r>
            <a:br>
              <a:rPr lang="en-US" dirty="0"/>
            </a:br>
            <a:endParaRPr lang="en-US" dirty="0"/>
          </a:p>
        </p:txBody>
      </p:sp>
      <p:sp>
        <p:nvSpPr>
          <p:cNvPr id="3" name="Rectangle 2"/>
          <p:cNvSpPr/>
          <p:nvPr/>
        </p:nvSpPr>
        <p:spPr>
          <a:xfrm>
            <a:off x="1525587" y="2641699"/>
            <a:ext cx="7620000" cy="3385542"/>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t>Evidence based</a:t>
            </a:r>
          </a:p>
          <a:p>
            <a:pPr marL="342900" indent="-342900">
              <a:spcBef>
                <a:spcPts val="600"/>
              </a:spcBef>
              <a:spcAft>
                <a:spcPts val="600"/>
              </a:spcAft>
              <a:buFont typeface="Arial" panose="020B0604020202020204" pitchFamily="34" charset="0"/>
              <a:buChar char="•"/>
            </a:pPr>
            <a:r>
              <a:rPr lang="en-US" altLang="en-US" sz="2400" dirty="0"/>
              <a:t>Matched to offender needs</a:t>
            </a:r>
          </a:p>
          <a:p>
            <a:pPr marL="342900" indent="-342900">
              <a:spcBef>
                <a:spcPts val="600"/>
              </a:spcBef>
              <a:spcAft>
                <a:spcPts val="600"/>
              </a:spcAft>
              <a:buFont typeface="Arial" panose="020B0604020202020204" pitchFamily="34" charset="0"/>
              <a:buChar char="•"/>
            </a:pPr>
            <a:r>
              <a:rPr lang="en-US" altLang="en-US" sz="2400" dirty="0"/>
              <a:t>Include an aftercare component</a:t>
            </a:r>
          </a:p>
          <a:p>
            <a:pPr marL="342900" indent="-342900">
              <a:spcBef>
                <a:spcPts val="600"/>
              </a:spcBef>
              <a:spcAft>
                <a:spcPts val="600"/>
              </a:spcAft>
              <a:buFont typeface="Arial" panose="020B0604020202020204" pitchFamily="34" charset="0"/>
              <a:buChar char="•"/>
            </a:pPr>
            <a:r>
              <a:rPr lang="en-US" altLang="en-US" sz="2400" dirty="0"/>
              <a:t>Effective treatment attends to multiple needs of the individual, not just his or her abuse</a:t>
            </a:r>
          </a:p>
          <a:p>
            <a:pPr marL="800100" lvl="1" indent="-342900">
              <a:spcBef>
                <a:spcPts val="600"/>
              </a:spcBef>
              <a:spcAft>
                <a:spcPts val="600"/>
              </a:spcAft>
              <a:buFont typeface="Arial" panose="020B0604020202020204" pitchFamily="34" charset="0"/>
              <a:buChar char="•"/>
            </a:pPr>
            <a:r>
              <a:rPr lang="en-US" altLang="en-US" dirty="0"/>
              <a:t>Relapse can be expected</a:t>
            </a:r>
          </a:p>
          <a:p>
            <a:pPr>
              <a:spcBef>
                <a:spcPts val="600"/>
              </a:spcBef>
              <a:spcAft>
                <a:spcPts val="600"/>
              </a:spcAft>
            </a:pPr>
            <a:endParaRPr lang="en-US" dirty="0"/>
          </a:p>
        </p:txBody>
      </p:sp>
    </p:spTree>
    <p:extLst>
      <p:ext uri="{BB962C8B-B14F-4D97-AF65-F5344CB8AC3E}">
        <p14:creationId xmlns:p14="http://schemas.microsoft.com/office/powerpoint/2010/main" val="1243462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187" y="1371600"/>
            <a:ext cx="3048000" cy="24841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4858">
            <a:off x="1351530" y="4318639"/>
            <a:ext cx="1728064" cy="2590800"/>
          </a:xfrm>
          <a:prstGeom prst="rect">
            <a:avLst/>
          </a:prstGeom>
        </p:spPr>
      </p:pic>
      <p:sp>
        <p:nvSpPr>
          <p:cNvPr id="2" name="Title 1"/>
          <p:cNvSpPr>
            <a:spLocks noGrp="1"/>
          </p:cNvSpPr>
          <p:nvPr>
            <p:ph type="title"/>
          </p:nvPr>
        </p:nvSpPr>
        <p:spPr/>
        <p:txBody>
          <a:bodyPr>
            <a:normAutofit fontScale="90000"/>
          </a:bodyPr>
          <a:lstStyle/>
          <a:p>
            <a:pPr algn="ctr"/>
            <a:r>
              <a:rPr lang="en-US" dirty="0" smtClean="0"/>
              <a:t> </a:t>
            </a:r>
            <a:r>
              <a:rPr lang="en-US" dirty="0"/>
              <a:t>Medication Assisted </a:t>
            </a:r>
            <a:r>
              <a:rPr lang="en-US" dirty="0" smtClean="0"/>
              <a:t>Treatment</a:t>
            </a:r>
            <a:br>
              <a:rPr lang="en-US" dirty="0" smtClean="0"/>
            </a:br>
            <a:r>
              <a:rPr lang="en-US" sz="2700" dirty="0" smtClean="0"/>
              <a:t>(Pharmacological Interventions)</a:t>
            </a:r>
            <a:endParaRPr lang="en-US" dirty="0"/>
          </a:p>
        </p:txBody>
      </p:sp>
      <p:sp>
        <p:nvSpPr>
          <p:cNvPr id="3" name="Content Placeholder 2"/>
          <p:cNvSpPr>
            <a:spLocks noGrp="1"/>
          </p:cNvSpPr>
          <p:nvPr>
            <p:ph idx="1"/>
          </p:nvPr>
        </p:nvSpPr>
        <p:spPr>
          <a:xfrm>
            <a:off x="1754187" y="2042160"/>
            <a:ext cx="7778182" cy="5120640"/>
          </a:xfrm>
        </p:spPr>
        <p:txBody>
          <a:bodyPr/>
          <a:lstStyle/>
          <a:p>
            <a:pPr marL="87786" indent="0">
              <a:buNone/>
              <a:defRPr/>
            </a:pPr>
            <a:r>
              <a:rPr lang="en-US" sz="2800" dirty="0"/>
              <a:t>Naltrexone  (</a:t>
            </a:r>
            <a:r>
              <a:rPr lang="en-US" sz="2800" dirty="0" err="1"/>
              <a:t>Vivitrol</a:t>
            </a:r>
            <a:r>
              <a:rPr lang="en-US" sz="2800" dirty="0"/>
              <a:t>-injectable version)</a:t>
            </a:r>
          </a:p>
          <a:p>
            <a:pPr marL="635518" lvl="1" indent="-342900">
              <a:buFont typeface="Arial" panose="020B0604020202020204" pitchFamily="34" charset="0"/>
              <a:buChar char="•"/>
              <a:defRPr/>
            </a:pPr>
            <a:r>
              <a:rPr lang="en-US" sz="2400" dirty="0" smtClean="0"/>
              <a:t>Reduces </a:t>
            </a:r>
            <a:r>
              <a:rPr lang="en-US" sz="2400" dirty="0"/>
              <a:t>the pleasurable effects of alcohol</a:t>
            </a:r>
          </a:p>
          <a:p>
            <a:pPr marL="87786" indent="0" algn="ctr">
              <a:buNone/>
              <a:defRPr/>
            </a:pPr>
            <a:endParaRPr lang="en-US" sz="2800" dirty="0" smtClean="0"/>
          </a:p>
          <a:p>
            <a:pPr marL="87786" indent="0">
              <a:buNone/>
              <a:defRPr/>
            </a:pPr>
            <a:r>
              <a:rPr lang="en-US" sz="2800" dirty="0" err="1" smtClean="0"/>
              <a:t>Camprol</a:t>
            </a:r>
            <a:endParaRPr lang="en-US" sz="2800" dirty="0"/>
          </a:p>
          <a:p>
            <a:pPr marL="635518" lvl="1" indent="-342900">
              <a:buFont typeface="Arial" panose="020B0604020202020204" pitchFamily="34" charset="0"/>
              <a:buChar char="•"/>
              <a:defRPr/>
            </a:pPr>
            <a:r>
              <a:rPr lang="en-US" sz="2400" dirty="0"/>
              <a:t>Reduces physical and emotional discomfort in weeks after </a:t>
            </a:r>
            <a:r>
              <a:rPr lang="en-US" sz="2400" dirty="0" smtClean="0"/>
              <a:t>the individual </a:t>
            </a:r>
            <a:r>
              <a:rPr lang="en-US" sz="2400" dirty="0"/>
              <a:t>stops drinking</a:t>
            </a:r>
          </a:p>
          <a:p>
            <a:pPr marL="87786" indent="0">
              <a:buNone/>
              <a:defRPr/>
            </a:pPr>
            <a:r>
              <a:rPr lang="en-US" sz="2800" dirty="0" smtClean="0"/>
              <a:t> </a:t>
            </a:r>
            <a:endParaRPr lang="en-US" dirty="0"/>
          </a:p>
        </p:txBody>
      </p:sp>
    </p:spTree>
    <p:extLst>
      <p:ext uri="{BB962C8B-B14F-4D97-AF65-F5344CB8AC3E}">
        <p14:creationId xmlns:p14="http://schemas.microsoft.com/office/powerpoint/2010/main" val="2723485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78025" y="2211388"/>
            <a:ext cx="7778750" cy="5121275"/>
          </a:xfrm>
        </p:spPr>
        <p:txBody>
          <a:bodyPr>
            <a:normAutofit/>
          </a:bodyPr>
          <a:lstStyle/>
          <a:p>
            <a:pPr fontAlgn="t">
              <a:spcAft>
                <a:spcPts val="1200"/>
              </a:spcAft>
              <a:defRPr/>
            </a:pPr>
            <a:r>
              <a:rPr lang="en-US" sz="2800" dirty="0"/>
              <a:t>Improve survival</a:t>
            </a:r>
          </a:p>
          <a:p>
            <a:pPr fontAlgn="t">
              <a:spcAft>
                <a:spcPts val="1200"/>
              </a:spcAft>
              <a:defRPr/>
            </a:pPr>
            <a:r>
              <a:rPr lang="en-US" sz="2800" dirty="0"/>
              <a:t>Increase retention in treatment </a:t>
            </a:r>
          </a:p>
          <a:p>
            <a:pPr fontAlgn="t">
              <a:spcAft>
                <a:spcPts val="1200"/>
              </a:spcAft>
              <a:defRPr/>
            </a:pPr>
            <a:r>
              <a:rPr lang="en-US" sz="2800" dirty="0"/>
              <a:t>Decrease criminal activities</a:t>
            </a:r>
          </a:p>
          <a:p>
            <a:pPr fontAlgn="t">
              <a:spcAft>
                <a:spcPts val="1200"/>
              </a:spcAft>
              <a:defRPr/>
            </a:pPr>
            <a:r>
              <a:rPr lang="en-US" sz="2800" dirty="0"/>
              <a:t>Increase employment</a:t>
            </a:r>
          </a:p>
          <a:p>
            <a:pPr fontAlgn="t">
              <a:spcAft>
                <a:spcPts val="1200"/>
              </a:spcAft>
              <a:defRPr/>
            </a:pPr>
            <a:r>
              <a:rPr lang="en-US" sz="2800" dirty="0"/>
              <a:t>Improve birth outcomes with perinatal addicts </a:t>
            </a:r>
          </a:p>
          <a:p>
            <a:pPr>
              <a:spcAft>
                <a:spcPts val="1200"/>
              </a:spcAft>
            </a:pPr>
            <a:endParaRPr lang="en-US" sz="2800" dirty="0"/>
          </a:p>
        </p:txBody>
      </p:sp>
      <p:sp>
        <p:nvSpPr>
          <p:cNvPr id="5" name="Title 1"/>
          <p:cNvSpPr txBox="1">
            <a:spLocks/>
          </p:cNvSpPr>
          <p:nvPr/>
        </p:nvSpPr>
        <p:spPr>
          <a:xfrm>
            <a:off x="1906587" y="445347"/>
            <a:ext cx="7778182" cy="1219200"/>
          </a:xfrm>
          <a:prstGeom prst="rect">
            <a:avLst/>
          </a:prstGeom>
        </p:spPr>
        <p:txBody>
          <a:bodyPr lIns="97540" tIns="48770" rIns="97540" bIns="48770" anchor="ctr">
            <a:normAutofit fontScale="92500" lnSpcReduction="20000"/>
          </a:bodyPr>
          <a:lstStyle>
            <a:lvl1pPr algn="l" rtl="0" eaLnBrk="1" latinLnBrk="0" hangingPunct="1">
              <a:spcBef>
                <a:spcPct val="0"/>
              </a:spcBef>
              <a:buNone/>
              <a:defRPr kumimoji="0" sz="4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pPr>
            <a:r>
              <a:rPr lang="en-US" smtClean="0"/>
              <a:t> MAT-What does research say?</a:t>
            </a:r>
            <a:endParaRPr lang="en-US" dirty="0"/>
          </a:p>
        </p:txBody>
      </p:sp>
    </p:spTree>
    <p:extLst>
      <p:ext uri="{BB962C8B-B14F-4D97-AF65-F5344CB8AC3E}">
        <p14:creationId xmlns:p14="http://schemas.microsoft.com/office/powerpoint/2010/main" val="28141459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a:t>MAT-What does research say?</a:t>
            </a:r>
          </a:p>
        </p:txBody>
      </p:sp>
      <p:sp>
        <p:nvSpPr>
          <p:cNvPr id="3" name="Content Placeholder 2"/>
          <p:cNvSpPr>
            <a:spLocks noGrp="1"/>
          </p:cNvSpPr>
          <p:nvPr>
            <p:ph idx="1"/>
          </p:nvPr>
        </p:nvSpPr>
        <p:spPr>
          <a:xfrm>
            <a:off x="1677987" y="1965960"/>
            <a:ext cx="7778182" cy="5120640"/>
          </a:xfrm>
        </p:spPr>
        <p:txBody>
          <a:bodyPr>
            <a:normAutofit/>
          </a:bodyPr>
          <a:lstStyle/>
          <a:p>
            <a:pPr marL="285750" indent="-285750">
              <a:spcBef>
                <a:spcPts val="1200"/>
              </a:spcBef>
              <a:spcAft>
                <a:spcPts val="1200"/>
              </a:spcAft>
              <a:buFont typeface="Arial" panose="020B0604020202020204" pitchFamily="34" charset="0"/>
              <a:buChar char="•"/>
              <a:defRPr/>
            </a:pPr>
            <a:r>
              <a:rPr lang="en-US" altLang="en-US" sz="2800" dirty="0"/>
              <a:t>Doesn’t make you stop </a:t>
            </a:r>
            <a:r>
              <a:rPr lang="en-US" altLang="en-US" sz="2800" dirty="0" smtClean="0"/>
              <a:t>drinking</a:t>
            </a:r>
          </a:p>
          <a:p>
            <a:pPr marL="285750" indent="-285750">
              <a:spcBef>
                <a:spcPts val="1200"/>
              </a:spcBef>
              <a:spcAft>
                <a:spcPts val="1200"/>
              </a:spcAft>
              <a:buFont typeface="Arial" panose="020B0604020202020204" pitchFamily="34" charset="0"/>
              <a:buChar char="•"/>
              <a:defRPr/>
            </a:pPr>
            <a:r>
              <a:rPr lang="en-US" altLang="en-US" sz="2800" dirty="0"/>
              <a:t>No clear evidence that MAT reduces  cravings for alcohol </a:t>
            </a:r>
          </a:p>
          <a:p>
            <a:pPr marL="285750" indent="-285750">
              <a:spcBef>
                <a:spcPts val="1200"/>
              </a:spcBef>
              <a:spcAft>
                <a:spcPts val="1200"/>
              </a:spcAft>
              <a:buFont typeface="Arial" panose="020B0604020202020204" pitchFamily="34" charset="0"/>
              <a:buChar char="•"/>
              <a:defRPr/>
            </a:pPr>
            <a:r>
              <a:rPr lang="en-US" altLang="en-US" sz="2800" dirty="0" smtClean="0"/>
              <a:t>Should </a:t>
            </a:r>
            <a:r>
              <a:rPr lang="en-US" altLang="en-US" sz="2800" dirty="0"/>
              <a:t>be used in conjunction with treatment</a:t>
            </a:r>
          </a:p>
          <a:p>
            <a:pPr marL="285750" indent="-285750">
              <a:spcBef>
                <a:spcPts val="1200"/>
              </a:spcBef>
              <a:spcAft>
                <a:spcPts val="1200"/>
              </a:spcAft>
              <a:buFont typeface="Arial" panose="020B0604020202020204" pitchFamily="34" charset="0"/>
              <a:buChar char="•"/>
              <a:defRPr/>
            </a:pPr>
            <a:r>
              <a:rPr lang="en-US" altLang="en-US" sz="2800" dirty="0"/>
              <a:t>May be covered by </a:t>
            </a:r>
            <a:r>
              <a:rPr lang="en-US" altLang="en-US" sz="2800" dirty="0" smtClean="0"/>
              <a:t>insurance/Affordable Care Act </a:t>
            </a:r>
            <a:endParaRPr lang="en-US" sz="2800" dirty="0"/>
          </a:p>
        </p:txBody>
      </p:sp>
    </p:spTree>
    <p:extLst>
      <p:ext uri="{BB962C8B-B14F-4D97-AF65-F5344CB8AC3E}">
        <p14:creationId xmlns:p14="http://schemas.microsoft.com/office/powerpoint/2010/main" val="905168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146"/>
          <a:stretch/>
        </p:blipFill>
        <p:spPr>
          <a:xfrm>
            <a:off x="4914093" y="1021798"/>
            <a:ext cx="4842682" cy="5105400"/>
          </a:xfrm>
          <a:prstGeom prst="rect">
            <a:avLst/>
          </a:prstGeom>
        </p:spPr>
      </p:pic>
      <p:sp>
        <p:nvSpPr>
          <p:cNvPr id="2" name="Title 1"/>
          <p:cNvSpPr>
            <a:spLocks noGrp="1"/>
          </p:cNvSpPr>
          <p:nvPr>
            <p:ph type="title"/>
          </p:nvPr>
        </p:nvSpPr>
        <p:spPr/>
        <p:txBody>
          <a:bodyPr>
            <a:normAutofit/>
          </a:bodyPr>
          <a:lstStyle/>
          <a:p>
            <a:pPr marL="87786" indent="0"/>
            <a:r>
              <a:rPr lang="en-US" b="1" dirty="0"/>
              <a:t>Costs to DWI Offenders</a:t>
            </a:r>
          </a:p>
        </p:txBody>
      </p:sp>
      <p:sp>
        <p:nvSpPr>
          <p:cNvPr id="3" name="Content Placeholder 2"/>
          <p:cNvSpPr>
            <a:spLocks noGrp="1"/>
          </p:cNvSpPr>
          <p:nvPr>
            <p:ph idx="1"/>
          </p:nvPr>
        </p:nvSpPr>
        <p:spPr>
          <a:xfrm>
            <a:off x="1332196" y="1716888"/>
            <a:ext cx="4841591" cy="5120640"/>
          </a:xfrm>
        </p:spPr>
        <p:txBody>
          <a:bodyPr>
            <a:normAutofit/>
          </a:bodyPr>
          <a:lstStyle/>
          <a:p>
            <a:r>
              <a:rPr lang="en-US" sz="2800" dirty="0" smtClean="0"/>
              <a:t>Court fines</a:t>
            </a:r>
          </a:p>
          <a:p>
            <a:r>
              <a:rPr lang="en-US" sz="2800" dirty="0" smtClean="0"/>
              <a:t>Probation Service Fees</a:t>
            </a:r>
          </a:p>
          <a:p>
            <a:r>
              <a:rPr lang="en-US" sz="2800" dirty="0" smtClean="0"/>
              <a:t>Attorney Fees</a:t>
            </a:r>
          </a:p>
          <a:p>
            <a:r>
              <a:rPr lang="en-US" sz="2800" dirty="0" smtClean="0"/>
              <a:t>Interlock or other technologies</a:t>
            </a:r>
          </a:p>
          <a:p>
            <a:r>
              <a:rPr lang="en-US" sz="2800" dirty="0" smtClean="0"/>
              <a:t>Treatment</a:t>
            </a:r>
          </a:p>
          <a:p>
            <a:r>
              <a:rPr lang="en-US" sz="2800" dirty="0" smtClean="0"/>
              <a:t>Court program costs</a:t>
            </a:r>
          </a:p>
          <a:p>
            <a:r>
              <a:rPr lang="en-US" sz="2800" dirty="0" smtClean="0"/>
              <a:t>Transportation costs after license suspension</a:t>
            </a:r>
            <a:endParaRPr lang="en-US" sz="2800" dirty="0"/>
          </a:p>
        </p:txBody>
      </p:sp>
      <p:sp>
        <p:nvSpPr>
          <p:cNvPr id="4" name="TextBox 3"/>
          <p:cNvSpPr txBox="1"/>
          <p:nvPr/>
        </p:nvSpPr>
        <p:spPr>
          <a:xfrm>
            <a:off x="5106987" y="5943600"/>
            <a:ext cx="5029200" cy="523220"/>
          </a:xfrm>
          <a:prstGeom prst="rect">
            <a:avLst/>
          </a:prstGeom>
          <a:noFill/>
        </p:spPr>
        <p:txBody>
          <a:bodyPr wrap="square" rtlCol="0">
            <a:spAutoFit/>
          </a:bodyPr>
          <a:lstStyle/>
          <a:p>
            <a:pPr algn="ctr"/>
            <a:r>
              <a:rPr lang="en-US" sz="2800" b="1" dirty="0" smtClean="0"/>
              <a:t>$300-$500/month</a:t>
            </a:r>
            <a:endParaRPr lang="en-US" sz="2800" b="1" dirty="0"/>
          </a:p>
        </p:txBody>
      </p:sp>
    </p:spTree>
    <p:extLst>
      <p:ext uri="{BB962C8B-B14F-4D97-AF65-F5344CB8AC3E}">
        <p14:creationId xmlns:p14="http://schemas.microsoft.com/office/powerpoint/2010/main" val="58217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7987" y="152400"/>
            <a:ext cx="3276600" cy="2133600"/>
          </a:xfrm>
        </p:spPr>
        <p:txBody>
          <a:bodyPr>
            <a:normAutofit fontScale="92500"/>
          </a:bodyPr>
          <a:lstStyle/>
          <a:p>
            <a:pPr algn="ctr">
              <a:lnSpc>
                <a:spcPct val="100000"/>
              </a:lnSpc>
            </a:pPr>
            <a:r>
              <a:rPr lang="en-US" altLang="en-US" sz="4000" b="1" dirty="0"/>
              <a:t>So, what’s the problem?</a:t>
            </a:r>
            <a:br>
              <a:rPr lang="en-US" altLang="en-US" sz="4000" b="1" dirty="0"/>
            </a:br>
            <a:endParaRPr lang="en-US" sz="4000" dirty="0"/>
          </a:p>
        </p:txBody>
      </p:sp>
      <p:sp>
        <p:nvSpPr>
          <p:cNvPr id="2" name="Title 1"/>
          <p:cNvSpPr>
            <a:spLocks noGrp="1"/>
          </p:cNvSpPr>
          <p:nvPr>
            <p:ph type="title"/>
          </p:nvPr>
        </p:nvSpPr>
        <p:spPr>
          <a:xfrm>
            <a:off x="1179843" y="2743200"/>
            <a:ext cx="3886200" cy="2438400"/>
          </a:xfrm>
        </p:spPr>
        <p:txBody>
          <a:bodyPr>
            <a:noAutofit/>
          </a:bodyPr>
          <a:lstStyle/>
          <a:p>
            <a:pPr>
              <a:lnSpc>
                <a:spcPct val="100000"/>
              </a:lnSpc>
              <a:defRPr/>
            </a:pPr>
            <a:r>
              <a:rPr lang="en-US" altLang="en-US" sz="2000" b="0" cap="none" dirty="0" smtClean="0">
                <a:solidFill>
                  <a:schemeClr val="tx1"/>
                </a:solidFill>
              </a:rPr>
              <a:t>In 2011, there were 1.2 million drivers </a:t>
            </a:r>
            <a:r>
              <a:rPr lang="en-US" altLang="en-US" sz="2000" b="0" cap="none" dirty="0" smtClean="0">
                <a:solidFill>
                  <a:schemeClr val="tx1"/>
                </a:solidFill>
                <a:effectLst/>
              </a:rPr>
              <a:t>arrested</a:t>
            </a:r>
            <a:r>
              <a:rPr lang="en-US" altLang="en-US" sz="2000" b="0" cap="none" dirty="0" smtClean="0">
                <a:solidFill>
                  <a:schemeClr val="tx1"/>
                </a:solidFill>
              </a:rPr>
              <a:t> for driving while under the influence</a:t>
            </a:r>
            <a:br>
              <a:rPr lang="en-US" altLang="en-US" sz="2000" b="0" cap="none" dirty="0" smtClean="0">
                <a:solidFill>
                  <a:schemeClr val="tx1"/>
                </a:solidFill>
              </a:rPr>
            </a:br>
            <a:r>
              <a:rPr lang="en-US" altLang="en-US" sz="2000" b="0" cap="none" dirty="0" smtClean="0">
                <a:solidFill>
                  <a:schemeClr val="tx1"/>
                </a:solidFill>
              </a:rPr>
              <a:t/>
            </a:r>
            <a:br>
              <a:rPr lang="en-US" altLang="en-US" sz="2000" b="0" cap="none" dirty="0" smtClean="0">
                <a:solidFill>
                  <a:schemeClr val="tx1"/>
                </a:solidFill>
              </a:rPr>
            </a:br>
            <a:endParaRPr lang="en-US" sz="2000" b="0" cap="none" dirty="0">
              <a:solidFill>
                <a:schemeClr val="tx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655"/>
          <a:stretch/>
        </p:blipFill>
        <p:spPr>
          <a:xfrm>
            <a:off x="5106987" y="-5687"/>
            <a:ext cx="4649788" cy="7344579"/>
          </a:xfrm>
          <a:prstGeom prst="rect">
            <a:avLst/>
          </a:prstGeom>
        </p:spPr>
      </p:pic>
      <p:sp>
        <p:nvSpPr>
          <p:cNvPr id="6" name="Rectangle 5"/>
          <p:cNvSpPr/>
          <p:nvPr/>
        </p:nvSpPr>
        <p:spPr>
          <a:xfrm>
            <a:off x="1180293" y="3858948"/>
            <a:ext cx="3886200" cy="1323439"/>
          </a:xfrm>
          <a:prstGeom prst="rect">
            <a:avLst/>
          </a:prstGeom>
        </p:spPr>
        <p:txBody>
          <a:bodyPr wrap="square">
            <a:spAutoFit/>
          </a:bodyPr>
          <a:lstStyle/>
          <a:p>
            <a:r>
              <a:rPr lang="en-US" altLang="en-US" sz="2000" dirty="0">
                <a:latin typeface="+mj-lt"/>
              </a:rPr>
              <a:t>In </a:t>
            </a:r>
            <a:r>
              <a:rPr lang="en-US" altLang="en-US" sz="2000" dirty="0" smtClean="0">
                <a:latin typeface="+mj-lt"/>
              </a:rPr>
              <a:t>2013 there were 10,076 alcohol related traffic fatalities</a:t>
            </a:r>
            <a:r>
              <a:rPr lang="en-US" altLang="en-US" sz="2000" dirty="0">
                <a:latin typeface="+mj-lt"/>
              </a:rPr>
              <a:t>.   </a:t>
            </a:r>
            <a:br>
              <a:rPr lang="en-US" altLang="en-US" sz="2000" dirty="0">
                <a:latin typeface="+mj-lt"/>
              </a:rPr>
            </a:br>
            <a:r>
              <a:rPr lang="en-US" altLang="en-US" sz="2000" dirty="0">
                <a:latin typeface="+mj-lt"/>
              </a:rPr>
              <a:t/>
            </a:r>
            <a:br>
              <a:rPr lang="en-US" altLang="en-US" sz="2000" dirty="0">
                <a:latin typeface="+mj-lt"/>
              </a:rPr>
            </a:br>
            <a:endParaRPr lang="en-US" sz="2000" dirty="0">
              <a:latin typeface="+mj-lt"/>
            </a:endParaRPr>
          </a:p>
        </p:txBody>
      </p:sp>
      <p:sp>
        <p:nvSpPr>
          <p:cNvPr id="7" name="Rectangle 6"/>
          <p:cNvSpPr/>
          <p:nvPr/>
        </p:nvSpPr>
        <p:spPr>
          <a:xfrm>
            <a:off x="1185531" y="5181600"/>
            <a:ext cx="3886200" cy="1384995"/>
          </a:xfrm>
          <a:prstGeom prst="rect">
            <a:avLst/>
          </a:prstGeom>
        </p:spPr>
        <p:txBody>
          <a:bodyPr wrap="square">
            <a:spAutoFit/>
          </a:bodyPr>
          <a:lstStyle/>
          <a:p>
            <a:r>
              <a:rPr lang="en-US" altLang="en-US" sz="2000" dirty="0">
                <a:latin typeface="+mj-lt"/>
              </a:rPr>
              <a:t>More than 30% of drivers involved in fatal crashes on weekends are alcohol-impaired.	</a:t>
            </a:r>
            <a:br>
              <a:rPr lang="en-US" altLang="en-US" sz="2000" dirty="0">
                <a:latin typeface="+mj-lt"/>
              </a:rPr>
            </a:br>
            <a:endParaRPr lang="en-US" sz="2400" dirty="0">
              <a:latin typeface="+mj-lt"/>
            </a:endParaRPr>
          </a:p>
        </p:txBody>
      </p:sp>
    </p:spTree>
    <p:extLst>
      <p:ext uri="{BB962C8B-B14F-4D97-AF65-F5344CB8AC3E}">
        <p14:creationId xmlns:p14="http://schemas.microsoft.com/office/powerpoint/2010/main" val="28986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the Probation Fellow do for You?</a:t>
            </a:r>
            <a:endParaRPr lang="en-US" dirty="0"/>
          </a:p>
        </p:txBody>
      </p:sp>
      <p:sp>
        <p:nvSpPr>
          <p:cNvPr id="3" name="Content Placeholder 2"/>
          <p:cNvSpPr>
            <a:spLocks noGrp="1"/>
          </p:cNvSpPr>
          <p:nvPr>
            <p:ph idx="1"/>
          </p:nvPr>
        </p:nvSpPr>
        <p:spPr/>
        <p:txBody>
          <a:bodyPr/>
          <a:lstStyle/>
          <a:p>
            <a:pPr lvl="1"/>
            <a:r>
              <a:rPr lang="en-US" sz="4000" dirty="0"/>
              <a:t>Train</a:t>
            </a:r>
          </a:p>
          <a:p>
            <a:pPr lvl="1"/>
            <a:r>
              <a:rPr lang="en-US" sz="3840" dirty="0"/>
              <a:t>Research</a:t>
            </a:r>
          </a:p>
          <a:p>
            <a:pPr lvl="1"/>
            <a:r>
              <a:rPr lang="en-US" sz="3840" dirty="0"/>
              <a:t>Collaboration</a:t>
            </a:r>
          </a:p>
          <a:p>
            <a:pPr lvl="1"/>
            <a:r>
              <a:rPr lang="en-US" sz="3840" dirty="0"/>
              <a:t>DWI courts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987" y="2971800"/>
            <a:ext cx="3169919" cy="3048000"/>
          </a:xfrm>
          <a:prstGeom prst="rect">
            <a:avLst/>
          </a:prstGeom>
        </p:spPr>
      </p:pic>
    </p:spTree>
    <p:extLst>
      <p:ext uri="{BB962C8B-B14F-4D97-AF65-F5344CB8AC3E}">
        <p14:creationId xmlns:p14="http://schemas.microsoft.com/office/powerpoint/2010/main" val="29465243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7789" y="609600"/>
            <a:ext cx="5105400" cy="510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13952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2825" y="292100"/>
            <a:ext cx="7473950" cy="1219200"/>
          </a:xfrm>
        </p:spPr>
        <p:txBody>
          <a:bodyPr/>
          <a:lstStyle/>
          <a:p>
            <a:r>
              <a:rPr lang="en-US" dirty="0" smtClean="0"/>
              <a:t>For More Information</a:t>
            </a:r>
            <a:endParaRPr lang="en-US" dirty="0"/>
          </a:p>
        </p:txBody>
      </p:sp>
      <p:sp>
        <p:nvSpPr>
          <p:cNvPr id="3" name="Content Placeholder 2"/>
          <p:cNvSpPr>
            <a:spLocks noGrp="1"/>
          </p:cNvSpPr>
          <p:nvPr>
            <p:ph sz="half" idx="4294967295"/>
          </p:nvPr>
        </p:nvSpPr>
        <p:spPr>
          <a:xfrm>
            <a:off x="1906587" y="1752600"/>
            <a:ext cx="7162800" cy="4973638"/>
          </a:xfrm>
        </p:spPr>
        <p:txBody>
          <a:bodyPr>
            <a:normAutofit/>
          </a:bodyPr>
          <a:lstStyle/>
          <a:p>
            <a:pPr marL="87786" indent="0">
              <a:buNone/>
              <a:defRPr/>
            </a:pPr>
            <a:r>
              <a:rPr lang="en-US" altLang="en-US" sz="2400" b="1" dirty="0" smtClean="0"/>
              <a:t>American </a:t>
            </a:r>
            <a:r>
              <a:rPr lang="en-US" altLang="en-US" sz="2400" b="1" dirty="0"/>
              <a:t>Probation and Parole Association- </a:t>
            </a:r>
            <a:r>
              <a:rPr lang="en-US" altLang="en-US" sz="2800" dirty="0">
                <a:hlinkClick r:id="rId3"/>
              </a:rPr>
              <a:t>http://www.appa-net.org/eweb/</a:t>
            </a:r>
            <a:r>
              <a:rPr lang="en-US" altLang="en-US" sz="2800" dirty="0"/>
              <a:t> </a:t>
            </a:r>
            <a:endParaRPr lang="en-US" altLang="en-US" sz="2800" dirty="0" smtClean="0"/>
          </a:p>
          <a:p>
            <a:pPr marL="87786" indent="0">
              <a:buNone/>
              <a:defRPr/>
            </a:pPr>
            <a:endParaRPr lang="en-US" altLang="en-US" sz="2800" dirty="0"/>
          </a:p>
          <a:p>
            <a:pPr marL="87786" indent="0">
              <a:buNone/>
              <a:defRPr/>
            </a:pPr>
            <a:r>
              <a:rPr lang="en-US" altLang="en-US" sz="2400" b="1" dirty="0"/>
              <a:t>National Highway Traffic Safety Administration- </a:t>
            </a:r>
            <a:r>
              <a:rPr lang="en-US" altLang="en-US" sz="2800" dirty="0">
                <a:hlinkClick r:id="rId4"/>
              </a:rPr>
              <a:t>http://www.nhtsa.gov/</a:t>
            </a:r>
            <a:r>
              <a:rPr lang="en-US" altLang="en-US" sz="2800" dirty="0"/>
              <a:t>  </a:t>
            </a:r>
            <a:endParaRPr lang="en-US" altLang="en-US" sz="2800" dirty="0" smtClean="0"/>
          </a:p>
          <a:p>
            <a:pPr marL="87786" indent="0">
              <a:buNone/>
              <a:defRPr/>
            </a:pPr>
            <a:endParaRPr lang="en-US" altLang="en-US" sz="2800" dirty="0"/>
          </a:p>
          <a:p>
            <a:pPr marL="87786" indent="0">
              <a:buNone/>
              <a:defRPr/>
            </a:pPr>
            <a:r>
              <a:rPr lang="en-US" altLang="en-US" sz="2400" b="1" dirty="0"/>
              <a:t>Traffic Injury Research Foundation- </a:t>
            </a:r>
            <a:r>
              <a:rPr lang="en-US" altLang="en-US" sz="2800" dirty="0">
                <a:hlinkClick r:id="rId5"/>
              </a:rPr>
              <a:t>http://www.tirf.ca/index.php</a:t>
            </a:r>
            <a:r>
              <a:rPr lang="en-US" altLang="en-US" sz="2800" dirty="0"/>
              <a:t> </a:t>
            </a:r>
            <a:endParaRPr lang="en-US" altLang="en-US" sz="2800" dirty="0" smtClean="0"/>
          </a:p>
          <a:p>
            <a:pPr marL="87786" indent="0">
              <a:buNone/>
              <a:defRPr/>
            </a:pPr>
            <a:endParaRPr lang="en-US" altLang="en-US" sz="2800" dirty="0" smtClean="0"/>
          </a:p>
          <a:p>
            <a:pPr marL="87786" indent="0">
              <a:buNone/>
              <a:defRPr/>
            </a:pPr>
            <a:r>
              <a:rPr lang="en-US" altLang="en-US" sz="2400" b="1" dirty="0"/>
              <a:t>National Center for DWI Courts  </a:t>
            </a:r>
            <a:r>
              <a:rPr lang="en-US" altLang="en-US" sz="2400" dirty="0">
                <a:solidFill>
                  <a:srgbClr val="0070C0"/>
                </a:solidFill>
                <a:hlinkClick r:id="rId6"/>
              </a:rPr>
              <a:t>http://www.dwicourts.org/</a:t>
            </a:r>
            <a:endParaRPr lang="en-US" altLang="en-US" sz="2400" dirty="0">
              <a:solidFill>
                <a:srgbClr val="0070C0"/>
              </a:solidFill>
            </a:endParaRPr>
          </a:p>
          <a:p>
            <a:pPr>
              <a:defRPr/>
            </a:pPr>
            <a:endParaRPr lang="en-US" altLang="en-US" dirty="0"/>
          </a:p>
          <a:p>
            <a:pP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1068387" y="2042160"/>
            <a:ext cx="7778182" cy="5120640"/>
          </a:xfrm>
        </p:spPr>
        <p:txBody>
          <a:bodyPr>
            <a:normAutofit/>
          </a:bodyPr>
          <a:lstStyle/>
          <a:p>
            <a:pPr marL="429174" lvl="1" indent="0">
              <a:buNone/>
            </a:pPr>
            <a:r>
              <a:rPr lang="en-US" sz="3200" dirty="0" smtClean="0"/>
              <a:t>Mark </a:t>
            </a:r>
            <a:r>
              <a:rPr lang="en-US" sz="3200" dirty="0" err="1" smtClean="0"/>
              <a:t>Stodola</a:t>
            </a:r>
            <a:endParaRPr lang="en-US" sz="3200" dirty="0" smtClean="0"/>
          </a:p>
          <a:p>
            <a:pPr marL="429174" lvl="1" indent="0">
              <a:buNone/>
            </a:pPr>
            <a:r>
              <a:rPr lang="en-US" sz="3200" dirty="0" smtClean="0">
                <a:hlinkClick r:id="rId3"/>
              </a:rPr>
              <a:t>Probationfellow@csg.org</a:t>
            </a:r>
            <a:r>
              <a:rPr lang="en-US" sz="3200" dirty="0" smtClean="0"/>
              <a:t> </a:t>
            </a:r>
            <a:endParaRPr lang="en-US" sz="3200" dirty="0"/>
          </a:p>
          <a:p>
            <a:pPr marL="429174" lvl="1" indent="0">
              <a:buNone/>
            </a:pPr>
            <a:r>
              <a:rPr lang="en-US" sz="3200" b="1" dirty="0" smtClean="0"/>
              <a:t>602-402-0523</a:t>
            </a:r>
            <a:endParaRPr lang="en-US" sz="3200" b="1" dirty="0"/>
          </a:p>
          <a:p>
            <a:pPr marL="429174" lvl="1" indent="0">
              <a:buNone/>
            </a:pPr>
            <a:endParaRPr lang="en-US" sz="3200" dirty="0" smtClean="0"/>
          </a:p>
          <a:p>
            <a:pPr marL="1189984" lvl="4" indent="0">
              <a:buNone/>
            </a:pPr>
            <a:r>
              <a:rPr lang="en-US" sz="3200" b="1" dirty="0" smtClean="0">
                <a:solidFill>
                  <a:schemeClr val="bg1"/>
                </a:solidFill>
              </a:rPr>
              <a:t>859-244-8057</a:t>
            </a:r>
            <a:endParaRPr lang="en-US" sz="3200" b="1" dirty="0">
              <a:solidFill>
                <a:schemeClr val="bg1"/>
              </a:solidFill>
            </a:endParaRPr>
          </a:p>
          <a:p>
            <a:pPr marL="1189984" lvl="4" indent="0">
              <a:buNone/>
            </a:pPr>
            <a:r>
              <a:rPr lang="en-US" sz="3200" dirty="0"/>
              <a:t>	</a:t>
            </a:r>
            <a:endParaRPr lang="en-US" sz="3200" dirty="0" smtClean="0"/>
          </a:p>
          <a:p>
            <a:pPr lvl="3"/>
            <a:endParaRPr lang="en-US" dirty="0"/>
          </a:p>
          <a:p>
            <a:pPr lvl="3"/>
            <a:endParaRPr lang="en-US" dirty="0" smtClean="0"/>
          </a:p>
          <a:p>
            <a:pPr lvl="3"/>
            <a:endParaRPr lang="en-US" dirty="0" smtClean="0"/>
          </a:p>
          <a:p>
            <a:pPr lvl="1"/>
            <a:endParaRPr lang="en-US" dirty="0"/>
          </a:p>
        </p:txBody>
      </p:sp>
    </p:spTree>
    <p:extLst>
      <p:ext uri="{BB962C8B-B14F-4D97-AF65-F5344CB8AC3E}">
        <p14:creationId xmlns:p14="http://schemas.microsoft.com/office/powerpoint/2010/main" val="25413711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187" y="292608"/>
            <a:ext cx="8002588" cy="1219200"/>
          </a:xfrm>
        </p:spPr>
        <p:txBody>
          <a:bodyPr>
            <a:noAutofit/>
          </a:bodyPr>
          <a:lstStyle/>
          <a:p>
            <a:r>
              <a:rPr lang="en-US" sz="3400" dirty="0" smtClean="0"/>
              <a:t>American Probation and Parole Association</a:t>
            </a:r>
            <a:endParaRPr lang="en-US" sz="3400" dirty="0"/>
          </a:p>
        </p:txBody>
      </p:sp>
      <p:sp>
        <p:nvSpPr>
          <p:cNvPr id="3" name="TextBox 10"/>
          <p:cNvSpPr txBox="1">
            <a:spLocks noChangeArrowheads="1"/>
          </p:cNvSpPr>
          <p:nvPr/>
        </p:nvSpPr>
        <p:spPr bwMode="auto">
          <a:xfrm>
            <a:off x="2107670" y="1356360"/>
            <a:ext cx="6504517"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34" tIns="48768" rIns="97534" bIns="48768">
            <a:spAutoFit/>
          </a:bodyPr>
          <a:lstStyle>
            <a:lvl1pPr eaLnBrk="0" hangingPunct="0">
              <a:defRPr sz="3200">
                <a:solidFill>
                  <a:srgbClr val="000000"/>
                </a:solidFill>
                <a:latin typeface="Gill Sans" charset="0"/>
                <a:ea typeface="MS PGothic" pitchFamily="34" charset="-128"/>
                <a:sym typeface="Gill Sans" charset="0"/>
              </a:defRPr>
            </a:lvl1pPr>
            <a:lvl2pPr marL="742950" indent="-285750" eaLnBrk="0" hangingPunct="0">
              <a:defRPr sz="3200">
                <a:solidFill>
                  <a:srgbClr val="000000"/>
                </a:solidFill>
                <a:latin typeface="Gill Sans" charset="0"/>
                <a:ea typeface="MS PGothic" pitchFamily="34" charset="-128"/>
                <a:sym typeface="Gill Sans" charset="0"/>
              </a:defRPr>
            </a:lvl2pPr>
            <a:lvl3pPr marL="1143000" indent="-228600" eaLnBrk="0" hangingPunct="0">
              <a:defRPr sz="3200">
                <a:solidFill>
                  <a:srgbClr val="000000"/>
                </a:solidFill>
                <a:latin typeface="Gill Sans" charset="0"/>
                <a:ea typeface="MS PGothic" pitchFamily="34" charset="-128"/>
                <a:sym typeface="Gill Sans" charset="0"/>
              </a:defRPr>
            </a:lvl3pPr>
            <a:lvl4pPr marL="1600200" indent="-228600" eaLnBrk="0" hangingPunct="0">
              <a:defRPr sz="3200">
                <a:solidFill>
                  <a:srgbClr val="000000"/>
                </a:solidFill>
                <a:latin typeface="Gill Sans" charset="0"/>
                <a:ea typeface="MS PGothic" pitchFamily="34" charset="-128"/>
                <a:sym typeface="Gill Sans" charset="0"/>
              </a:defRPr>
            </a:lvl4pPr>
            <a:lvl5pPr marL="2057400" indent="-228600" eaLnBrk="0" hangingPunct="0">
              <a:defRPr sz="3200">
                <a:solidFill>
                  <a:srgbClr val="000000"/>
                </a:solidFill>
                <a:latin typeface="Gill Sans" charset="0"/>
                <a:ea typeface="MS PGothic" pitchFamily="34"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MS PGothic" pitchFamily="34"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MS PGothic" pitchFamily="34"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MS PGothic" pitchFamily="34"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MS PGothic" pitchFamily="34" charset="-128"/>
                <a:sym typeface="Gill Sans" charset="0"/>
              </a:defRPr>
            </a:lvl9pPr>
          </a:lstStyle>
          <a:p>
            <a:pPr algn="ctr" eaLnBrk="1" hangingPunct="1"/>
            <a:r>
              <a:rPr lang="en-US" sz="4900" b="1" i="1" dirty="0">
                <a:solidFill>
                  <a:srgbClr val="00B0F0"/>
                </a:solidFill>
              </a:rPr>
              <a:t>www.appa-net.org</a:t>
            </a:r>
          </a:p>
        </p:txBody>
      </p:sp>
      <p:pic>
        <p:nvPicPr>
          <p:cNvPr id="5" name="Snagit_PPT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87" y="2345162"/>
            <a:ext cx="8305800" cy="5122438"/>
          </a:xfrm>
          <a:prstGeom prst="rect">
            <a:avLst/>
          </a:prstGeom>
        </p:spPr>
      </p:pic>
    </p:spTree>
    <p:extLst>
      <p:ext uri="{BB962C8B-B14F-4D97-AF65-F5344CB8AC3E}">
        <p14:creationId xmlns:p14="http://schemas.microsoft.com/office/powerpoint/2010/main" val="1313197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Wisconsin DWI Fatalities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0244919"/>
              </p:ext>
            </p:extLst>
          </p:nvPr>
        </p:nvGraphicFramePr>
        <p:xfrm>
          <a:off x="1906588" y="2286001"/>
          <a:ext cx="6629400" cy="2759160"/>
        </p:xfrm>
        <a:graphic>
          <a:graphicData uri="http://schemas.openxmlformats.org/drawingml/2006/table">
            <a:tbl>
              <a:tblPr firstRow="1" firstCol="1" bandRow="1">
                <a:tableStyleId>{5C22544A-7EE6-4342-B048-85BDC9FD1C3A}</a:tableStyleId>
              </a:tblPr>
              <a:tblGrid>
                <a:gridCol w="1186312"/>
                <a:gridCol w="1023488"/>
                <a:gridCol w="1104900"/>
                <a:gridCol w="1104900"/>
                <a:gridCol w="1104900"/>
                <a:gridCol w="1104900"/>
              </a:tblGrid>
              <a:tr h="2438399">
                <a:tc>
                  <a:txBody>
                    <a:bodyPr/>
                    <a:lstStyle/>
                    <a:p>
                      <a:pPr marL="0" marR="0" algn="ctr">
                        <a:lnSpc>
                          <a:spcPct val="107000"/>
                        </a:lnSpc>
                        <a:spcBef>
                          <a:spcPts val="0"/>
                        </a:spcBef>
                        <a:spcAft>
                          <a:spcPts val="0"/>
                        </a:spcAft>
                      </a:pPr>
                      <a:r>
                        <a:rPr lang="en-US" sz="1600" dirty="0" smtClean="0">
                          <a:effectLst/>
                        </a:rPr>
                        <a:t>Alcohol-Impaired </a:t>
                      </a:r>
                      <a:r>
                        <a:rPr lang="en-US" sz="1600" dirty="0">
                          <a:effectLst/>
                        </a:rPr>
                        <a:t>Driving Fatalities </a:t>
                      </a:r>
                      <a:r>
                        <a:rPr lang="en-US" sz="1600" dirty="0" smtClean="0">
                          <a:effectLst/>
                        </a:rPr>
                        <a:t>(BAC=.08+)*</a:t>
                      </a:r>
                    </a:p>
                    <a:p>
                      <a:pPr marL="0" marR="0" algn="ctr">
                        <a:lnSpc>
                          <a:spcPct val="107000"/>
                        </a:lnSpc>
                        <a:spcBef>
                          <a:spcPts val="0"/>
                        </a:spcBef>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c>
                  <a:txBody>
                    <a:bodyPr/>
                    <a:lstStyle/>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u="sng" dirty="0" smtClean="0">
                          <a:effectLst/>
                        </a:rPr>
                        <a:t>2009</a:t>
                      </a:r>
                    </a:p>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203</a:t>
                      </a: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c>
                  <a:txBody>
                    <a:bodyPr/>
                    <a:lstStyle/>
                    <a:p>
                      <a:pPr marL="0" marR="0" algn="ctr">
                        <a:lnSpc>
                          <a:spcPct val="107000"/>
                        </a:lnSpc>
                        <a:spcBef>
                          <a:spcPts val="0"/>
                        </a:spcBef>
                        <a:spcAft>
                          <a:spcPts val="0"/>
                        </a:spcAft>
                      </a:pPr>
                      <a:r>
                        <a:rPr lang="en-US" sz="2400" u="sng" dirty="0" smtClean="0">
                          <a:effectLst/>
                        </a:rPr>
                        <a:t>2010</a:t>
                      </a:r>
                    </a:p>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202</a:t>
                      </a: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c>
                  <a:txBody>
                    <a:bodyPr/>
                    <a:lstStyle/>
                    <a:p>
                      <a:pPr marL="0" marR="0" algn="ctr">
                        <a:lnSpc>
                          <a:spcPct val="107000"/>
                        </a:lnSpc>
                        <a:spcBef>
                          <a:spcPts val="0"/>
                        </a:spcBef>
                        <a:spcAft>
                          <a:spcPts val="0"/>
                        </a:spcAft>
                      </a:pPr>
                      <a:r>
                        <a:rPr lang="en-US" sz="2400" u="sng" dirty="0" smtClean="0">
                          <a:effectLst/>
                        </a:rPr>
                        <a:t>2011</a:t>
                      </a:r>
                    </a:p>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195</a:t>
                      </a: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c>
                  <a:txBody>
                    <a:bodyPr/>
                    <a:lstStyle/>
                    <a:p>
                      <a:pPr marL="0" marR="0" algn="ctr">
                        <a:lnSpc>
                          <a:spcPct val="107000"/>
                        </a:lnSpc>
                        <a:spcBef>
                          <a:spcPts val="0"/>
                        </a:spcBef>
                        <a:spcAft>
                          <a:spcPts val="0"/>
                        </a:spcAft>
                      </a:pPr>
                      <a:r>
                        <a:rPr lang="en-US" sz="2400" u="sng" dirty="0" smtClean="0">
                          <a:effectLst/>
                        </a:rPr>
                        <a:t>2012</a:t>
                      </a:r>
                    </a:p>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209</a:t>
                      </a: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c>
                  <a:txBody>
                    <a:bodyPr/>
                    <a:lstStyle/>
                    <a:p>
                      <a:pPr marL="0" marR="0" algn="ctr">
                        <a:lnSpc>
                          <a:spcPct val="107000"/>
                        </a:lnSpc>
                        <a:spcBef>
                          <a:spcPts val="0"/>
                        </a:spcBef>
                        <a:spcAft>
                          <a:spcPts val="0"/>
                        </a:spcAft>
                      </a:pPr>
                      <a:r>
                        <a:rPr lang="en-US" sz="2400" u="sng" dirty="0" smtClean="0">
                          <a:effectLst/>
                        </a:rPr>
                        <a:t>2013</a:t>
                      </a:r>
                    </a:p>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178</a:t>
                      </a:r>
                    </a:p>
                    <a:p>
                      <a:pPr marL="0" marR="0" algn="ctr">
                        <a:lnSpc>
                          <a:spcPct val="107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8521" marR="18521" marT="18521" marB="18521" anchor="ctr"/>
                </a:tc>
              </a:tr>
            </a:tbl>
          </a:graphicData>
        </a:graphic>
      </p:graphicFrame>
    </p:spTree>
    <p:extLst>
      <p:ext uri="{BB962C8B-B14F-4D97-AF65-F5344CB8AC3E}">
        <p14:creationId xmlns:p14="http://schemas.microsoft.com/office/powerpoint/2010/main" val="103231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Wisconsin Statistics-2013</a:t>
            </a:r>
            <a:endParaRPr lang="en-US" dirty="0"/>
          </a:p>
        </p:txBody>
      </p:sp>
      <p:sp>
        <p:nvSpPr>
          <p:cNvPr id="3" name="Content Placeholder 2"/>
          <p:cNvSpPr>
            <a:spLocks noGrp="1"/>
          </p:cNvSpPr>
          <p:nvPr>
            <p:ph idx="1"/>
          </p:nvPr>
        </p:nvSpPr>
        <p:spPr/>
        <p:txBody>
          <a:bodyPr/>
          <a:lstStyle/>
          <a:p>
            <a:r>
              <a:rPr lang="en-US" dirty="0" smtClean="0"/>
              <a:t>11.9% decrease in DWI fatalities</a:t>
            </a:r>
          </a:p>
          <a:p>
            <a:r>
              <a:rPr lang="en-US" dirty="0" smtClean="0"/>
              <a:t>Alcohol related crash injuries-2,660</a:t>
            </a:r>
          </a:p>
          <a:p>
            <a:r>
              <a:rPr lang="en-US" dirty="0" smtClean="0"/>
              <a:t>DWI Arrests-30,927</a:t>
            </a:r>
          </a:p>
          <a:p>
            <a:r>
              <a:rPr lang="en-US" dirty="0" smtClean="0"/>
              <a:t>DWI Convictions- 26,081</a:t>
            </a:r>
          </a:p>
          <a:p>
            <a:r>
              <a:rPr lang="en-US" dirty="0" smtClean="0"/>
              <a:t>Tax payer subsidy of fatalities- $890 million</a:t>
            </a:r>
          </a:p>
          <a:p>
            <a:r>
              <a:rPr lang="en-US" dirty="0" smtClean="0"/>
              <a:t>3 time offenders- 46,539</a:t>
            </a:r>
          </a:p>
          <a:p>
            <a:r>
              <a:rPr lang="en-US" dirty="0" smtClean="0"/>
              <a:t>5 time offenders-8,088</a:t>
            </a:r>
          </a:p>
          <a:p>
            <a:endParaRPr lang="en-US" dirty="0"/>
          </a:p>
          <a:p>
            <a:endParaRPr lang="en-US" dirty="0" smtClean="0"/>
          </a:p>
          <a:p>
            <a:endParaRPr lang="en-US" dirty="0"/>
          </a:p>
          <a:p>
            <a:endParaRPr lang="en-US" dirty="0" smtClean="0"/>
          </a:p>
          <a:p>
            <a:endParaRPr lang="en-US" dirty="0"/>
          </a:p>
        </p:txBody>
      </p:sp>
      <p:sp>
        <p:nvSpPr>
          <p:cNvPr id="4" name="Rectangle 1"/>
          <p:cNvSpPr>
            <a:spLocks noChangeArrowheads="1"/>
          </p:cNvSpPr>
          <p:nvPr/>
        </p:nvSpPr>
        <p:spPr bwMode="auto">
          <a:xfrm>
            <a:off x="0"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152400" y="13901"/>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40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47000"/>
                    </a14:imgEffect>
                  </a14:imgLayer>
                </a14:imgProps>
              </a:ext>
              <a:ext uri="{28A0092B-C50C-407E-A947-70E740481C1C}">
                <a14:useLocalDpi xmlns:a14="http://schemas.microsoft.com/office/drawing/2010/main" val="0"/>
              </a:ext>
            </a:extLst>
          </a:blip>
          <a:srcRect t="15703"/>
          <a:stretch/>
        </p:blipFill>
        <p:spPr bwMode="auto">
          <a:xfrm>
            <a:off x="-1588" y="0"/>
            <a:ext cx="9756775" cy="859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838200"/>
            <a:ext cx="9756775" cy="1524000"/>
          </a:xfrm>
          <a:prstGeom prst="rect">
            <a:avLst/>
          </a:prstGeom>
          <a:solidFill>
            <a:schemeClr val="dk1">
              <a:alpha val="69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en-US" sz="2400" b="1" dirty="0" smtClean="0"/>
              <a:t>4,751,400 </a:t>
            </a:r>
            <a:r>
              <a:rPr lang="en-US" altLang="en-US" sz="2400" b="1" dirty="0"/>
              <a:t>individuals under community supervision in </a:t>
            </a:r>
            <a:r>
              <a:rPr lang="en-US" altLang="en-US" sz="2400" b="1" dirty="0" smtClean="0"/>
              <a:t>2013</a:t>
            </a:r>
            <a:endParaRPr lang="en-US" dirty="0"/>
          </a:p>
        </p:txBody>
      </p:sp>
      <p:sp>
        <p:nvSpPr>
          <p:cNvPr id="6" name="Rectangle 5"/>
          <p:cNvSpPr/>
          <p:nvPr/>
        </p:nvSpPr>
        <p:spPr>
          <a:xfrm>
            <a:off x="1830387" y="2819400"/>
            <a:ext cx="7926388" cy="1066800"/>
          </a:xfrm>
          <a:prstGeom prst="rect">
            <a:avLst/>
          </a:prstGeom>
          <a:solidFill>
            <a:schemeClr val="dk1">
              <a:alpha val="78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spcBef>
                <a:spcPts val="1800"/>
              </a:spcBef>
              <a:spcAft>
                <a:spcPts val="1800"/>
              </a:spcAft>
            </a:pPr>
            <a:r>
              <a:rPr lang="en-US" altLang="en-US" sz="2400" b="1" dirty="0"/>
              <a:t>15% of this probation population have been convicted of DWIs</a:t>
            </a:r>
          </a:p>
        </p:txBody>
      </p:sp>
      <p:sp>
        <p:nvSpPr>
          <p:cNvPr id="8" name="Rectangle 7"/>
          <p:cNvSpPr/>
          <p:nvPr/>
        </p:nvSpPr>
        <p:spPr>
          <a:xfrm>
            <a:off x="3963987" y="4419600"/>
            <a:ext cx="5792788" cy="1143000"/>
          </a:xfrm>
          <a:prstGeom prst="rect">
            <a:avLst/>
          </a:prstGeom>
          <a:solidFill>
            <a:schemeClr val="dk1">
              <a:alpha val="78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en-US" sz="2400" b="1" dirty="0"/>
              <a:t>8% of the probation population have been convicted of multiple DWIs</a:t>
            </a:r>
            <a:endParaRPr lang="en-US" dirty="0"/>
          </a:p>
        </p:txBody>
      </p:sp>
    </p:spTree>
    <p:extLst>
      <p:ext uri="{BB962C8B-B14F-4D97-AF65-F5344CB8AC3E}">
        <p14:creationId xmlns:p14="http://schemas.microsoft.com/office/powerpoint/2010/main" val="10889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220787" y="2275840"/>
            <a:ext cx="4134612" cy="4258734"/>
          </a:xfrm>
        </p:spPr>
        <p:txBody>
          <a:bodyPr>
            <a:normAutofit fontScale="77500" lnSpcReduction="20000"/>
          </a:bodyPr>
          <a:lstStyle/>
          <a:p>
            <a:pPr marL="0" indent="0">
              <a:spcBef>
                <a:spcPts val="1200"/>
              </a:spcBef>
              <a:spcAft>
                <a:spcPts val="1200"/>
              </a:spcAft>
              <a:buNone/>
              <a:defRPr/>
            </a:pPr>
            <a:r>
              <a:rPr lang="en-US" altLang="en-US" sz="2800" dirty="0" smtClean="0"/>
              <a:t>High risk </a:t>
            </a:r>
            <a:r>
              <a:rPr lang="en-US" altLang="en-US" sz="2800" dirty="0"/>
              <a:t>drunk </a:t>
            </a:r>
            <a:r>
              <a:rPr lang="en-US" altLang="en-US" sz="2800" dirty="0" smtClean="0"/>
              <a:t>drivers:  </a:t>
            </a:r>
          </a:p>
          <a:p>
            <a:pPr marL="292618" lvl="1" indent="0">
              <a:spcBef>
                <a:spcPts val="0"/>
              </a:spcBef>
              <a:buNone/>
              <a:defRPr/>
            </a:pPr>
            <a:r>
              <a:rPr lang="en-US" altLang="en-US" sz="2400" dirty="0" smtClean="0"/>
              <a:t>BAC </a:t>
            </a:r>
            <a:r>
              <a:rPr lang="en-US" altLang="en-US" sz="2400" dirty="0"/>
              <a:t>level of .15 or </a:t>
            </a:r>
            <a:r>
              <a:rPr lang="en-US" altLang="en-US" sz="2400" dirty="0" smtClean="0"/>
              <a:t>above</a:t>
            </a:r>
          </a:p>
          <a:p>
            <a:pPr marL="292618" lvl="1" indent="0">
              <a:spcBef>
                <a:spcPts val="0"/>
              </a:spcBef>
              <a:buNone/>
              <a:defRPr/>
            </a:pPr>
            <a:endParaRPr lang="en-US" altLang="en-US" sz="2400" dirty="0" smtClean="0"/>
          </a:p>
          <a:p>
            <a:pPr marL="292618" lvl="1" indent="0">
              <a:spcBef>
                <a:spcPts val="0"/>
              </a:spcBef>
              <a:buNone/>
              <a:defRPr/>
            </a:pPr>
            <a:r>
              <a:rPr lang="en-US" altLang="en-US" sz="2400" dirty="0" smtClean="0"/>
              <a:t>More </a:t>
            </a:r>
            <a:r>
              <a:rPr lang="en-US" altLang="en-US" sz="2400" dirty="0"/>
              <a:t>than one drunk driving arrest</a:t>
            </a:r>
          </a:p>
          <a:p>
            <a:pPr marL="0" indent="0">
              <a:spcBef>
                <a:spcPts val="1200"/>
              </a:spcBef>
              <a:spcAft>
                <a:spcPts val="1200"/>
              </a:spcAft>
              <a:buNone/>
              <a:defRPr/>
            </a:pPr>
            <a:endParaRPr lang="en-US" altLang="en-US" sz="2800" dirty="0" smtClean="0"/>
          </a:p>
          <a:p>
            <a:pPr marL="0" indent="0">
              <a:spcBef>
                <a:spcPts val="1200"/>
              </a:spcBef>
              <a:spcAft>
                <a:spcPts val="1200"/>
              </a:spcAft>
              <a:buNone/>
              <a:defRPr/>
            </a:pPr>
            <a:r>
              <a:rPr lang="en-US" altLang="en-US" sz="2800" dirty="0" smtClean="0"/>
              <a:t>Highly </a:t>
            </a:r>
            <a:r>
              <a:rPr lang="en-US" altLang="en-US" sz="2800" dirty="0"/>
              <a:t>resistant to changing their behavior </a:t>
            </a:r>
            <a:endParaRPr lang="en-US" altLang="en-US" sz="2800" dirty="0" smtClean="0"/>
          </a:p>
          <a:p>
            <a:pPr marL="0" indent="0">
              <a:spcBef>
                <a:spcPts val="1200"/>
              </a:spcBef>
              <a:spcAft>
                <a:spcPts val="1200"/>
              </a:spcAft>
              <a:buNone/>
              <a:defRPr/>
            </a:pPr>
            <a:r>
              <a:rPr lang="en-US" altLang="en-US" sz="2800" dirty="0" smtClean="0"/>
              <a:t>Less </a:t>
            </a:r>
            <a:r>
              <a:rPr lang="en-US" altLang="en-US" sz="2800" dirty="0"/>
              <a:t>than five percent of these drivers account for about 80 percent of the impaired driving episodes</a:t>
            </a:r>
          </a:p>
          <a:p>
            <a:pPr marL="87786" indent="0">
              <a:spcBef>
                <a:spcPts val="1200"/>
              </a:spcBef>
              <a:spcAft>
                <a:spcPts val="1200"/>
              </a:spcAft>
              <a:buNone/>
            </a:pP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399" y="-27780"/>
            <a:ext cx="4399788" cy="7495380"/>
          </a:xfrm>
          <a:prstGeom prst="rect">
            <a:avLst/>
          </a:prstGeom>
        </p:spPr>
      </p:pic>
      <p:sp>
        <p:nvSpPr>
          <p:cNvPr id="6" name="Rectangle 5"/>
          <p:cNvSpPr/>
          <p:nvPr/>
        </p:nvSpPr>
        <p:spPr>
          <a:xfrm>
            <a:off x="5355399" y="-27780"/>
            <a:ext cx="4399788" cy="749538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04212" y="-457200"/>
            <a:ext cx="8052563" cy="2122714"/>
          </a:xfrm>
        </p:spPr>
        <p:txBody>
          <a:bodyPr>
            <a:normAutofit/>
          </a:bodyPr>
          <a:lstStyle/>
          <a:p>
            <a:pPr>
              <a:lnSpc>
                <a:spcPct val="100000"/>
              </a:lnSpc>
            </a:pPr>
            <a:r>
              <a:rPr lang="en-US" altLang="en-US" sz="2800" dirty="0" smtClean="0"/>
              <a:t>Impaired drivers-Who </a:t>
            </a:r>
            <a:r>
              <a:rPr lang="en-US" altLang="en-US" sz="2800" dirty="0"/>
              <a:t>are you most likely to </a:t>
            </a:r>
            <a:r>
              <a:rPr lang="en-US" altLang="en-US" sz="2800" dirty="0" smtClean="0"/>
              <a:t>supervise?</a:t>
            </a:r>
            <a:r>
              <a:rPr lang="en-US" altLang="en-US" sz="2800" dirty="0">
                <a:solidFill>
                  <a:schemeClr val="bg1"/>
                </a:solidFill>
              </a:rPr>
              <a:t/>
            </a:r>
            <a:br>
              <a:rPr lang="en-US" altLang="en-US" sz="2800" dirty="0">
                <a:solidFill>
                  <a:schemeClr val="bg1"/>
                </a:solidFill>
              </a:rPr>
            </a:br>
            <a:endParaRPr lang="en-US" sz="2800" dirty="0"/>
          </a:p>
        </p:txBody>
      </p:sp>
    </p:spTree>
    <p:extLst>
      <p:ext uri="{BB962C8B-B14F-4D97-AF65-F5344CB8AC3E}">
        <p14:creationId xmlns:p14="http://schemas.microsoft.com/office/powerpoint/2010/main" val="2632981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6417</TotalTime>
  <Words>3551</Words>
  <Application>Microsoft Office PowerPoint</Application>
  <PresentationFormat>Custom</PresentationFormat>
  <Paragraphs>456</Paragraphs>
  <Slides>54</Slides>
  <Notes>50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7" baseType="lpstr">
      <vt:lpstr>MS PGothic</vt:lpstr>
      <vt:lpstr>Arial</vt:lpstr>
      <vt:lpstr>Calibri</vt:lpstr>
      <vt:lpstr>Century Gothic</vt:lpstr>
      <vt:lpstr>Gill Sans</vt:lpstr>
      <vt:lpstr>Gill Sans MT</vt:lpstr>
      <vt:lpstr>Tahoma</vt:lpstr>
      <vt:lpstr>Times New Roman</vt:lpstr>
      <vt:lpstr>Verdana</vt:lpstr>
      <vt:lpstr>Wingdings</vt:lpstr>
      <vt:lpstr>Wingdings 2</vt:lpstr>
      <vt:lpstr>Solstice</vt:lpstr>
      <vt:lpstr>Slide</vt:lpstr>
      <vt:lpstr>Research Says…  Best Practices in Assessment, Management and Treatment of Impaired Drivers</vt:lpstr>
      <vt:lpstr>Mark Stodola</vt:lpstr>
      <vt:lpstr>PowerPoint Presentation</vt:lpstr>
      <vt:lpstr>Learning Objectives</vt:lpstr>
      <vt:lpstr>In 2011, there were 1.2 million drivers arrested for driving while under the influence  </vt:lpstr>
      <vt:lpstr>Wisconsin DWI Fatalities</vt:lpstr>
      <vt:lpstr>Other Wisconsin Statistics-2013</vt:lpstr>
      <vt:lpstr>PowerPoint Presentation</vt:lpstr>
      <vt:lpstr>Impaired drivers-Who are you most likely to supervise? </vt:lpstr>
      <vt:lpstr>PowerPoint Presentation</vt:lpstr>
      <vt:lpstr>PowerPoint Presentation</vt:lpstr>
      <vt:lpstr>  Three approaches to addressing                   behaviors of drunk drivers</vt:lpstr>
      <vt:lpstr>PowerPoint Presentation</vt:lpstr>
      <vt:lpstr>       Guidelines for the Community    Supervision of DWI Offenders </vt:lpstr>
      <vt:lpstr>PowerPoint Presentation</vt:lpstr>
      <vt:lpstr>Are abuse or addiction the only causal factors we should be concerned about?</vt:lpstr>
      <vt:lpstr>  What is it?  </vt:lpstr>
      <vt:lpstr>PowerPoint Presentation</vt:lpstr>
      <vt:lpstr> Major Risk Areas of  Recidivism</vt:lpstr>
      <vt:lpstr> Additional Areas for Consideration</vt:lpstr>
      <vt:lpstr> Risk Assessment Instruments</vt:lpstr>
      <vt:lpstr>PowerPoint Presentation</vt:lpstr>
      <vt:lpstr>2 Components of the IDA</vt:lpstr>
      <vt:lpstr>Utilization and Guidelines  For IDA</vt:lpstr>
      <vt:lpstr>Utilization and Guidelines</vt:lpstr>
      <vt:lpstr> More Information About the IDA</vt:lpstr>
      <vt:lpstr> Supervision-What works? </vt:lpstr>
      <vt:lpstr>Supervision</vt:lpstr>
      <vt:lpstr>The Big Four</vt:lpstr>
      <vt:lpstr>The Next Four</vt:lpstr>
      <vt:lpstr> Probation terms should be…</vt:lpstr>
      <vt:lpstr>Supervision-What works? </vt:lpstr>
      <vt:lpstr>Partnering and Collaboration</vt:lpstr>
      <vt:lpstr>  Ignition Interlock    </vt:lpstr>
      <vt:lpstr>   Ignition Interlock-What does the research say?  </vt:lpstr>
      <vt:lpstr>     Transdermal Alcohol Devices       </vt:lpstr>
      <vt:lpstr>    Transdermal alcohol devices-What does research say?  </vt:lpstr>
      <vt:lpstr>Mobile Alcohol Monitoring Technology</vt:lpstr>
      <vt:lpstr> DWI Courts</vt:lpstr>
      <vt:lpstr>    The Guiding Principles of DWI Courts   </vt:lpstr>
      <vt:lpstr>   DWI Courts-What does the research say?  </vt:lpstr>
      <vt:lpstr>PowerPoint Presentation</vt:lpstr>
      <vt:lpstr>         Treatment &amp; Interventions for Impaired Drivers</vt:lpstr>
      <vt:lpstr>Treatment/Interventions  for DUI Offenders</vt:lpstr>
      <vt:lpstr>  Alcohol Treatment-What does the research say? </vt:lpstr>
      <vt:lpstr> Medication Assisted Treatment (Pharmacological Interventions)</vt:lpstr>
      <vt:lpstr>PowerPoint Presentation</vt:lpstr>
      <vt:lpstr> MAT-What does research say?</vt:lpstr>
      <vt:lpstr>Costs to DWI Offenders</vt:lpstr>
      <vt:lpstr>What can the Probation Fellow do for You?</vt:lpstr>
      <vt:lpstr>PowerPoint Presentation</vt:lpstr>
      <vt:lpstr>For More Information</vt:lpstr>
      <vt:lpstr>Contact Information</vt:lpstr>
      <vt:lpstr>American Probation and Parole Association</vt:lpstr>
    </vt:vector>
  </TitlesOfParts>
  <Company>APPA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Sweeney</dc:creator>
  <cp:lastModifiedBy>TONYA RAMSEY</cp:lastModifiedBy>
  <cp:revision>542</cp:revision>
  <cp:lastPrinted>2015-02-26T17:19:01Z</cp:lastPrinted>
  <dcterms:created xsi:type="dcterms:W3CDTF">2005-11-28T18:01:56Z</dcterms:created>
  <dcterms:modified xsi:type="dcterms:W3CDTF">2015-03-23T19:58:10Z</dcterms:modified>
</cp:coreProperties>
</file>