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0" r:id="rId3"/>
  </p:sldMasterIdLst>
  <p:notesMasterIdLst>
    <p:notesMasterId r:id="rId107"/>
  </p:notesMasterIdLst>
  <p:handoutMasterIdLst>
    <p:handoutMasterId r:id="rId108"/>
  </p:handoutMasterIdLst>
  <p:sldIdLst>
    <p:sldId id="256" r:id="rId4"/>
    <p:sldId id="372" r:id="rId5"/>
    <p:sldId id="549" r:id="rId6"/>
    <p:sldId id="553" r:id="rId7"/>
    <p:sldId id="554" r:id="rId8"/>
    <p:sldId id="555" r:id="rId9"/>
    <p:sldId id="558" r:id="rId10"/>
    <p:sldId id="550" r:id="rId11"/>
    <p:sldId id="559" r:id="rId12"/>
    <p:sldId id="562" r:id="rId13"/>
    <p:sldId id="560" r:id="rId14"/>
    <p:sldId id="563" r:id="rId15"/>
    <p:sldId id="564" r:id="rId16"/>
    <p:sldId id="565" r:id="rId17"/>
    <p:sldId id="566" r:id="rId18"/>
    <p:sldId id="567" r:id="rId19"/>
    <p:sldId id="568" r:id="rId20"/>
    <p:sldId id="569" r:id="rId21"/>
    <p:sldId id="570" r:id="rId22"/>
    <p:sldId id="571" r:id="rId23"/>
    <p:sldId id="572" r:id="rId24"/>
    <p:sldId id="573" r:id="rId25"/>
    <p:sldId id="574" r:id="rId26"/>
    <p:sldId id="575" r:id="rId27"/>
    <p:sldId id="577" r:id="rId28"/>
    <p:sldId id="581" r:id="rId29"/>
    <p:sldId id="582" r:id="rId30"/>
    <p:sldId id="583" r:id="rId31"/>
    <p:sldId id="584" r:id="rId32"/>
    <p:sldId id="585" r:id="rId33"/>
    <p:sldId id="586" r:id="rId34"/>
    <p:sldId id="587" r:id="rId35"/>
    <p:sldId id="589" r:id="rId36"/>
    <p:sldId id="590" r:id="rId37"/>
    <p:sldId id="591" r:id="rId38"/>
    <p:sldId id="592" r:id="rId39"/>
    <p:sldId id="593" r:id="rId40"/>
    <p:sldId id="580" r:id="rId41"/>
    <p:sldId id="296" r:id="rId42"/>
    <p:sldId id="498" r:id="rId43"/>
    <p:sldId id="548" r:id="rId44"/>
    <p:sldId id="361" r:id="rId45"/>
    <p:sldId id="525" r:id="rId46"/>
    <p:sldId id="594" r:id="rId47"/>
    <p:sldId id="595" r:id="rId48"/>
    <p:sldId id="596" r:id="rId49"/>
    <p:sldId id="597" r:id="rId50"/>
    <p:sldId id="503" r:id="rId51"/>
    <p:sldId id="362" r:id="rId52"/>
    <p:sldId id="497" r:id="rId53"/>
    <p:sldId id="304" r:id="rId54"/>
    <p:sldId id="305" r:id="rId55"/>
    <p:sldId id="499" r:id="rId56"/>
    <p:sldId id="501" r:id="rId57"/>
    <p:sldId id="306" r:id="rId58"/>
    <p:sldId id="505" r:id="rId59"/>
    <p:sldId id="307" r:id="rId60"/>
    <p:sldId id="308" r:id="rId61"/>
    <p:sldId id="429" r:id="rId62"/>
    <p:sldId id="309" r:id="rId63"/>
    <p:sldId id="311" r:id="rId64"/>
    <p:sldId id="506" r:id="rId65"/>
    <p:sldId id="500" r:id="rId66"/>
    <p:sldId id="527" r:id="rId67"/>
    <p:sldId id="528" r:id="rId68"/>
    <p:sldId id="508" r:id="rId69"/>
    <p:sldId id="509" r:id="rId70"/>
    <p:sldId id="510" r:id="rId71"/>
    <p:sldId id="511" r:id="rId72"/>
    <p:sldId id="538" r:id="rId73"/>
    <p:sldId id="542" r:id="rId74"/>
    <p:sldId id="533" r:id="rId75"/>
    <p:sldId id="512" r:id="rId76"/>
    <p:sldId id="535" r:id="rId77"/>
    <p:sldId id="536" r:id="rId78"/>
    <p:sldId id="514" r:id="rId79"/>
    <p:sldId id="496" r:id="rId80"/>
    <p:sldId id="546" r:id="rId81"/>
    <p:sldId id="545" r:id="rId82"/>
    <p:sldId id="428" r:id="rId83"/>
    <p:sldId id="602" r:id="rId84"/>
    <p:sldId id="603" r:id="rId85"/>
    <p:sldId id="604" r:id="rId86"/>
    <p:sldId id="605" r:id="rId87"/>
    <p:sldId id="606" r:id="rId88"/>
    <p:sldId id="519" r:id="rId89"/>
    <p:sldId id="520" r:id="rId90"/>
    <p:sldId id="521" r:id="rId91"/>
    <p:sldId id="522" r:id="rId92"/>
    <p:sldId id="523" r:id="rId93"/>
    <p:sldId id="524" r:id="rId94"/>
    <p:sldId id="416" r:id="rId95"/>
    <p:sldId id="495" r:id="rId96"/>
    <p:sldId id="599" r:id="rId97"/>
    <p:sldId id="600" r:id="rId98"/>
    <p:sldId id="607" r:id="rId99"/>
    <p:sldId id="608" r:id="rId100"/>
    <p:sldId id="609" r:id="rId101"/>
    <p:sldId id="610" r:id="rId102"/>
    <p:sldId id="611" r:id="rId103"/>
    <p:sldId id="612" r:id="rId104"/>
    <p:sldId id="601" r:id="rId105"/>
    <p:sldId id="351" r:id="rId106"/>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FEF53C"/>
    <a:srgbClr val="FFFF3B"/>
    <a:srgbClr val="E54B0D"/>
    <a:srgbClr val="B25406"/>
    <a:srgbClr val="FFA100"/>
    <a:srgbClr val="CC9B00"/>
    <a:srgbClr val="FFC000"/>
    <a:srgbClr val="B8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94131" autoAdjust="0"/>
  </p:normalViewPr>
  <p:slideViewPr>
    <p:cSldViewPr>
      <p:cViewPr>
        <p:scale>
          <a:sx n="80" d="100"/>
          <a:sy n="80" d="100"/>
        </p:scale>
        <p:origin x="2514" y="74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vhapugkivlad\Local%20Settings\Temporary%20Internet%20Files\Content.Outlook\KKG7MPK0\PTSD%20fact%20sheet%20fy12%20(3).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vhapugkivlad\Local%20Settings\Temporary%20Internet%20Files\Content.Outlook\KKG7MPK0\John%20Paul%20Allens%20Data%20and%20Slides%2012%20xls%20xls%20xls%20xls%20xl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vhapugkivlad\Local%20Settings\Temporary%20Internet%20Files\Content.Outlook\KKG7MPK0\John%20Paul%20Allens%20Data%20and%20Slides%2012%20xls%20xls%20xls%20xls%20xl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vhapugkivlad\Local%20Settings\Temporary%20Internet%20Files\Content.Outlook\KKG7MPK0\John%20Paul%20Allens%20Data%20and%20Slides%2012%20xls%20xls%20xls%20xls%20xl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12324323307558E-2"/>
          <c:y val="0.277782443861184"/>
          <c:w val="0.76524855262998193"/>
          <c:h val="0.67582560513269185"/>
        </c:manualLayout>
      </c:layout>
      <c:lineChart>
        <c:grouping val="standard"/>
        <c:varyColors val="0"/>
        <c:ser>
          <c:idx val="0"/>
          <c:order val="0"/>
          <c:tx>
            <c:strRef>
              <c:f>'trend graphs'!$B$2</c:f>
              <c:strCache>
                <c:ptCount val="1"/>
                <c:pt idx="0">
                  <c:v>Total</c:v>
                </c:pt>
              </c:strCache>
            </c:strRef>
          </c:tx>
          <c:spPr>
            <a:ln>
              <a:solidFill>
                <a:srgbClr val="FF0000"/>
              </a:solidFill>
            </a:ln>
          </c:spPr>
          <c:marker>
            <c:spPr>
              <a:solidFill>
                <a:srgbClr val="FF0000"/>
              </a:solidFill>
              <a:ln>
                <a:solidFill>
                  <a:srgbClr val="FF0000"/>
                </a:solidFill>
              </a:ln>
            </c:spPr>
          </c:marker>
          <c:cat>
            <c:numRef>
              <c:f>'trend graphs'!$A$3:$A$13</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'trend graphs'!$B$3:$B$13</c:f>
              <c:numCache>
                <c:formatCode>0</c:formatCode>
                <c:ptCount val="11"/>
                <c:pt idx="0" formatCode="General">
                  <c:v>143791</c:v>
                </c:pt>
                <c:pt idx="1">
                  <c:v>190265</c:v>
                </c:pt>
                <c:pt idx="2">
                  <c:v>217240</c:v>
                </c:pt>
                <c:pt idx="3">
                  <c:v>250258</c:v>
                </c:pt>
                <c:pt idx="4">
                  <c:v>271976</c:v>
                </c:pt>
                <c:pt idx="5">
                  <c:v>307483</c:v>
                </c:pt>
                <c:pt idx="6" formatCode="General">
                  <c:v>351708</c:v>
                </c:pt>
                <c:pt idx="7">
                  <c:v>397252</c:v>
                </c:pt>
                <c:pt idx="8" formatCode="#,##0">
                  <c:v>438091</c:v>
                </c:pt>
                <c:pt idx="9" formatCode="_(* #,##0_);_(* \(#,##0\);_(* &quot;-&quot;??_);_(@_)">
                  <c:v>476515</c:v>
                </c:pt>
                <c:pt idx="10" formatCode="_(* #,##0_);_(* \(#,##0\);_(* &quot;-&quot;??_);_(@_)">
                  <c:v>502546</c:v>
                </c:pt>
              </c:numCache>
            </c:numRef>
          </c:val>
          <c:smooth val="0"/>
        </c:ser>
        <c:ser>
          <c:idx val="1"/>
          <c:order val="1"/>
          <c:tx>
            <c:strRef>
              <c:f>'trend graphs'!$C$2</c:f>
              <c:strCache>
                <c:ptCount val="1"/>
                <c:pt idx="0">
                  <c:v>Male</c:v>
                </c:pt>
              </c:strCache>
            </c:strRef>
          </c:tx>
          <c:spPr>
            <a:ln>
              <a:solidFill>
                <a:srgbClr val="FFFF00"/>
              </a:solidFill>
            </a:ln>
          </c:spPr>
          <c:marker>
            <c:spPr>
              <a:solidFill>
                <a:srgbClr val="FFFF00"/>
              </a:solidFill>
              <a:ln>
                <a:solidFill>
                  <a:srgbClr val="FFFF00"/>
                </a:solidFill>
              </a:ln>
            </c:spPr>
          </c:marker>
          <c:cat>
            <c:numRef>
              <c:f>'trend graphs'!$A$3:$A$13</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'trend graphs'!$C$3:$C$13</c:f>
              <c:numCache>
                <c:formatCode>0</c:formatCode>
                <c:ptCount val="11"/>
                <c:pt idx="0" formatCode="General">
                  <c:v>136140</c:v>
                </c:pt>
                <c:pt idx="1">
                  <c:v>179535</c:v>
                </c:pt>
                <c:pt idx="2">
                  <c:v>204586</c:v>
                </c:pt>
                <c:pt idx="3">
                  <c:v>234940</c:v>
                </c:pt>
                <c:pt idx="4">
                  <c:v>254775</c:v>
                </c:pt>
                <c:pt idx="5">
                  <c:v>287230</c:v>
                </c:pt>
                <c:pt idx="6" formatCode="General">
                  <c:v>327309</c:v>
                </c:pt>
                <c:pt idx="7">
                  <c:v>368347</c:v>
                </c:pt>
                <c:pt idx="8" formatCode="#,##0">
                  <c:v>404636</c:v>
                </c:pt>
                <c:pt idx="9" formatCode="_(* #,##0_);_(* \(#,##0\);_(* &quot;-&quot;??_);_(@_)">
                  <c:v>438513</c:v>
                </c:pt>
                <c:pt idx="10" formatCode="_(* #,##0_);_(* \(#,##0\);_(* &quot;-&quot;??_);_(@_)">
                  <c:v>459579</c:v>
                </c:pt>
              </c:numCache>
            </c:numRef>
          </c:val>
          <c:smooth val="0"/>
        </c:ser>
        <c:ser>
          <c:idx val="2"/>
          <c:order val="2"/>
          <c:tx>
            <c:strRef>
              <c:f>'trend graphs'!$D$2</c:f>
              <c:strCache>
                <c:ptCount val="1"/>
                <c:pt idx="0">
                  <c:v>Female</c:v>
                </c:pt>
              </c:strCache>
            </c:strRef>
          </c:tx>
          <c:spPr>
            <a:ln>
              <a:solidFill>
                <a:srgbClr val="B25406"/>
              </a:solidFill>
            </a:ln>
          </c:spPr>
          <c:marker>
            <c:spPr>
              <a:solidFill>
                <a:srgbClr val="E54B0D"/>
              </a:solidFill>
              <a:ln>
                <a:solidFill>
                  <a:srgbClr val="B25406"/>
                </a:solidFill>
              </a:ln>
            </c:spPr>
          </c:marker>
          <c:cat>
            <c:numRef>
              <c:f>'trend graphs'!$A$3:$A$13</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'trend graphs'!$D$3:$D$13</c:f>
              <c:numCache>
                <c:formatCode>0</c:formatCode>
                <c:ptCount val="11"/>
                <c:pt idx="0" formatCode="General">
                  <c:v>7651</c:v>
                </c:pt>
                <c:pt idx="1">
                  <c:v>10730</c:v>
                </c:pt>
                <c:pt idx="2">
                  <c:v>12654</c:v>
                </c:pt>
                <c:pt idx="3">
                  <c:v>15318</c:v>
                </c:pt>
                <c:pt idx="4">
                  <c:v>17201</c:v>
                </c:pt>
                <c:pt idx="5">
                  <c:v>20253</c:v>
                </c:pt>
                <c:pt idx="6" formatCode="General">
                  <c:v>24399</c:v>
                </c:pt>
                <c:pt idx="7">
                  <c:v>28905</c:v>
                </c:pt>
                <c:pt idx="8" formatCode="#,##0">
                  <c:v>33455</c:v>
                </c:pt>
                <c:pt idx="9" formatCode="_(* #,##0_);_(* \(#,##0\);_(* &quot;-&quot;??_);_(@_)">
                  <c:v>38002</c:v>
                </c:pt>
                <c:pt idx="10" formatCode="_(* #,##0_);_(* \(#,##0\);_(* &quot;-&quot;??_);_(@_)">
                  <c:v>42967</c:v>
                </c:pt>
              </c:numCache>
            </c:numRef>
          </c:val>
          <c:smooth val="0"/>
        </c:ser>
        <c:dLbls>
          <c:showLegendKey val="0"/>
          <c:showVal val="0"/>
          <c:showCatName val="0"/>
          <c:showSerName val="0"/>
          <c:showPercent val="0"/>
          <c:showBubbleSize val="0"/>
        </c:dLbls>
        <c:marker val="1"/>
        <c:smooth val="0"/>
        <c:axId val="164836864"/>
        <c:axId val="164838784"/>
      </c:lineChart>
      <c:catAx>
        <c:axId val="164836864"/>
        <c:scaling>
          <c:orientation val="minMax"/>
        </c:scaling>
        <c:delete val="0"/>
        <c:axPos val="b"/>
        <c:numFmt formatCode="General" sourceLinked="1"/>
        <c:majorTickMark val="none"/>
        <c:minorTickMark val="none"/>
        <c:tickLblPos val="nextTo"/>
        <c:crossAx val="164838784"/>
        <c:crosses val="autoZero"/>
        <c:auto val="1"/>
        <c:lblAlgn val="ctr"/>
        <c:lblOffset val="100"/>
        <c:noMultiLvlLbl val="0"/>
      </c:catAx>
      <c:valAx>
        <c:axId val="164838784"/>
        <c:scaling>
          <c:orientation val="minMax"/>
        </c:scaling>
        <c:delete val="0"/>
        <c:axPos val="l"/>
        <c:majorGridlines/>
        <c:title>
          <c:tx>
            <c:rich>
              <a:bodyPr/>
              <a:lstStyle/>
              <a:p>
                <a:pPr>
                  <a:defRPr/>
                </a:pPr>
                <a:r>
                  <a:rPr lang="en-US"/>
                  <a:t>Number</a:t>
                </a:r>
              </a:p>
            </c:rich>
          </c:tx>
          <c:layout/>
          <c:overlay val="0"/>
        </c:title>
        <c:numFmt formatCode="General" sourceLinked="1"/>
        <c:majorTickMark val="none"/>
        <c:minorTickMark val="none"/>
        <c:tickLblPos val="nextTo"/>
        <c:crossAx val="1648368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'trend graphs'!$E$2</c:f>
              <c:strCache>
                <c:ptCount val="1"/>
                <c:pt idx="0">
                  <c:v>OEF/OIF/OND</c:v>
                </c:pt>
              </c:strCache>
            </c:strRef>
          </c:tx>
          <c:spPr>
            <a:ln>
              <a:solidFill>
                <a:srgbClr val="FF0000"/>
              </a:solidFill>
            </a:ln>
          </c:spPr>
          <c:marker>
            <c:spPr>
              <a:solidFill>
                <a:srgbClr val="FF0000"/>
              </a:solidFill>
              <a:ln>
                <a:solidFill>
                  <a:srgbClr val="FF0000"/>
                </a:solidFill>
              </a:ln>
            </c:spPr>
          </c:marker>
          <c:cat>
            <c:numRef>
              <c:f>'trend graphs'!$A$3:$A$13</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'trend graphs'!$E$3:$E$13</c:f>
              <c:numCache>
                <c:formatCode>General</c:formatCode>
                <c:ptCount val="11"/>
                <c:pt idx="0">
                  <c:v>131</c:v>
                </c:pt>
                <c:pt idx="1">
                  <c:v>230</c:v>
                </c:pt>
                <c:pt idx="2">
                  <c:v>2549</c:v>
                </c:pt>
                <c:pt idx="3">
                  <c:v>10143</c:v>
                </c:pt>
                <c:pt idx="4">
                  <c:v>19285</c:v>
                </c:pt>
                <c:pt idx="5">
                  <c:v>33597</c:v>
                </c:pt>
                <c:pt idx="6">
                  <c:v>53351</c:v>
                </c:pt>
                <c:pt idx="7">
                  <c:v>69664</c:v>
                </c:pt>
                <c:pt idx="8" formatCode="#,##0">
                  <c:v>82239</c:v>
                </c:pt>
                <c:pt idx="9" formatCode="_(* #,##0_);_(* \(#,##0\);_(* &quot;-&quot;??_);_(@_)">
                  <c:v>99610</c:v>
                </c:pt>
                <c:pt idx="10" formatCode="_(* #,##0_);_(* \(#,##0\);_(* &quot;-&quot;??_);_(@_)">
                  <c:v>119482</c:v>
                </c:pt>
              </c:numCache>
            </c:numRef>
          </c:val>
          <c:smooth val="0"/>
        </c:ser>
        <c:ser>
          <c:idx val="1"/>
          <c:order val="1"/>
          <c:tx>
            <c:strRef>
              <c:f>'trend graphs'!$F$2</c:f>
              <c:strCache>
                <c:ptCount val="1"/>
                <c:pt idx="0">
                  <c:v>OEF/OIF/OND Male</c:v>
                </c:pt>
              </c:strCache>
            </c:strRef>
          </c:tx>
          <c:spPr>
            <a:ln>
              <a:solidFill>
                <a:srgbClr val="FFFF00"/>
              </a:solidFill>
            </a:ln>
          </c:spPr>
          <c:marker>
            <c:spPr>
              <a:solidFill>
                <a:srgbClr val="FFFF00"/>
              </a:solidFill>
              <a:ln>
                <a:solidFill>
                  <a:srgbClr val="FFFF00"/>
                </a:solidFill>
              </a:ln>
            </c:spPr>
          </c:marker>
          <c:cat>
            <c:numRef>
              <c:f>'trend graphs'!$A$3:$A$13</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'trend graphs'!$F$3:$F$13</c:f>
              <c:numCache>
                <c:formatCode>General</c:formatCode>
                <c:ptCount val="11"/>
                <c:pt idx="0">
                  <c:v>111</c:v>
                </c:pt>
                <c:pt idx="1">
                  <c:v>188</c:v>
                </c:pt>
                <c:pt idx="2">
                  <c:v>2187</c:v>
                </c:pt>
                <c:pt idx="3">
                  <c:v>8837</c:v>
                </c:pt>
                <c:pt idx="4">
                  <c:v>17158</c:v>
                </c:pt>
                <c:pt idx="5">
                  <c:v>30244</c:v>
                </c:pt>
                <c:pt idx="6">
                  <c:v>48235</c:v>
                </c:pt>
                <c:pt idx="7">
                  <c:v>63179</c:v>
                </c:pt>
                <c:pt idx="8" formatCode="#,##0">
                  <c:v>74516</c:v>
                </c:pt>
                <c:pt idx="9" formatCode="_(* #,##0_);_(* \(#,##0\);_(* &quot;-&quot;??_);_(@_)">
                  <c:v>89940</c:v>
                </c:pt>
                <c:pt idx="10" formatCode="_(* #,##0_);_(* \(#,##0\);_(* &quot;-&quot;??_);_(@_)">
                  <c:v>107468</c:v>
                </c:pt>
              </c:numCache>
            </c:numRef>
          </c:val>
          <c:smooth val="0"/>
        </c:ser>
        <c:ser>
          <c:idx val="2"/>
          <c:order val="2"/>
          <c:tx>
            <c:strRef>
              <c:f>'trend graphs'!$G$2</c:f>
              <c:strCache>
                <c:ptCount val="1"/>
                <c:pt idx="0">
                  <c:v>OEF/OIF/OND Female</c:v>
                </c:pt>
              </c:strCache>
            </c:strRef>
          </c:tx>
          <c:spPr>
            <a:ln>
              <a:solidFill>
                <a:srgbClr val="E54B0D"/>
              </a:solidFill>
            </a:ln>
          </c:spPr>
          <c:marker>
            <c:spPr>
              <a:solidFill>
                <a:srgbClr val="E54B0D"/>
              </a:solidFill>
              <a:ln>
                <a:solidFill>
                  <a:srgbClr val="E54B0D"/>
                </a:solidFill>
              </a:ln>
            </c:spPr>
          </c:marker>
          <c:cat>
            <c:numRef>
              <c:f>'trend graphs'!$A$3:$A$13</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'trend graphs'!$G$3:$G$13</c:f>
              <c:numCache>
                <c:formatCode>General</c:formatCode>
                <c:ptCount val="11"/>
                <c:pt idx="0">
                  <c:v>20</c:v>
                </c:pt>
                <c:pt idx="1">
                  <c:v>42</c:v>
                </c:pt>
                <c:pt idx="2">
                  <c:v>362</c:v>
                </c:pt>
                <c:pt idx="3">
                  <c:v>1306</c:v>
                </c:pt>
                <c:pt idx="4">
                  <c:v>2127</c:v>
                </c:pt>
                <c:pt idx="5">
                  <c:v>3353</c:v>
                </c:pt>
                <c:pt idx="6">
                  <c:v>5116</c:v>
                </c:pt>
                <c:pt idx="7">
                  <c:v>6485</c:v>
                </c:pt>
                <c:pt idx="8">
                  <c:v>7723</c:v>
                </c:pt>
                <c:pt idx="9">
                  <c:v>9670</c:v>
                </c:pt>
                <c:pt idx="10">
                  <c:v>12014</c:v>
                </c:pt>
              </c:numCache>
            </c:numRef>
          </c:val>
          <c:smooth val="0"/>
        </c:ser>
        <c:dLbls>
          <c:showLegendKey val="0"/>
          <c:showVal val="0"/>
          <c:showCatName val="0"/>
          <c:showSerName val="0"/>
          <c:showPercent val="0"/>
          <c:showBubbleSize val="0"/>
        </c:dLbls>
        <c:marker val="1"/>
        <c:smooth val="0"/>
        <c:axId val="164927360"/>
        <c:axId val="164933632"/>
      </c:lineChart>
      <c:catAx>
        <c:axId val="164927360"/>
        <c:scaling>
          <c:orientation val="minMax"/>
        </c:scaling>
        <c:delete val="0"/>
        <c:axPos val="b"/>
        <c:numFmt formatCode="General" sourceLinked="1"/>
        <c:majorTickMark val="none"/>
        <c:minorTickMark val="none"/>
        <c:tickLblPos val="nextTo"/>
        <c:crossAx val="164933632"/>
        <c:crosses val="autoZero"/>
        <c:auto val="1"/>
        <c:lblAlgn val="ctr"/>
        <c:lblOffset val="100"/>
        <c:noMultiLvlLbl val="0"/>
      </c:catAx>
      <c:valAx>
        <c:axId val="164933632"/>
        <c:scaling>
          <c:orientation val="minMax"/>
        </c:scaling>
        <c:delete val="0"/>
        <c:axPos val="l"/>
        <c:majorGridlines/>
        <c:title>
          <c:tx>
            <c:rich>
              <a:bodyPr/>
              <a:lstStyle/>
              <a:p>
                <a:pPr>
                  <a:defRPr/>
                </a:pPr>
                <a:r>
                  <a:rPr lang="en-US"/>
                  <a:t>Number</a:t>
                </a:r>
              </a:p>
            </c:rich>
          </c:tx>
          <c:layout/>
          <c:overlay val="0"/>
        </c:title>
        <c:numFmt formatCode="General" sourceLinked="1"/>
        <c:majorTickMark val="none"/>
        <c:minorTickMark val="none"/>
        <c:tickLblPos val="nextTo"/>
        <c:crossAx val="1649273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tx>
            <c:strRef>
              <c:f>Sheet1!$A$1</c:f>
              <c:strCache>
                <c:ptCount val="1"/>
                <c:pt idx="0">
                  <c:v> </c:v>
                </c:pt>
              </c:strCache>
            </c:strRef>
          </c:tx>
          <c:spPr>
            <a:ln>
              <a:solidFill>
                <a:schemeClr val="tx2">
                  <a:lumMod val="50000"/>
                </a:schemeClr>
              </a:solidFill>
            </a:ln>
          </c:spPr>
          <c:marker>
            <c:symbol val="diamond"/>
            <c:size val="9"/>
            <c:spPr>
              <a:solidFill>
                <a:schemeClr val="tx2">
                  <a:lumMod val="50000"/>
                </a:schemeClr>
              </a:solidFill>
              <a:ln>
                <a:solidFill>
                  <a:schemeClr val="tx2">
                    <a:lumMod val="50000"/>
                  </a:schemeClr>
                </a:solid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Sheet1!$A$2:$A$9</c:f>
              <c:numCache>
                <c:formatCode>General</c:formatCode>
                <c:ptCount val="8"/>
                <c:pt idx="0">
                  <c:v>2005</c:v>
                </c:pt>
                <c:pt idx="1">
                  <c:v>2006</c:v>
                </c:pt>
                <c:pt idx="2">
                  <c:v>2007</c:v>
                </c:pt>
                <c:pt idx="3">
                  <c:v>2008</c:v>
                </c:pt>
                <c:pt idx="4">
                  <c:v>2009</c:v>
                </c:pt>
                <c:pt idx="5">
                  <c:v>2010</c:v>
                </c:pt>
                <c:pt idx="6">
                  <c:v>2011</c:v>
                </c:pt>
                <c:pt idx="7">
                  <c:v>2012</c:v>
                </c:pt>
              </c:numCache>
            </c:numRef>
          </c:val>
          <c:smooth val="0"/>
        </c:ser>
        <c:ser>
          <c:idx val="1"/>
          <c:order val="1"/>
          <c:tx>
            <c:strRef>
              <c:f>Sheet1!$B$1</c:f>
              <c:strCache>
                <c:ptCount val="1"/>
                <c:pt idx="0">
                  <c:v>Unique Veterans</c:v>
                </c:pt>
              </c:strCache>
            </c:strRef>
          </c:tx>
          <c:spPr>
            <a:ln>
              <a:solidFill>
                <a:srgbClr val="FFFF00"/>
              </a:solidFill>
            </a:ln>
          </c:spPr>
          <c:marker>
            <c:spPr>
              <a:solidFill>
                <a:srgbClr val="FFFF00"/>
              </a:solidFill>
              <a:ln>
                <a:solidFill>
                  <a:srgbClr val="FFFF00"/>
                </a:solid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General</c:formatCode>
                <c:ptCount val="8"/>
                <c:pt idx="0">
                  <c:v>109702</c:v>
                </c:pt>
                <c:pt idx="1">
                  <c:v>112217</c:v>
                </c:pt>
                <c:pt idx="2">
                  <c:v>117412</c:v>
                </c:pt>
                <c:pt idx="3">
                  <c:v>130571</c:v>
                </c:pt>
                <c:pt idx="4">
                  <c:v>141290</c:v>
                </c:pt>
                <c:pt idx="5">
                  <c:v>155540</c:v>
                </c:pt>
                <c:pt idx="6">
                  <c:v>160223</c:v>
                </c:pt>
                <c:pt idx="7">
                  <c:v>164329</c:v>
                </c:pt>
              </c:numCache>
            </c:numRef>
          </c:val>
          <c:smooth val="0"/>
        </c:ser>
        <c:dLbls>
          <c:showLegendKey val="0"/>
          <c:showVal val="0"/>
          <c:showCatName val="0"/>
          <c:showSerName val="0"/>
          <c:showPercent val="0"/>
          <c:showBubbleSize val="0"/>
        </c:dLbls>
        <c:marker val="1"/>
        <c:smooth val="0"/>
        <c:axId val="171657472"/>
        <c:axId val="171671936"/>
      </c:lineChart>
      <c:catAx>
        <c:axId val="171657472"/>
        <c:scaling>
          <c:orientation val="minMax"/>
        </c:scaling>
        <c:delete val="0"/>
        <c:axPos val="b"/>
        <c:numFmt formatCode="General" sourceLinked="1"/>
        <c:majorTickMark val="out"/>
        <c:minorTickMark val="none"/>
        <c:tickLblPos val="nextTo"/>
        <c:crossAx val="171671936"/>
        <c:crosses val="autoZero"/>
        <c:auto val="1"/>
        <c:lblAlgn val="ctr"/>
        <c:lblOffset val="100"/>
        <c:noMultiLvlLbl val="0"/>
      </c:catAx>
      <c:valAx>
        <c:axId val="171671936"/>
        <c:scaling>
          <c:orientation val="minMax"/>
          <c:max val="200000"/>
          <c:min val="100000"/>
        </c:scaling>
        <c:delete val="0"/>
        <c:axPos val="l"/>
        <c:majorGridlines/>
        <c:numFmt formatCode="#,##0" sourceLinked="0"/>
        <c:majorTickMark val="out"/>
        <c:minorTickMark val="none"/>
        <c:tickLblPos val="nextTo"/>
        <c:crossAx val="171657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754653130288233E-2"/>
          <c:y val="9.3443666763876748E-2"/>
          <c:w val="0.89001692047377434"/>
          <c:h val="0.78166447944007011"/>
        </c:manualLayout>
      </c:layout>
      <c:lineChart>
        <c:grouping val="standard"/>
        <c:varyColors val="0"/>
        <c:ser>
          <c:idx val="0"/>
          <c:order val="0"/>
          <c:tx>
            <c:strRef>
              <c:f>Sheet1!$B$1</c:f>
              <c:strCache>
                <c:ptCount val="1"/>
                <c:pt idx="0">
                  <c:v>Average SUD Dx</c:v>
                </c:pt>
              </c:strCache>
            </c:strRef>
          </c:tx>
          <c:spPr>
            <a:ln>
              <a:solidFill>
                <a:srgbClr val="FFFF00"/>
              </a:solidFill>
            </a:ln>
          </c:spPr>
          <c:marker>
            <c:symbol val="none"/>
          </c:marker>
          <c:cat>
            <c:numRef>
              <c:f>Sheet1!$A$2:$A$10</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Sheet1!$B$2:$B$10</c:f>
              <c:numCache>
                <c:formatCode>0.0%</c:formatCode>
                <c:ptCount val="9"/>
                <c:pt idx="0">
                  <c:v>2.300000000000001E-2</c:v>
                </c:pt>
                <c:pt idx="1">
                  <c:v>2.1000000000000064E-2</c:v>
                </c:pt>
                <c:pt idx="2">
                  <c:v>1.6000000000000045E-2</c:v>
                </c:pt>
                <c:pt idx="3">
                  <c:v>2.7000000000000093E-2</c:v>
                </c:pt>
                <c:pt idx="4">
                  <c:v>4.5000000000000033E-2</c:v>
                </c:pt>
                <c:pt idx="5">
                  <c:v>5.6000000000000022E-2</c:v>
                </c:pt>
                <c:pt idx="6">
                  <c:v>6.4000000000000182E-2</c:v>
                </c:pt>
                <c:pt idx="7">
                  <c:v>8.2000000000000003E-2</c:v>
                </c:pt>
                <c:pt idx="8">
                  <c:v>0.1</c:v>
                </c:pt>
              </c:numCache>
            </c:numRef>
          </c:val>
          <c:smooth val="0"/>
        </c:ser>
        <c:dLbls>
          <c:showLegendKey val="0"/>
          <c:showVal val="0"/>
          <c:showCatName val="0"/>
          <c:showSerName val="0"/>
          <c:showPercent val="0"/>
          <c:showBubbleSize val="0"/>
        </c:dLbls>
        <c:marker val="1"/>
        <c:smooth val="0"/>
        <c:axId val="163309440"/>
        <c:axId val="163310976"/>
      </c:lineChart>
      <c:catAx>
        <c:axId val="163309440"/>
        <c:scaling>
          <c:orientation val="minMax"/>
        </c:scaling>
        <c:delete val="0"/>
        <c:axPos val="b"/>
        <c:numFmt formatCode="General" sourceLinked="1"/>
        <c:majorTickMark val="none"/>
        <c:minorTickMark val="none"/>
        <c:tickLblPos val="nextTo"/>
        <c:txPr>
          <a:bodyPr/>
          <a:lstStyle/>
          <a:p>
            <a:pPr>
              <a:defRPr sz="2100" baseline="0">
                <a:solidFill>
                  <a:schemeClr val="bg1"/>
                </a:solidFill>
              </a:defRPr>
            </a:pPr>
            <a:endParaRPr lang="en-US"/>
          </a:p>
        </c:txPr>
        <c:crossAx val="163310976"/>
        <c:crosses val="autoZero"/>
        <c:auto val="1"/>
        <c:lblAlgn val="ctr"/>
        <c:lblOffset val="100"/>
        <c:noMultiLvlLbl val="0"/>
      </c:catAx>
      <c:valAx>
        <c:axId val="163310976"/>
        <c:scaling>
          <c:orientation val="minMax"/>
        </c:scaling>
        <c:delete val="0"/>
        <c:axPos val="l"/>
        <c:majorGridlines/>
        <c:numFmt formatCode="0.0%" sourceLinked="1"/>
        <c:majorTickMark val="out"/>
        <c:minorTickMark val="none"/>
        <c:tickLblPos val="nextTo"/>
        <c:txPr>
          <a:bodyPr/>
          <a:lstStyle/>
          <a:p>
            <a:pPr>
              <a:defRPr sz="2100" baseline="0">
                <a:solidFill>
                  <a:schemeClr val="bg1"/>
                </a:solidFill>
              </a:defRPr>
            </a:pPr>
            <a:endParaRPr lang="en-US"/>
          </a:p>
        </c:txPr>
        <c:crossAx val="1633094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Data!$A$16</c:f>
              <c:strCache>
                <c:ptCount val="1"/>
                <c:pt idx="0">
                  <c:v>Number of Veterans in VHA Care with PTSD Diagnosis and SUD</c:v>
                </c:pt>
              </c:strCache>
            </c:strRef>
          </c:tx>
          <c:invertIfNegative val="0"/>
          <c:cat>
            <c:strRef>
              <c:f>Data!$B$15:$L$15</c:f>
              <c:strCache>
                <c:ptCount val="11"/>
                <c:pt idx="0">
                  <c:v>FY02</c:v>
                </c:pt>
                <c:pt idx="1">
                  <c:v>FY03</c:v>
                </c:pt>
                <c:pt idx="2">
                  <c:v>FY04</c:v>
                </c:pt>
                <c:pt idx="3">
                  <c:v>FY05</c:v>
                </c:pt>
                <c:pt idx="4">
                  <c:v>FY06</c:v>
                </c:pt>
                <c:pt idx="5">
                  <c:v>FY07 </c:v>
                </c:pt>
                <c:pt idx="6">
                  <c:v>FY08</c:v>
                </c:pt>
                <c:pt idx="7">
                  <c:v>FY09</c:v>
                </c:pt>
                <c:pt idx="8">
                  <c:v>FY10</c:v>
                </c:pt>
                <c:pt idx="9">
                  <c:v>FY11</c:v>
                </c:pt>
                <c:pt idx="10">
                  <c:v>FY12</c:v>
                </c:pt>
              </c:strCache>
            </c:strRef>
          </c:cat>
          <c:val>
            <c:numRef>
              <c:f>Data!$B$16:$L$16</c:f>
              <c:numCache>
                <c:formatCode>_(* #,##0_);_(* \(#,##0\);_(* "-"??_);_(@_)</c:formatCode>
                <c:ptCount val="11"/>
                <c:pt idx="0">
                  <c:v>39352</c:v>
                </c:pt>
                <c:pt idx="1">
                  <c:v>43206</c:v>
                </c:pt>
                <c:pt idx="2">
                  <c:v>49131</c:v>
                </c:pt>
                <c:pt idx="3">
                  <c:v>55715</c:v>
                </c:pt>
                <c:pt idx="4">
                  <c:v>59108</c:v>
                </c:pt>
                <c:pt idx="5">
                  <c:v>68360</c:v>
                </c:pt>
                <c:pt idx="6">
                  <c:v>80588</c:v>
                </c:pt>
                <c:pt idx="7">
                  <c:v>95260</c:v>
                </c:pt>
                <c:pt idx="8">
                  <c:v>109524</c:v>
                </c:pt>
                <c:pt idx="9">
                  <c:v>120682</c:v>
                </c:pt>
                <c:pt idx="10" formatCode="#,##0">
                  <c:v>127774</c:v>
                </c:pt>
              </c:numCache>
            </c:numRef>
          </c:val>
        </c:ser>
        <c:dLbls>
          <c:showLegendKey val="0"/>
          <c:showVal val="0"/>
          <c:showCatName val="0"/>
          <c:showSerName val="0"/>
          <c:showPercent val="0"/>
          <c:showBubbleSize val="0"/>
        </c:dLbls>
        <c:gapWidth val="150"/>
        <c:axId val="171437056"/>
        <c:axId val="173163264"/>
      </c:barChart>
      <c:catAx>
        <c:axId val="171437056"/>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73163264"/>
        <c:crosses val="autoZero"/>
        <c:auto val="1"/>
        <c:lblAlgn val="ctr"/>
        <c:lblOffset val="100"/>
        <c:noMultiLvlLbl val="0"/>
      </c:catAx>
      <c:valAx>
        <c:axId val="173163264"/>
        <c:scaling>
          <c:orientation val="minMax"/>
        </c:scaling>
        <c:delete val="0"/>
        <c:axPos val="l"/>
        <c:majorGridlines/>
        <c:numFmt formatCode="_(* #,##0_);_(* \(#,##0\);_(* &quot;-&quot;??_);_(@_)"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71437056"/>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Data!$A$18</c:f>
              <c:strCache>
                <c:ptCount val="1"/>
                <c:pt idx="0">
                  <c:v>Veterans with PTSD Diagnosis Receiving Specialty SUD Treatment </c:v>
                </c:pt>
              </c:strCache>
            </c:strRef>
          </c:tx>
          <c:invertIfNegative val="0"/>
          <c:cat>
            <c:strRef>
              <c:f>Data!$B$15:$L$15</c:f>
              <c:strCache>
                <c:ptCount val="11"/>
                <c:pt idx="0">
                  <c:v>FY02</c:v>
                </c:pt>
                <c:pt idx="1">
                  <c:v>FY03</c:v>
                </c:pt>
                <c:pt idx="2">
                  <c:v>FY04</c:v>
                </c:pt>
                <c:pt idx="3">
                  <c:v>FY05</c:v>
                </c:pt>
                <c:pt idx="4">
                  <c:v>FY06</c:v>
                </c:pt>
                <c:pt idx="5">
                  <c:v>FY07 </c:v>
                </c:pt>
                <c:pt idx="6">
                  <c:v>FY08</c:v>
                </c:pt>
                <c:pt idx="7">
                  <c:v>FY09</c:v>
                </c:pt>
                <c:pt idx="8">
                  <c:v>FY10</c:v>
                </c:pt>
                <c:pt idx="9">
                  <c:v>FY11</c:v>
                </c:pt>
                <c:pt idx="10">
                  <c:v>FY12</c:v>
                </c:pt>
              </c:strCache>
            </c:strRef>
          </c:cat>
          <c:val>
            <c:numRef>
              <c:f>Data!$B$18:$L$18</c:f>
              <c:numCache>
                <c:formatCode>_(* #,##0_);_(* \(#,##0\);_(* "-"??_);_(@_)</c:formatCode>
                <c:ptCount val="11"/>
                <c:pt idx="0">
                  <c:v>18820</c:v>
                </c:pt>
                <c:pt idx="1">
                  <c:v>18883</c:v>
                </c:pt>
                <c:pt idx="2">
                  <c:v>20367</c:v>
                </c:pt>
                <c:pt idx="3">
                  <c:v>22050</c:v>
                </c:pt>
                <c:pt idx="4">
                  <c:v>22761</c:v>
                </c:pt>
                <c:pt idx="5">
                  <c:v>26205</c:v>
                </c:pt>
                <c:pt idx="6">
                  <c:v>31595</c:v>
                </c:pt>
                <c:pt idx="7">
                  <c:v>37600</c:v>
                </c:pt>
                <c:pt idx="8">
                  <c:v>44750</c:v>
                </c:pt>
                <c:pt idx="9">
                  <c:v>48812</c:v>
                </c:pt>
                <c:pt idx="10">
                  <c:v>52411</c:v>
                </c:pt>
              </c:numCache>
            </c:numRef>
          </c:val>
        </c:ser>
        <c:dLbls>
          <c:showLegendKey val="0"/>
          <c:showVal val="0"/>
          <c:showCatName val="0"/>
          <c:showSerName val="0"/>
          <c:showPercent val="0"/>
          <c:showBubbleSize val="0"/>
        </c:dLbls>
        <c:gapWidth val="150"/>
        <c:axId val="173742720"/>
        <c:axId val="173744512"/>
      </c:barChart>
      <c:catAx>
        <c:axId val="173742720"/>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73744512"/>
        <c:crosses val="autoZero"/>
        <c:auto val="1"/>
        <c:lblAlgn val="ctr"/>
        <c:lblOffset val="100"/>
        <c:noMultiLvlLbl val="0"/>
      </c:catAx>
      <c:valAx>
        <c:axId val="173744512"/>
        <c:scaling>
          <c:orientation val="minMax"/>
        </c:scaling>
        <c:delete val="0"/>
        <c:axPos val="l"/>
        <c:majorGridlines/>
        <c:numFmt formatCode="_(* #,##0_);_(* \(#,##0\);_(* &quot;-&quot;??_);_(@_)"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73742720"/>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Data!$A$27</c:f>
              <c:strCache>
                <c:ptCount val="1"/>
                <c:pt idx="0">
                  <c:v>% of SUD patients with PTSD</c:v>
                </c:pt>
              </c:strCache>
            </c:strRef>
          </c:tx>
          <c:cat>
            <c:strRef>
              <c:f>Data!$B$26:$L$26</c:f>
              <c:strCache>
                <c:ptCount val="11"/>
                <c:pt idx="0">
                  <c:v>FY02</c:v>
                </c:pt>
                <c:pt idx="1">
                  <c:v>FY03</c:v>
                </c:pt>
                <c:pt idx="2">
                  <c:v>FY04</c:v>
                </c:pt>
                <c:pt idx="3">
                  <c:v>FY05</c:v>
                </c:pt>
                <c:pt idx="4">
                  <c:v>FY06</c:v>
                </c:pt>
                <c:pt idx="5">
                  <c:v>FY07 </c:v>
                </c:pt>
                <c:pt idx="6">
                  <c:v>FY08</c:v>
                </c:pt>
                <c:pt idx="7">
                  <c:v>FY09</c:v>
                </c:pt>
                <c:pt idx="8">
                  <c:v>FY10</c:v>
                </c:pt>
                <c:pt idx="9">
                  <c:v>FY11</c:v>
                </c:pt>
                <c:pt idx="10">
                  <c:v>FY12</c:v>
                </c:pt>
              </c:strCache>
            </c:strRef>
          </c:cat>
          <c:val>
            <c:numRef>
              <c:f>Data!$B$27:$L$27</c:f>
              <c:numCache>
                <c:formatCode>_(* #,##0.00_);_(* \(#,##0.00\);_(* "-"??_);_(@_)</c:formatCode>
                <c:ptCount val="11"/>
                <c:pt idx="0">
                  <c:v>0.14521515474683688</c:v>
                </c:pt>
                <c:pt idx="1">
                  <c:v>0.15235804811306791</c:v>
                </c:pt>
                <c:pt idx="2">
                  <c:v>0.15720863557968923</c:v>
                </c:pt>
                <c:pt idx="3">
                  <c:v>0.16955625956730694</c:v>
                </c:pt>
                <c:pt idx="4">
                  <c:v>0.1740871967508123</c:v>
                </c:pt>
                <c:pt idx="5">
                  <c:v>0.19017044680040171</c:v>
                </c:pt>
                <c:pt idx="6">
                  <c:v>0.20780439754826524</c:v>
                </c:pt>
                <c:pt idx="7">
                  <c:v>0.22432116121405624</c:v>
                </c:pt>
                <c:pt idx="8">
                  <c:v>0.23710239929685858</c:v>
                </c:pt>
                <c:pt idx="9">
                  <c:v>0.24893922047918174</c:v>
                </c:pt>
                <c:pt idx="10">
                  <c:v>0.25466939060242166</c:v>
                </c:pt>
              </c:numCache>
            </c:numRef>
          </c:val>
          <c:smooth val="0"/>
        </c:ser>
        <c:ser>
          <c:idx val="1"/>
          <c:order val="1"/>
          <c:tx>
            <c:strRef>
              <c:f>Data!$A$28</c:f>
              <c:strCache>
                <c:ptCount val="1"/>
                <c:pt idx="0">
                  <c:v>% of SUD-PTSD patients with SUD specialty</c:v>
                </c:pt>
              </c:strCache>
            </c:strRef>
          </c:tx>
          <c:cat>
            <c:strRef>
              <c:f>Data!$B$26:$L$26</c:f>
              <c:strCache>
                <c:ptCount val="11"/>
                <c:pt idx="0">
                  <c:v>FY02</c:v>
                </c:pt>
                <c:pt idx="1">
                  <c:v>FY03</c:v>
                </c:pt>
                <c:pt idx="2">
                  <c:v>FY04</c:v>
                </c:pt>
                <c:pt idx="3">
                  <c:v>FY05</c:v>
                </c:pt>
                <c:pt idx="4">
                  <c:v>FY06</c:v>
                </c:pt>
                <c:pt idx="5">
                  <c:v>FY07 </c:v>
                </c:pt>
                <c:pt idx="6">
                  <c:v>FY08</c:v>
                </c:pt>
                <c:pt idx="7">
                  <c:v>FY09</c:v>
                </c:pt>
                <c:pt idx="8">
                  <c:v>FY10</c:v>
                </c:pt>
                <c:pt idx="9">
                  <c:v>FY11</c:v>
                </c:pt>
                <c:pt idx="10">
                  <c:v>FY12</c:v>
                </c:pt>
              </c:strCache>
            </c:strRef>
          </c:cat>
          <c:val>
            <c:numRef>
              <c:f>Data!$B$28:$L$28</c:f>
              <c:numCache>
                <c:formatCode>_(* #,##0.00_);_(* \(#,##0.00\);_(* "-"??_);_(@_)</c:formatCode>
                <c:ptCount val="11"/>
                <c:pt idx="0">
                  <c:v>0.17172159567867437</c:v>
                </c:pt>
                <c:pt idx="1">
                  <c:v>0.17668304093567253</c:v>
                </c:pt>
                <c:pt idx="2">
                  <c:v>0.18663575467116308</c:v>
                </c:pt>
                <c:pt idx="3">
                  <c:v>0.2009990702083827</c:v>
                </c:pt>
                <c:pt idx="4">
                  <c:v>0.20283023071370648</c:v>
                </c:pt>
                <c:pt idx="5">
                  <c:v>0.22318843048410739</c:v>
                </c:pt>
                <c:pt idx="6">
                  <c:v>0.24197563011694803</c:v>
                </c:pt>
                <c:pt idx="7">
                  <c:v>0.26611932903956431</c:v>
                </c:pt>
                <c:pt idx="8">
                  <c:v>0.2877073421627877</c:v>
                </c:pt>
                <c:pt idx="9">
                  <c:v>0.30465039351404022</c:v>
                </c:pt>
                <c:pt idx="10">
                  <c:v>0.31893944465067031</c:v>
                </c:pt>
              </c:numCache>
            </c:numRef>
          </c:val>
          <c:smooth val="0"/>
        </c:ser>
        <c:dLbls>
          <c:showLegendKey val="0"/>
          <c:showVal val="0"/>
          <c:showCatName val="0"/>
          <c:showSerName val="0"/>
          <c:showPercent val="0"/>
          <c:showBubbleSize val="0"/>
        </c:dLbls>
        <c:marker val="1"/>
        <c:smooth val="0"/>
        <c:axId val="173754624"/>
        <c:axId val="173772800"/>
      </c:lineChart>
      <c:catAx>
        <c:axId val="173754624"/>
        <c:scaling>
          <c:orientation val="minMax"/>
        </c:scaling>
        <c:delete val="0"/>
        <c:axPos val="b"/>
        <c:numFmt formatCode="General" sourceLinked="0"/>
        <c:majorTickMark val="out"/>
        <c:minorTickMark val="none"/>
        <c:tickLblPos val="nextTo"/>
        <c:crossAx val="173772800"/>
        <c:crosses val="autoZero"/>
        <c:auto val="1"/>
        <c:lblAlgn val="ctr"/>
        <c:lblOffset val="100"/>
        <c:noMultiLvlLbl val="0"/>
      </c:catAx>
      <c:valAx>
        <c:axId val="173772800"/>
        <c:scaling>
          <c:orientation val="minMax"/>
        </c:scaling>
        <c:delete val="0"/>
        <c:axPos val="l"/>
        <c:majorGridlines/>
        <c:numFmt formatCode="_(* #,##0.00_);_(* \(#,##0.00\);_(* &quot;-&quot;??_);_(@_)" sourceLinked="1"/>
        <c:majorTickMark val="out"/>
        <c:minorTickMark val="none"/>
        <c:tickLblPos val="nextTo"/>
        <c:crossAx val="173754624"/>
        <c:crosses val="autoZero"/>
        <c:crossBetween val="between"/>
      </c:valAx>
    </c:plotArea>
    <c:legend>
      <c:legendPos val="b"/>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127C5-6207-4D54-9166-76DAFE428045}" type="doc">
      <dgm:prSet loTypeId="urn:microsoft.com/office/officeart/2005/8/layout/hProcess9" loCatId="process" qsTypeId="urn:microsoft.com/office/officeart/2005/8/quickstyle/simple1" qsCatId="simple" csTypeId="urn:microsoft.com/office/officeart/2005/8/colors/accent1_2" csCatId="accent1" phldr="1"/>
      <dgm:spPr/>
    </dgm:pt>
    <dgm:pt modelId="{D70046F5-E17D-4BD2-9F26-5AC867E648D9}">
      <dgm:prSet phldrT="[Text]"/>
      <dgm:spPr/>
      <dgm:t>
        <a:bodyPr/>
        <a:lstStyle/>
        <a:p>
          <a:r>
            <a:rPr lang="en-US" dirty="0" smtClean="0"/>
            <a:t>Phase I:  Safety and Stabilization</a:t>
          </a:r>
          <a:endParaRPr lang="en-US" dirty="0"/>
        </a:p>
      </dgm:t>
    </dgm:pt>
    <dgm:pt modelId="{EAFB136E-B821-4B82-830F-0D0CF37C76A9}" type="parTrans" cxnId="{6202B43F-9765-4E85-B94E-7E9FC1204EB4}">
      <dgm:prSet/>
      <dgm:spPr/>
      <dgm:t>
        <a:bodyPr/>
        <a:lstStyle/>
        <a:p>
          <a:endParaRPr lang="en-US"/>
        </a:p>
      </dgm:t>
    </dgm:pt>
    <dgm:pt modelId="{58D741F9-AA21-45A1-898E-8760F52C8ADF}" type="sibTrans" cxnId="{6202B43F-9765-4E85-B94E-7E9FC1204EB4}">
      <dgm:prSet/>
      <dgm:spPr/>
      <dgm:t>
        <a:bodyPr/>
        <a:lstStyle/>
        <a:p>
          <a:endParaRPr lang="en-US"/>
        </a:p>
      </dgm:t>
    </dgm:pt>
    <dgm:pt modelId="{74650041-B188-48E5-92F8-329C7EFF33A1}">
      <dgm:prSet phldrT="[Text]"/>
      <dgm:spPr/>
      <dgm:t>
        <a:bodyPr/>
        <a:lstStyle/>
        <a:p>
          <a:r>
            <a:rPr lang="en-US" dirty="0" smtClean="0"/>
            <a:t>Phase II:  Remembrance and Mourning</a:t>
          </a:r>
          <a:endParaRPr lang="en-US" dirty="0"/>
        </a:p>
      </dgm:t>
    </dgm:pt>
    <dgm:pt modelId="{01459837-FAE2-4837-9EAB-0430D849D652}" type="parTrans" cxnId="{08D87E5A-0CF8-4BF6-BC8E-A83DA98ABFA4}">
      <dgm:prSet/>
      <dgm:spPr/>
      <dgm:t>
        <a:bodyPr/>
        <a:lstStyle/>
        <a:p>
          <a:endParaRPr lang="en-US"/>
        </a:p>
      </dgm:t>
    </dgm:pt>
    <dgm:pt modelId="{158769FB-3DB7-44C4-9257-9298D88DA9C4}" type="sibTrans" cxnId="{08D87E5A-0CF8-4BF6-BC8E-A83DA98ABFA4}">
      <dgm:prSet/>
      <dgm:spPr/>
      <dgm:t>
        <a:bodyPr/>
        <a:lstStyle/>
        <a:p>
          <a:endParaRPr lang="en-US"/>
        </a:p>
      </dgm:t>
    </dgm:pt>
    <dgm:pt modelId="{50057EB0-0218-4ADB-ABB4-E1F6A8D7069D}">
      <dgm:prSet phldrT="[Text]"/>
      <dgm:spPr/>
      <dgm:t>
        <a:bodyPr/>
        <a:lstStyle/>
        <a:p>
          <a:r>
            <a:rPr lang="en-US" dirty="0" smtClean="0"/>
            <a:t>Phase III:  Reconnection</a:t>
          </a:r>
          <a:endParaRPr lang="en-US" dirty="0"/>
        </a:p>
      </dgm:t>
    </dgm:pt>
    <dgm:pt modelId="{FFA76884-5156-4B0F-8A51-806107E1A909}" type="parTrans" cxnId="{8A80EE83-F84B-4316-947C-E8619DB48101}">
      <dgm:prSet/>
      <dgm:spPr/>
      <dgm:t>
        <a:bodyPr/>
        <a:lstStyle/>
        <a:p>
          <a:endParaRPr lang="en-US"/>
        </a:p>
      </dgm:t>
    </dgm:pt>
    <dgm:pt modelId="{95C87555-B810-4B1D-AE31-9B4E307C27C3}" type="sibTrans" cxnId="{8A80EE83-F84B-4316-947C-E8619DB48101}">
      <dgm:prSet/>
      <dgm:spPr/>
      <dgm:t>
        <a:bodyPr/>
        <a:lstStyle/>
        <a:p>
          <a:endParaRPr lang="en-US"/>
        </a:p>
      </dgm:t>
    </dgm:pt>
    <dgm:pt modelId="{5EDC0548-E2E0-46E9-B746-8B0502FFB297}" type="pres">
      <dgm:prSet presAssocID="{398127C5-6207-4D54-9166-76DAFE428045}" presName="CompostProcess" presStyleCnt="0">
        <dgm:presLayoutVars>
          <dgm:dir/>
          <dgm:resizeHandles val="exact"/>
        </dgm:presLayoutVars>
      </dgm:prSet>
      <dgm:spPr/>
    </dgm:pt>
    <dgm:pt modelId="{3C365143-C17A-4FCC-9077-3CAA22C814CF}" type="pres">
      <dgm:prSet presAssocID="{398127C5-6207-4D54-9166-76DAFE428045}" presName="arrow" presStyleLbl="bgShp" presStyleIdx="0" presStyleCnt="1"/>
      <dgm:spPr/>
    </dgm:pt>
    <dgm:pt modelId="{88D02352-A22F-41FA-9410-93896733E097}" type="pres">
      <dgm:prSet presAssocID="{398127C5-6207-4D54-9166-76DAFE428045}" presName="linearProcess" presStyleCnt="0"/>
      <dgm:spPr/>
    </dgm:pt>
    <dgm:pt modelId="{A75DB656-95ED-4A92-A101-725A8CF5E439}" type="pres">
      <dgm:prSet presAssocID="{D70046F5-E17D-4BD2-9F26-5AC867E648D9}" presName="textNode" presStyleLbl="node1" presStyleIdx="0" presStyleCnt="3">
        <dgm:presLayoutVars>
          <dgm:bulletEnabled val="1"/>
        </dgm:presLayoutVars>
      </dgm:prSet>
      <dgm:spPr/>
      <dgm:t>
        <a:bodyPr/>
        <a:lstStyle/>
        <a:p>
          <a:endParaRPr lang="en-US"/>
        </a:p>
      </dgm:t>
    </dgm:pt>
    <dgm:pt modelId="{4CF07DC4-57D1-4C74-A25C-0C3AB2EDFF53}" type="pres">
      <dgm:prSet presAssocID="{58D741F9-AA21-45A1-898E-8760F52C8ADF}" presName="sibTrans" presStyleCnt="0"/>
      <dgm:spPr/>
    </dgm:pt>
    <dgm:pt modelId="{6F72B145-CFF8-4CBD-8111-2CB8E4B7B865}" type="pres">
      <dgm:prSet presAssocID="{74650041-B188-48E5-92F8-329C7EFF33A1}" presName="textNode" presStyleLbl="node1" presStyleIdx="1" presStyleCnt="3">
        <dgm:presLayoutVars>
          <dgm:bulletEnabled val="1"/>
        </dgm:presLayoutVars>
      </dgm:prSet>
      <dgm:spPr/>
      <dgm:t>
        <a:bodyPr/>
        <a:lstStyle/>
        <a:p>
          <a:endParaRPr lang="en-US"/>
        </a:p>
      </dgm:t>
    </dgm:pt>
    <dgm:pt modelId="{EB3E91C9-CCAC-4850-B552-B8912FE808B8}" type="pres">
      <dgm:prSet presAssocID="{158769FB-3DB7-44C4-9257-9298D88DA9C4}" presName="sibTrans" presStyleCnt="0"/>
      <dgm:spPr/>
    </dgm:pt>
    <dgm:pt modelId="{83E02696-3559-4926-AF31-C90FB46A7B8B}" type="pres">
      <dgm:prSet presAssocID="{50057EB0-0218-4ADB-ABB4-E1F6A8D7069D}" presName="textNode" presStyleLbl="node1" presStyleIdx="2" presStyleCnt="3">
        <dgm:presLayoutVars>
          <dgm:bulletEnabled val="1"/>
        </dgm:presLayoutVars>
      </dgm:prSet>
      <dgm:spPr/>
      <dgm:t>
        <a:bodyPr/>
        <a:lstStyle/>
        <a:p>
          <a:endParaRPr lang="en-US"/>
        </a:p>
      </dgm:t>
    </dgm:pt>
  </dgm:ptLst>
  <dgm:cxnLst>
    <dgm:cxn modelId="{8A80EE83-F84B-4316-947C-E8619DB48101}" srcId="{398127C5-6207-4D54-9166-76DAFE428045}" destId="{50057EB0-0218-4ADB-ABB4-E1F6A8D7069D}" srcOrd="2" destOrd="0" parTransId="{FFA76884-5156-4B0F-8A51-806107E1A909}" sibTransId="{95C87555-B810-4B1D-AE31-9B4E307C27C3}"/>
    <dgm:cxn modelId="{08D87E5A-0CF8-4BF6-BC8E-A83DA98ABFA4}" srcId="{398127C5-6207-4D54-9166-76DAFE428045}" destId="{74650041-B188-48E5-92F8-329C7EFF33A1}" srcOrd="1" destOrd="0" parTransId="{01459837-FAE2-4837-9EAB-0430D849D652}" sibTransId="{158769FB-3DB7-44C4-9257-9298D88DA9C4}"/>
    <dgm:cxn modelId="{AB307287-24AD-4BF9-A510-0E21DE13CF37}" type="presOf" srcId="{74650041-B188-48E5-92F8-329C7EFF33A1}" destId="{6F72B145-CFF8-4CBD-8111-2CB8E4B7B865}" srcOrd="0" destOrd="0" presId="urn:microsoft.com/office/officeart/2005/8/layout/hProcess9"/>
    <dgm:cxn modelId="{6202B43F-9765-4E85-B94E-7E9FC1204EB4}" srcId="{398127C5-6207-4D54-9166-76DAFE428045}" destId="{D70046F5-E17D-4BD2-9F26-5AC867E648D9}" srcOrd="0" destOrd="0" parTransId="{EAFB136E-B821-4B82-830F-0D0CF37C76A9}" sibTransId="{58D741F9-AA21-45A1-898E-8760F52C8ADF}"/>
    <dgm:cxn modelId="{1F74BDAA-F90D-408B-A35C-7493A4F61CA6}" type="presOf" srcId="{50057EB0-0218-4ADB-ABB4-E1F6A8D7069D}" destId="{83E02696-3559-4926-AF31-C90FB46A7B8B}" srcOrd="0" destOrd="0" presId="urn:microsoft.com/office/officeart/2005/8/layout/hProcess9"/>
    <dgm:cxn modelId="{511612AE-5745-4DD4-8455-06E25D35F151}" type="presOf" srcId="{D70046F5-E17D-4BD2-9F26-5AC867E648D9}" destId="{A75DB656-95ED-4A92-A101-725A8CF5E439}" srcOrd="0" destOrd="0" presId="urn:microsoft.com/office/officeart/2005/8/layout/hProcess9"/>
    <dgm:cxn modelId="{98CC8C98-9F45-4ECA-9C8D-DFA5F7A33D9A}" type="presOf" srcId="{398127C5-6207-4D54-9166-76DAFE428045}" destId="{5EDC0548-E2E0-46E9-B746-8B0502FFB297}" srcOrd="0" destOrd="0" presId="urn:microsoft.com/office/officeart/2005/8/layout/hProcess9"/>
    <dgm:cxn modelId="{A893FA38-B23C-466D-8A7D-15C76A06B7D8}" type="presParOf" srcId="{5EDC0548-E2E0-46E9-B746-8B0502FFB297}" destId="{3C365143-C17A-4FCC-9077-3CAA22C814CF}" srcOrd="0" destOrd="0" presId="urn:microsoft.com/office/officeart/2005/8/layout/hProcess9"/>
    <dgm:cxn modelId="{DBCFCE5D-C061-443E-82A4-5835834E1220}" type="presParOf" srcId="{5EDC0548-E2E0-46E9-B746-8B0502FFB297}" destId="{88D02352-A22F-41FA-9410-93896733E097}" srcOrd="1" destOrd="0" presId="urn:microsoft.com/office/officeart/2005/8/layout/hProcess9"/>
    <dgm:cxn modelId="{B027FD49-DE27-47B8-9C17-2A76286F8D9F}" type="presParOf" srcId="{88D02352-A22F-41FA-9410-93896733E097}" destId="{A75DB656-95ED-4A92-A101-725A8CF5E439}" srcOrd="0" destOrd="0" presId="urn:microsoft.com/office/officeart/2005/8/layout/hProcess9"/>
    <dgm:cxn modelId="{0B7B7D55-3C6F-4AAC-8CAC-67716F719B6E}" type="presParOf" srcId="{88D02352-A22F-41FA-9410-93896733E097}" destId="{4CF07DC4-57D1-4C74-A25C-0C3AB2EDFF53}" srcOrd="1" destOrd="0" presId="urn:microsoft.com/office/officeart/2005/8/layout/hProcess9"/>
    <dgm:cxn modelId="{397F6A4B-FA88-4641-8019-1D4E2086D6FD}" type="presParOf" srcId="{88D02352-A22F-41FA-9410-93896733E097}" destId="{6F72B145-CFF8-4CBD-8111-2CB8E4B7B865}" srcOrd="2" destOrd="0" presId="urn:microsoft.com/office/officeart/2005/8/layout/hProcess9"/>
    <dgm:cxn modelId="{BD83F958-2F2A-441C-BB92-623B6226066B}" type="presParOf" srcId="{88D02352-A22F-41FA-9410-93896733E097}" destId="{EB3E91C9-CCAC-4850-B552-B8912FE808B8}" srcOrd="3" destOrd="0" presId="urn:microsoft.com/office/officeart/2005/8/layout/hProcess9"/>
    <dgm:cxn modelId="{BF63B28F-4FE1-48AF-8E6A-7837E4E243DF}" type="presParOf" srcId="{88D02352-A22F-41FA-9410-93896733E097}" destId="{83E02696-3559-4926-AF31-C90FB46A7B8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65143-C17A-4FCC-9077-3CAA22C814CF}">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5DB656-95ED-4A92-A101-725A8CF5E439}">
      <dsp:nvSpPr>
        <dsp:cNvPr id="0" name=""/>
        <dsp:cNvSpPr/>
      </dsp:nvSpPr>
      <dsp:spPr>
        <a:xfrm>
          <a:off x="6548"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Phase I:  Safety and Stabilization</a:t>
          </a:r>
          <a:endParaRPr lang="en-US" sz="2200" kern="1200" dirty="0"/>
        </a:p>
      </dsp:txBody>
      <dsp:txXfrm>
        <a:off x="85903" y="1298554"/>
        <a:ext cx="1803440" cy="1466890"/>
      </dsp:txXfrm>
    </dsp:sp>
    <dsp:sp modelId="{6F72B145-CFF8-4CBD-8111-2CB8E4B7B865}">
      <dsp:nvSpPr>
        <dsp:cNvPr id="0" name=""/>
        <dsp:cNvSpPr/>
      </dsp:nvSpPr>
      <dsp:spPr>
        <a:xfrm>
          <a:off x="2066925"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Phase II:  Remembrance and Mourning</a:t>
          </a:r>
          <a:endParaRPr lang="en-US" sz="2200" kern="1200" dirty="0"/>
        </a:p>
      </dsp:txBody>
      <dsp:txXfrm>
        <a:off x="2146280" y="1298554"/>
        <a:ext cx="1803440" cy="1466890"/>
      </dsp:txXfrm>
    </dsp:sp>
    <dsp:sp modelId="{83E02696-3559-4926-AF31-C90FB46A7B8B}">
      <dsp:nvSpPr>
        <dsp:cNvPr id="0" name=""/>
        <dsp:cNvSpPr/>
      </dsp:nvSpPr>
      <dsp:spPr>
        <a:xfrm>
          <a:off x="4127301"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Phase III:  Reconnection</a:t>
          </a:r>
          <a:endParaRPr lang="en-US" sz="22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a:defRPr sz="1200"/>
            </a:lvl1pPr>
          </a:lstStyle>
          <a:p>
            <a:fld id="{B60178A4-0014-4F10-B86B-D6B88DB572F6}" type="datetimeFigureOut">
              <a:rPr lang="en-US" smtClean="0"/>
              <a:pPr/>
              <a:t>4/6/2015</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a:defRPr sz="1200"/>
            </a:lvl1pPr>
          </a:lstStyle>
          <a:p>
            <a:fld id="{8990AE28-AEF1-4521-9A97-B4A7B9B3959D}" type="slidenum">
              <a:rPr lang="en-US" smtClean="0"/>
              <a:pPr/>
              <a:t>‹#›</a:t>
            </a:fld>
            <a:endParaRPr lang="en-US"/>
          </a:p>
        </p:txBody>
      </p:sp>
    </p:spTree>
    <p:extLst>
      <p:ext uri="{BB962C8B-B14F-4D97-AF65-F5344CB8AC3E}">
        <p14:creationId xmlns:p14="http://schemas.microsoft.com/office/powerpoint/2010/main" val="658276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fontAlgn="auto">
              <a:spcBef>
                <a:spcPts val="0"/>
              </a:spcBef>
              <a:spcAft>
                <a:spcPts val="0"/>
              </a:spcAft>
              <a:defRPr sz="1200" smtClean="0">
                <a:latin typeface="+mn-lt"/>
              </a:defRPr>
            </a:lvl1pPr>
          </a:lstStyle>
          <a:p>
            <a:pPr>
              <a:defRPr/>
            </a:pPr>
            <a:fld id="{F076EEBC-9710-43D6-9BD8-64FA77274B19}" type="datetimeFigureOut">
              <a:rPr lang="en-US"/>
              <a:pPr>
                <a:defRPr/>
              </a:pPr>
              <a:t>4/6/2015</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fontAlgn="auto">
              <a:spcBef>
                <a:spcPts val="0"/>
              </a:spcBef>
              <a:spcAft>
                <a:spcPts val="0"/>
              </a:spcAft>
              <a:defRPr sz="1200" smtClean="0">
                <a:latin typeface="+mn-lt"/>
              </a:defRPr>
            </a:lvl1pPr>
          </a:lstStyle>
          <a:p>
            <a:pPr>
              <a:defRPr/>
            </a:pPr>
            <a:fld id="{077B5242-818E-446C-B11D-5602EAD71E5E}" type="slidenum">
              <a:rPr lang="en-US"/>
              <a:pPr>
                <a:defRPr/>
              </a:pPr>
              <a:t>‹#›</a:t>
            </a:fld>
            <a:endParaRPr lang="en-US"/>
          </a:p>
        </p:txBody>
      </p:sp>
    </p:spTree>
    <p:extLst>
      <p:ext uri="{BB962C8B-B14F-4D97-AF65-F5344CB8AC3E}">
        <p14:creationId xmlns:p14="http://schemas.microsoft.com/office/powerpoint/2010/main" val="16033937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p:spPr>
      </p:sp>
      <p:sp>
        <p:nvSpPr>
          <p:cNvPr id="1505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70866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p:spPr>
      </p:sp>
      <p:sp>
        <p:nvSpPr>
          <p:cNvPr id="1771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15433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B7328F-017E-4617-A5D5-EFCA21211DA3}" type="slidenum">
              <a:rPr lang="en-US">
                <a:latin typeface="Arial" charset="0"/>
              </a:rPr>
              <a:pPr fontAlgn="base">
                <a:spcBef>
                  <a:spcPct val="0"/>
                </a:spcBef>
                <a:spcAft>
                  <a:spcPct val="0"/>
                </a:spcAft>
              </a:pPr>
              <a:t>16</a:t>
            </a:fld>
            <a:endParaRPr lang="en-US">
              <a:latin typeface="Arial"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66595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63588" indent="-293688">
              <a:defRPr>
                <a:solidFill>
                  <a:schemeClr val="tx1"/>
                </a:solidFill>
                <a:latin typeface="Verdana" pitchFamily="34" charset="0"/>
              </a:defRPr>
            </a:lvl2pPr>
            <a:lvl3pPr marL="1174750" indent="-234950">
              <a:defRPr>
                <a:solidFill>
                  <a:schemeClr val="tx1"/>
                </a:solidFill>
                <a:latin typeface="Verdana" pitchFamily="34" charset="0"/>
              </a:defRPr>
            </a:lvl3pPr>
            <a:lvl4pPr marL="1644650" indent="-234950">
              <a:defRPr>
                <a:solidFill>
                  <a:schemeClr val="tx1"/>
                </a:solidFill>
                <a:latin typeface="Verdana" pitchFamily="34" charset="0"/>
              </a:defRPr>
            </a:lvl4pPr>
            <a:lvl5pPr marL="2114550" indent="-234950">
              <a:defRPr>
                <a:solidFill>
                  <a:schemeClr val="tx1"/>
                </a:solidFill>
                <a:latin typeface="Verdana" pitchFamily="34" charset="0"/>
              </a:defRPr>
            </a:lvl5pPr>
            <a:lvl6pPr marL="2571750" indent="-234950" eaLnBrk="0" fontAlgn="base" hangingPunct="0">
              <a:spcBef>
                <a:spcPct val="0"/>
              </a:spcBef>
              <a:spcAft>
                <a:spcPct val="0"/>
              </a:spcAft>
              <a:defRPr>
                <a:solidFill>
                  <a:schemeClr val="tx1"/>
                </a:solidFill>
                <a:latin typeface="Verdana" pitchFamily="34" charset="0"/>
              </a:defRPr>
            </a:lvl6pPr>
            <a:lvl7pPr marL="3028950" indent="-234950" eaLnBrk="0" fontAlgn="base" hangingPunct="0">
              <a:spcBef>
                <a:spcPct val="0"/>
              </a:spcBef>
              <a:spcAft>
                <a:spcPct val="0"/>
              </a:spcAft>
              <a:defRPr>
                <a:solidFill>
                  <a:schemeClr val="tx1"/>
                </a:solidFill>
                <a:latin typeface="Verdana" pitchFamily="34" charset="0"/>
              </a:defRPr>
            </a:lvl7pPr>
            <a:lvl8pPr marL="3486150" indent="-234950" eaLnBrk="0" fontAlgn="base" hangingPunct="0">
              <a:spcBef>
                <a:spcPct val="0"/>
              </a:spcBef>
              <a:spcAft>
                <a:spcPct val="0"/>
              </a:spcAft>
              <a:defRPr>
                <a:solidFill>
                  <a:schemeClr val="tx1"/>
                </a:solidFill>
                <a:latin typeface="Verdana" pitchFamily="34" charset="0"/>
              </a:defRPr>
            </a:lvl8pPr>
            <a:lvl9pPr marL="3943350" indent="-234950" eaLnBrk="0" fontAlgn="base" hangingPunct="0">
              <a:spcBef>
                <a:spcPct val="0"/>
              </a:spcBef>
              <a:spcAft>
                <a:spcPct val="0"/>
              </a:spcAft>
              <a:defRPr>
                <a:solidFill>
                  <a:schemeClr val="tx1"/>
                </a:solidFill>
                <a:latin typeface="Verdana" pitchFamily="34" charset="0"/>
              </a:defRPr>
            </a:lvl9pPr>
          </a:lstStyle>
          <a:p>
            <a:fld id="{9D68C2E5-F8DC-4307-8151-85631A996E0C}" type="slidenum">
              <a:rPr lang="en-US" altLang="en-US" smtClean="0">
                <a:latin typeface="Arial" charset="0"/>
              </a:rPr>
              <a:pPr/>
              <a:t>19</a:t>
            </a:fld>
            <a:endParaRPr lang="en-US" altLang="en-US" smtClean="0">
              <a:latin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a:spcBef>
                <a:spcPct val="0"/>
              </a:spcBef>
            </a:pPr>
            <a:endParaRPr lang="en-US" altLang="en-US" dirty="0" smtClean="0"/>
          </a:p>
        </p:txBody>
      </p:sp>
    </p:spTree>
    <p:extLst>
      <p:ext uri="{BB962C8B-B14F-4D97-AF65-F5344CB8AC3E}">
        <p14:creationId xmlns:p14="http://schemas.microsoft.com/office/powerpoint/2010/main" val="4282786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a:ln/>
        </p:spPr>
      </p:sp>
      <p:sp>
        <p:nvSpPr>
          <p:cNvPr id="120835" name="Rectangle 3"/>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365945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a:ln/>
        </p:spPr>
      </p:sp>
      <p:sp>
        <p:nvSpPr>
          <p:cNvPr id="121859" name="Rectangle 3"/>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755977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noFill/>
          <a:ln>
            <a:solidFill>
              <a:srgbClr val="000000"/>
            </a:solidFill>
            <a:miter lim="800000"/>
            <a:headEnd/>
            <a:tailEnd/>
          </a:ln>
        </p:spPr>
      </p:sp>
      <p:sp>
        <p:nvSpPr>
          <p:cNvPr id="1832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76786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TextEdit="1"/>
          </p:cNvSpPr>
          <p:nvPr>
            <p:ph type="sldImg"/>
          </p:nvPr>
        </p:nvSpPr>
        <p:spPr bwMode="auto">
          <a:noFill/>
          <a:ln>
            <a:solidFill>
              <a:srgbClr val="000000"/>
            </a:solidFill>
            <a:miter lim="800000"/>
            <a:headEnd/>
            <a:tailEnd/>
          </a:ln>
        </p:spPr>
      </p:sp>
      <p:sp>
        <p:nvSpPr>
          <p:cNvPr id="1843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37873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TextEdit="1"/>
          </p:cNvSpPr>
          <p:nvPr>
            <p:ph type="sldImg"/>
          </p:nvPr>
        </p:nvSpPr>
        <p:spPr bwMode="auto">
          <a:noFill/>
          <a:ln>
            <a:solidFill>
              <a:srgbClr val="000000"/>
            </a:solidFill>
            <a:miter lim="800000"/>
            <a:headEnd/>
            <a:tailEnd/>
          </a:ln>
        </p:spPr>
      </p:sp>
      <p:sp>
        <p:nvSpPr>
          <p:cNvPr id="1781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825176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64124" indent="-293894">
              <a:defRPr>
                <a:solidFill>
                  <a:schemeClr val="tx1"/>
                </a:solidFill>
                <a:latin typeface="Verdana" pitchFamily="34" charset="0"/>
              </a:defRPr>
            </a:lvl2pPr>
            <a:lvl3pPr marL="1175576" indent="-235115">
              <a:defRPr>
                <a:solidFill>
                  <a:schemeClr val="tx1"/>
                </a:solidFill>
                <a:latin typeface="Verdana" pitchFamily="34" charset="0"/>
              </a:defRPr>
            </a:lvl3pPr>
            <a:lvl4pPr marL="1645806" indent="-235115">
              <a:defRPr>
                <a:solidFill>
                  <a:schemeClr val="tx1"/>
                </a:solidFill>
                <a:latin typeface="Verdana" pitchFamily="34" charset="0"/>
              </a:defRPr>
            </a:lvl4pPr>
            <a:lvl5pPr marL="2116036" indent="-235115">
              <a:defRPr>
                <a:solidFill>
                  <a:schemeClr val="tx1"/>
                </a:solidFill>
                <a:latin typeface="Verdana" pitchFamily="34" charset="0"/>
              </a:defRPr>
            </a:lvl5pPr>
            <a:lvl6pPr marL="2586266" indent="-235115" eaLnBrk="0" fontAlgn="base" hangingPunct="0">
              <a:spcBef>
                <a:spcPct val="0"/>
              </a:spcBef>
              <a:spcAft>
                <a:spcPct val="0"/>
              </a:spcAft>
              <a:defRPr>
                <a:solidFill>
                  <a:schemeClr val="tx1"/>
                </a:solidFill>
                <a:latin typeface="Verdana" pitchFamily="34" charset="0"/>
              </a:defRPr>
            </a:lvl6pPr>
            <a:lvl7pPr marL="3056496" indent="-235115" eaLnBrk="0" fontAlgn="base" hangingPunct="0">
              <a:spcBef>
                <a:spcPct val="0"/>
              </a:spcBef>
              <a:spcAft>
                <a:spcPct val="0"/>
              </a:spcAft>
              <a:defRPr>
                <a:solidFill>
                  <a:schemeClr val="tx1"/>
                </a:solidFill>
                <a:latin typeface="Verdana" pitchFamily="34" charset="0"/>
              </a:defRPr>
            </a:lvl7pPr>
            <a:lvl8pPr marL="3526727" indent="-235115" eaLnBrk="0" fontAlgn="base" hangingPunct="0">
              <a:spcBef>
                <a:spcPct val="0"/>
              </a:spcBef>
              <a:spcAft>
                <a:spcPct val="0"/>
              </a:spcAft>
              <a:defRPr>
                <a:solidFill>
                  <a:schemeClr val="tx1"/>
                </a:solidFill>
                <a:latin typeface="Verdana" pitchFamily="34" charset="0"/>
              </a:defRPr>
            </a:lvl8pPr>
            <a:lvl9pPr marL="3996957" indent="-235115" eaLnBrk="0" fontAlgn="base" hangingPunct="0">
              <a:spcBef>
                <a:spcPct val="0"/>
              </a:spcBef>
              <a:spcAft>
                <a:spcPct val="0"/>
              </a:spcAft>
              <a:defRPr>
                <a:solidFill>
                  <a:schemeClr val="tx1"/>
                </a:solidFill>
                <a:latin typeface="Verdana" pitchFamily="34" charset="0"/>
              </a:defRPr>
            </a:lvl9pPr>
          </a:lstStyle>
          <a:p>
            <a:fld id="{650D6DF8-D971-414F-ABAF-F450726AC702}" type="slidenum">
              <a:rPr lang="en-US">
                <a:solidFill>
                  <a:prstClr val="black"/>
                </a:solidFill>
                <a:latin typeface="Arial" charset="0"/>
              </a:rPr>
              <a:pPr/>
              <a:t>25</a:t>
            </a:fld>
            <a:endParaRPr lang="en-US">
              <a:solidFill>
                <a:prstClr val="black"/>
              </a:solidFill>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44880" y="4451985"/>
            <a:ext cx="5196840" cy="4217670"/>
          </a:xfrm>
          <a:noFill/>
        </p:spPr>
        <p:txBody>
          <a:bodyPr/>
          <a:lstStyle/>
          <a:p>
            <a:pPr eaLnBrk="1" hangingPunct="1"/>
            <a:endParaRPr lang="en-US" smtClean="0"/>
          </a:p>
        </p:txBody>
      </p:sp>
    </p:spTree>
    <p:extLst>
      <p:ext uri="{BB962C8B-B14F-4D97-AF65-F5344CB8AC3E}">
        <p14:creationId xmlns:p14="http://schemas.microsoft.com/office/powerpoint/2010/main" val="24612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a:solidFill>
              <a:srgbClr val="000000"/>
            </a:solidFill>
            <a:miter lim="800000"/>
            <a:headEnd/>
            <a:tailEnd/>
          </a:ln>
        </p:spPr>
      </p:sp>
      <p:sp>
        <p:nvSpPr>
          <p:cNvPr id="1720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952612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p:spPr>
      </p:sp>
      <p:sp>
        <p:nvSpPr>
          <p:cNvPr id="1515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859351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0E7AC9-27DB-48D4-9F7E-CC270D5A0290}" type="slidenum">
              <a:rPr lang="en-US">
                <a:latin typeface="Arial" charset="0"/>
              </a:rPr>
              <a:pPr fontAlgn="base">
                <a:spcBef>
                  <a:spcPct val="0"/>
                </a:spcBef>
                <a:spcAft>
                  <a:spcPct val="0"/>
                </a:spcAft>
              </a:pPr>
              <a:t>27</a:t>
            </a:fld>
            <a:endParaRPr lang="en-US">
              <a:latin typeface="Arial" charset="0"/>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1314541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537A26-F97F-4D2F-A505-BE7CFF706CFD}" type="slidenum">
              <a:rPr lang="en-US">
                <a:latin typeface="Arial" charset="0"/>
              </a:rPr>
              <a:pPr fontAlgn="base">
                <a:spcBef>
                  <a:spcPct val="0"/>
                </a:spcBef>
                <a:spcAft>
                  <a:spcPct val="0"/>
                </a:spcAft>
              </a:pPr>
              <a:t>28</a:t>
            </a:fld>
            <a:endParaRPr lang="en-US">
              <a:latin typeface="Arial"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3087415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F239BF-3840-452B-B0D2-89521251005A}" type="slidenum">
              <a:rPr lang="en-US">
                <a:latin typeface="Arial" charset="0"/>
              </a:rPr>
              <a:pPr fontAlgn="base">
                <a:spcBef>
                  <a:spcPct val="0"/>
                </a:spcBef>
                <a:spcAft>
                  <a:spcPct val="0"/>
                </a:spcAft>
              </a:pPr>
              <a:t>29</a:t>
            </a:fld>
            <a:endParaRPr lang="en-US">
              <a:latin typeface="Arial"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2140990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noFill/>
          <a:ln>
            <a:solidFill>
              <a:srgbClr val="000000"/>
            </a:solidFill>
            <a:miter lim="800000"/>
            <a:headEnd/>
            <a:tailEnd/>
          </a:ln>
        </p:spPr>
      </p:sp>
      <p:sp>
        <p:nvSpPr>
          <p:cNvPr id="1832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15821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TextEdit="1"/>
          </p:cNvSpPr>
          <p:nvPr>
            <p:ph type="sldImg"/>
          </p:nvPr>
        </p:nvSpPr>
        <p:spPr bwMode="auto">
          <a:noFill/>
          <a:ln>
            <a:solidFill>
              <a:srgbClr val="000000"/>
            </a:solidFill>
            <a:miter lim="800000"/>
            <a:headEnd/>
            <a:tailEnd/>
          </a:ln>
        </p:spPr>
      </p:sp>
      <p:sp>
        <p:nvSpPr>
          <p:cNvPr id="1843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40625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93318-66F4-43FA-8956-49458A55A0D3}" type="slidenum">
              <a:rPr lang="en-US">
                <a:latin typeface="Arial" charset="0"/>
              </a:rPr>
              <a:pPr fontAlgn="base">
                <a:spcBef>
                  <a:spcPct val="0"/>
                </a:spcBef>
                <a:spcAft>
                  <a:spcPct val="0"/>
                </a:spcAft>
              </a:pPr>
              <a:t>32</a:t>
            </a:fld>
            <a:endParaRPr lang="en-US">
              <a:latin typeface="Arial" charset="0"/>
            </a:endParaRPr>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310381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CA7765-B7ED-415E-97C4-1FB795F2D5DD}" type="slidenum">
              <a:rPr lang="en-US">
                <a:latin typeface="Arial" charset="0"/>
              </a:rPr>
              <a:pPr fontAlgn="base">
                <a:spcBef>
                  <a:spcPct val="0"/>
                </a:spcBef>
                <a:spcAft>
                  <a:spcPct val="0"/>
                </a:spcAft>
              </a:pPr>
              <a:t>33</a:t>
            </a:fld>
            <a:endParaRPr lang="en-US">
              <a:latin typeface="Arial" charset="0"/>
            </a:endParaRPr>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1241504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4C9761-62F8-424B-90C3-A61678C046A7}" type="slidenum">
              <a:rPr lang="en-US" smtClean="0"/>
              <a:pPr/>
              <a:t>34</a:t>
            </a:fld>
            <a:endParaRPr lang="en-US"/>
          </a:p>
        </p:txBody>
      </p:sp>
    </p:spTree>
    <p:extLst>
      <p:ext uri="{BB962C8B-B14F-4D97-AF65-F5344CB8AC3E}">
        <p14:creationId xmlns:p14="http://schemas.microsoft.com/office/powerpoint/2010/main" val="1934887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7A5678-213B-429E-ADE2-AF2CBC8D43D1}" type="slidenum">
              <a:rPr lang="en-US">
                <a:latin typeface="Arial" charset="0"/>
              </a:rPr>
              <a:pPr fontAlgn="base">
                <a:spcBef>
                  <a:spcPct val="0"/>
                </a:spcBef>
                <a:spcAft>
                  <a:spcPct val="0"/>
                </a:spcAft>
              </a:pPr>
              <a:t>36</a:t>
            </a:fld>
            <a:endParaRPr lang="en-US">
              <a:latin typeface="Arial"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829262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BEA419-E126-4429-8417-3E28495362B5}" type="slidenum">
              <a:rPr lang="en-US">
                <a:latin typeface="Arial" charset="0"/>
              </a:rPr>
              <a:pPr fontAlgn="base">
                <a:spcBef>
                  <a:spcPct val="0"/>
                </a:spcBef>
                <a:spcAft>
                  <a:spcPct val="0"/>
                </a:spcAft>
              </a:pPr>
              <a:t>37</a:t>
            </a:fld>
            <a:endParaRPr lang="en-US">
              <a:latin typeface="Arial" charset="0"/>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3012849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a:solidFill>
              <a:srgbClr val="000000"/>
            </a:solidFill>
            <a:miter lim="800000"/>
            <a:headEnd/>
            <a:tailEnd/>
          </a:ln>
        </p:spPr>
      </p:sp>
      <p:sp>
        <p:nvSpPr>
          <p:cNvPr id="1720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734773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17EAA5-2CA7-412A-832A-F075B431C099}" type="slidenum">
              <a:rPr lang="en-US">
                <a:latin typeface="Arial" charset="0"/>
              </a:rPr>
              <a:pPr fontAlgn="base">
                <a:spcBef>
                  <a:spcPct val="0"/>
                </a:spcBef>
                <a:spcAft>
                  <a:spcPct val="0"/>
                </a:spcAft>
              </a:pPr>
              <a:t>39</a:t>
            </a:fld>
            <a:endParaRPr lang="en-US">
              <a:latin typeface="Arial" charset="0"/>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3205065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3BB01C-C7D2-44B4-9BFF-E2545231E59E}" type="slidenum">
              <a:rPr lang="en-US">
                <a:latin typeface="Arial" charset="0"/>
              </a:rPr>
              <a:pPr fontAlgn="base">
                <a:spcBef>
                  <a:spcPct val="0"/>
                </a:spcBef>
                <a:spcAft>
                  <a:spcPct val="0"/>
                </a:spcAft>
              </a:pPr>
              <a:t>42</a:t>
            </a:fld>
            <a:endParaRPr lang="en-US">
              <a:latin typeface="Arial" charset="0"/>
            </a:endParaRPr>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196031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FA5D5A-AA4D-487F-8CA5-070461BF2A00}" type="slidenum">
              <a:rPr lang="en-US">
                <a:latin typeface="Arial" charset="0"/>
              </a:rPr>
              <a:pPr fontAlgn="base">
                <a:spcBef>
                  <a:spcPct val="0"/>
                </a:spcBef>
                <a:spcAft>
                  <a:spcPct val="0"/>
                </a:spcAft>
              </a:pPr>
              <a:t>43</a:t>
            </a:fld>
            <a:endParaRPr lang="en-US">
              <a:latin typeface="Arial" charset="0"/>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2988207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7B5242-818E-446C-B11D-5602EAD71E5E}" type="slidenum">
              <a:rPr lang="en-US">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653233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p:spPr>
      </p:sp>
      <p:sp>
        <p:nvSpPr>
          <p:cNvPr id="1853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777135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5" name="Rectangle 3"/>
          <p:cNvSpPr>
            <a:spLocks noChangeArrowheads="1"/>
          </p:cNvSpPr>
          <p:nvPr/>
        </p:nvSpPr>
        <p:spPr bwMode="auto">
          <a:xfrm>
            <a:off x="3886200" y="8758238"/>
            <a:ext cx="2971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3</a:t>
            </a:r>
          </a:p>
        </p:txBody>
      </p:sp>
      <p:sp>
        <p:nvSpPr>
          <p:cNvPr id="105476" name="Rectangle 4"/>
          <p:cNvSpPr>
            <a:spLocks noChangeArrowheads="1"/>
          </p:cNvSpPr>
          <p:nvPr/>
        </p:nvSpPr>
        <p:spPr bwMode="auto">
          <a:xfrm>
            <a:off x="0" y="8758238"/>
            <a:ext cx="2971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7" name="Rectangle 5"/>
          <p:cNvSpPr>
            <a:spLocks noChangeArrowheads="1"/>
          </p:cNvSpP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8" name="Rectangle 6"/>
          <p:cNvSpPr>
            <a:spLocks noGrp="1" noRot="1" noChangeAspect="1" noChangeArrowheads="1" noTextEdit="1"/>
          </p:cNvSpPr>
          <p:nvPr>
            <p:ph type="sldImg"/>
          </p:nvPr>
        </p:nvSpPr>
        <p:spPr>
          <a:xfrm>
            <a:off x="1123950" y="692150"/>
            <a:ext cx="4611688" cy="3457575"/>
          </a:xfrm>
          <a:ln cap="flat">
            <a:solidFill>
              <a:schemeClr val="tx1"/>
            </a:solidFill>
          </a:ln>
          <a:extLst>
            <a:ext uri="{909E8E84-426E-40DD-AFC4-6F175D3DCCD1}">
              <a14:hiddenFill xmlns:a14="http://schemas.microsoft.com/office/drawing/2010/main">
                <a:noFill/>
              </a14:hiddenFill>
            </a:ext>
          </a:extLst>
        </p:spPr>
      </p:sp>
      <p:sp>
        <p:nvSpPr>
          <p:cNvPr id="105479" name="Rectangle 7"/>
          <p:cNvSpPr>
            <a:spLocks noGrp="1" noChangeArrowheads="1"/>
          </p:cNvSpPr>
          <p:nvPr>
            <p:ph type="body" idx="1"/>
          </p:nvPr>
        </p:nvSpPr>
        <p:spPr>
          <a:ln/>
        </p:spPr>
        <p:txBody>
          <a:bodyPr/>
          <a:lstStyle/>
          <a:p>
            <a:endParaRPr lang="en-US" altLang="en-US" dirty="0"/>
          </a:p>
        </p:txBody>
      </p:sp>
    </p:spTree>
    <p:extLst>
      <p:ext uri="{BB962C8B-B14F-4D97-AF65-F5344CB8AC3E}">
        <p14:creationId xmlns:p14="http://schemas.microsoft.com/office/powerpoint/2010/main" val="2230649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862B55-645D-4D10-B59A-7453AB8BB211}" type="slidenum">
              <a:rPr lang="en-US">
                <a:latin typeface="Arial" charset="0"/>
              </a:rPr>
              <a:pPr fontAlgn="base">
                <a:spcBef>
                  <a:spcPct val="0"/>
                </a:spcBef>
                <a:spcAft>
                  <a:spcPct val="0"/>
                </a:spcAft>
              </a:pPr>
              <a:t>49</a:t>
            </a:fld>
            <a:endParaRPr lang="en-US">
              <a:latin typeface="Arial" charset="0"/>
            </a:endParaRPr>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93834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5F4DA1-94EF-4072-B786-529957AFA5D3}" type="slidenum">
              <a:rPr lang="en-US">
                <a:latin typeface="Arial" charset="0"/>
              </a:rPr>
              <a:pPr fontAlgn="base">
                <a:spcBef>
                  <a:spcPct val="0"/>
                </a:spcBef>
                <a:spcAft>
                  <a:spcPct val="0"/>
                </a:spcAft>
              </a:pPr>
              <a:t>51</a:t>
            </a:fld>
            <a:endParaRPr lang="en-US">
              <a:latin typeface="Arial" charset="0"/>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1886091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70B609-7314-40F7-88BA-0BC79C3E06AA}" type="slidenum">
              <a:rPr lang="en-US">
                <a:latin typeface="Arial" charset="0"/>
              </a:rPr>
              <a:pPr fontAlgn="base">
                <a:spcBef>
                  <a:spcPct val="0"/>
                </a:spcBef>
                <a:spcAft>
                  <a:spcPct val="0"/>
                </a:spcAft>
              </a:pPr>
              <a:t>52</a:t>
            </a:fld>
            <a:endParaRPr lang="en-US">
              <a:latin typeface="Arial" charset="0"/>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2819730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297849-34A1-4F5C-83B2-152C98521538}" type="slidenum">
              <a:rPr lang="en-US">
                <a:latin typeface="Arial" charset="0"/>
              </a:rPr>
              <a:pPr fontAlgn="base">
                <a:spcBef>
                  <a:spcPct val="0"/>
                </a:spcBef>
                <a:spcAft>
                  <a:spcPct val="0"/>
                </a:spcAft>
              </a:pPr>
              <a:t>55</a:t>
            </a:fld>
            <a:endParaRPr lang="en-US">
              <a:latin typeface="Arial"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6843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64124" indent="-293894">
              <a:defRPr>
                <a:solidFill>
                  <a:schemeClr val="tx1"/>
                </a:solidFill>
                <a:latin typeface="Verdana" pitchFamily="34" charset="0"/>
              </a:defRPr>
            </a:lvl2pPr>
            <a:lvl3pPr marL="1175576" indent="-235115">
              <a:defRPr>
                <a:solidFill>
                  <a:schemeClr val="tx1"/>
                </a:solidFill>
                <a:latin typeface="Verdana" pitchFamily="34" charset="0"/>
              </a:defRPr>
            </a:lvl3pPr>
            <a:lvl4pPr marL="1645806" indent="-235115">
              <a:defRPr>
                <a:solidFill>
                  <a:schemeClr val="tx1"/>
                </a:solidFill>
                <a:latin typeface="Verdana" pitchFamily="34" charset="0"/>
              </a:defRPr>
            </a:lvl4pPr>
            <a:lvl5pPr marL="2116036" indent="-235115">
              <a:defRPr>
                <a:solidFill>
                  <a:schemeClr val="tx1"/>
                </a:solidFill>
                <a:latin typeface="Verdana" pitchFamily="34" charset="0"/>
              </a:defRPr>
            </a:lvl5pPr>
            <a:lvl6pPr marL="2586266" indent="-235115" eaLnBrk="0" fontAlgn="base" hangingPunct="0">
              <a:spcBef>
                <a:spcPct val="0"/>
              </a:spcBef>
              <a:spcAft>
                <a:spcPct val="0"/>
              </a:spcAft>
              <a:defRPr>
                <a:solidFill>
                  <a:schemeClr val="tx1"/>
                </a:solidFill>
                <a:latin typeface="Verdana" pitchFamily="34" charset="0"/>
              </a:defRPr>
            </a:lvl6pPr>
            <a:lvl7pPr marL="3056496" indent="-235115" eaLnBrk="0" fontAlgn="base" hangingPunct="0">
              <a:spcBef>
                <a:spcPct val="0"/>
              </a:spcBef>
              <a:spcAft>
                <a:spcPct val="0"/>
              </a:spcAft>
              <a:defRPr>
                <a:solidFill>
                  <a:schemeClr val="tx1"/>
                </a:solidFill>
                <a:latin typeface="Verdana" pitchFamily="34" charset="0"/>
              </a:defRPr>
            </a:lvl7pPr>
            <a:lvl8pPr marL="3526727" indent="-235115" eaLnBrk="0" fontAlgn="base" hangingPunct="0">
              <a:spcBef>
                <a:spcPct val="0"/>
              </a:spcBef>
              <a:spcAft>
                <a:spcPct val="0"/>
              </a:spcAft>
              <a:defRPr>
                <a:solidFill>
                  <a:schemeClr val="tx1"/>
                </a:solidFill>
                <a:latin typeface="Verdana" pitchFamily="34" charset="0"/>
              </a:defRPr>
            </a:lvl8pPr>
            <a:lvl9pPr marL="3996957" indent="-235115" eaLnBrk="0" fontAlgn="base" hangingPunct="0">
              <a:spcBef>
                <a:spcPct val="0"/>
              </a:spcBef>
              <a:spcAft>
                <a:spcPct val="0"/>
              </a:spcAft>
              <a:defRPr>
                <a:solidFill>
                  <a:schemeClr val="tx1"/>
                </a:solidFill>
                <a:latin typeface="Verdana" pitchFamily="34" charset="0"/>
              </a:defRPr>
            </a:lvl9pPr>
          </a:lstStyle>
          <a:p>
            <a:fld id="{E1E06555-B3BB-4B6B-9242-AE663219900E}" type="slidenum">
              <a:rPr lang="en-US" altLang="en-US" smtClean="0">
                <a:latin typeface="Arial" charset="0"/>
              </a:rPr>
              <a:pPr/>
              <a:t>5</a:t>
            </a:fld>
            <a:endParaRPr lang="en-US" altLang="en-US" smtClean="0">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96537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7F9016-585C-4C13-BF00-25F0227067AB}" type="slidenum">
              <a:rPr lang="en-US">
                <a:latin typeface="Arial" charset="0"/>
              </a:rPr>
              <a:pPr fontAlgn="base">
                <a:spcBef>
                  <a:spcPct val="0"/>
                </a:spcBef>
                <a:spcAft>
                  <a:spcPct val="0"/>
                </a:spcAft>
              </a:pPr>
              <a:t>57</a:t>
            </a:fld>
            <a:endParaRPr lang="en-US">
              <a:latin typeface="Arial" charset="0"/>
            </a:endParaRPr>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23102174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6B8A15-291B-40BF-B5CC-C8E048B9C2AB}" type="slidenum">
              <a:rPr lang="en-US">
                <a:latin typeface="Arial" charset="0"/>
              </a:rPr>
              <a:pPr fontAlgn="base">
                <a:spcBef>
                  <a:spcPct val="0"/>
                </a:spcBef>
                <a:spcAft>
                  <a:spcPct val="0"/>
                </a:spcAft>
              </a:pPr>
              <a:t>58</a:t>
            </a:fld>
            <a:endParaRPr lang="en-US">
              <a:latin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3075483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6B8A15-291B-40BF-B5CC-C8E048B9C2AB}" type="slidenum">
              <a:rPr lang="en-US">
                <a:latin typeface="Arial" charset="0"/>
              </a:rPr>
              <a:pPr fontAlgn="base">
                <a:spcBef>
                  <a:spcPct val="0"/>
                </a:spcBef>
                <a:spcAft>
                  <a:spcPct val="0"/>
                </a:spcAft>
              </a:pPr>
              <a:t>59</a:t>
            </a:fld>
            <a:endParaRPr lang="en-US">
              <a:latin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1817773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A85CEB-876C-441C-9E1B-95C5626AADBB}" type="slidenum">
              <a:rPr lang="en-US">
                <a:latin typeface="Arial" charset="0"/>
              </a:rPr>
              <a:pPr fontAlgn="base">
                <a:spcBef>
                  <a:spcPct val="0"/>
                </a:spcBef>
                <a:spcAft>
                  <a:spcPct val="0"/>
                </a:spcAft>
              </a:pPr>
              <a:t>60</a:t>
            </a:fld>
            <a:endParaRPr lang="en-US">
              <a:latin typeface="Arial" charset="0"/>
            </a:endParaRPr>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4173045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223CD0-B456-4BC2-B280-1A28982D4AC0}" type="slidenum">
              <a:rPr lang="en-US">
                <a:latin typeface="Arial" charset="0"/>
              </a:rPr>
              <a:pPr fontAlgn="base">
                <a:spcBef>
                  <a:spcPct val="0"/>
                </a:spcBef>
                <a:spcAft>
                  <a:spcPct val="0"/>
                </a:spcAft>
              </a:pPr>
              <a:t>61</a:t>
            </a:fld>
            <a:endParaRPr lang="en-US">
              <a:latin typeface="Arial" charset="0"/>
            </a:endParaRPr>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3169455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DC20D66-AA7B-48F5-8446-597DE98C32BD}" type="slidenum">
              <a:rPr lang="en-US" altLang="en-US" smtClean="0">
                <a:latin typeface="Arial" charset="0"/>
              </a:rPr>
              <a:pPr/>
              <a:t>64</a:t>
            </a:fld>
            <a:endParaRPr lang="en-US" altLang="en-US" smtClean="0">
              <a:latin typeface="Arial"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pPr>
              <a:spcBef>
                <a:spcPct val="0"/>
              </a:spcBef>
            </a:pPr>
            <a:endParaRPr lang="en-US" altLang="en-US" smtClean="0"/>
          </a:p>
        </p:txBody>
      </p:sp>
    </p:spTree>
    <p:extLst>
      <p:ext uri="{BB962C8B-B14F-4D97-AF65-F5344CB8AC3E}">
        <p14:creationId xmlns:p14="http://schemas.microsoft.com/office/powerpoint/2010/main" val="7862198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EE9BBB7-7896-40D6-9804-12758A8C69E4}" type="slidenum">
              <a:rPr lang="en-US" altLang="en-US" smtClean="0">
                <a:latin typeface="Arial" charset="0"/>
              </a:rPr>
              <a:pPr/>
              <a:t>65</a:t>
            </a:fld>
            <a:endParaRPr lang="en-US" altLang="en-US" smtClean="0">
              <a:latin typeface="Arial"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13745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F1E5DD-DF7E-4E04-BB29-56D8FC894781}" type="slidenum">
              <a:rPr lang="en-US">
                <a:latin typeface="Arial" charset="0"/>
              </a:rPr>
              <a:pPr fontAlgn="base">
                <a:spcBef>
                  <a:spcPct val="0"/>
                </a:spcBef>
                <a:spcAft>
                  <a:spcPct val="0"/>
                </a:spcAft>
              </a:pPr>
              <a:t>66</a:t>
            </a:fld>
            <a:endParaRPr lang="en-US">
              <a:latin typeface="Arial" charset="0"/>
            </a:endParaRPr>
          </a:p>
        </p:txBody>
      </p:sp>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4236932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22C7CB-75D7-4FF8-8BE4-8DE3E6180C2E}" type="slidenum">
              <a:rPr lang="en-US">
                <a:latin typeface="Arial" charset="0"/>
              </a:rPr>
              <a:pPr fontAlgn="base">
                <a:spcBef>
                  <a:spcPct val="0"/>
                </a:spcBef>
                <a:spcAft>
                  <a:spcPct val="0"/>
                </a:spcAft>
              </a:pPr>
              <a:t>67</a:t>
            </a:fld>
            <a:endParaRPr lang="en-US">
              <a:latin typeface="Arial" charset="0"/>
            </a:endParaRPr>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3612980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D9D02D-2384-4FB6-89B7-37499CBBD601}" type="slidenum">
              <a:rPr lang="en-US"/>
              <a:pPr fontAlgn="base">
                <a:spcBef>
                  <a:spcPct val="0"/>
                </a:spcBef>
                <a:spcAft>
                  <a:spcPct val="0"/>
                </a:spcAft>
              </a:pPr>
              <a:t>68</a:t>
            </a:fld>
            <a:endParaRPr lang="en-US"/>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09793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E921DD9A-84FD-4BC3-BBE8-1CA0452E0C1A}" type="slidenum">
              <a:rPr lang="en-US" smtClean="0"/>
              <a:pPr/>
              <a:t>6</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514315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B960CB-6AEC-411C-AFAB-57ABF9C9F0D5}" type="slidenum">
              <a:rPr lang="en-US"/>
              <a:pPr fontAlgn="base">
                <a:spcBef>
                  <a:spcPct val="0"/>
                </a:spcBef>
                <a:spcAft>
                  <a:spcPct val="0"/>
                </a:spcAft>
              </a:pPr>
              <a:t>69</a:t>
            </a:fld>
            <a:endParaRPr lang="en-US"/>
          </a:p>
        </p:txBody>
      </p:sp>
      <p:sp>
        <p:nvSpPr>
          <p:cNvPr id="1269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4779263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5E6757E-E0CD-4BC5-A1A0-70ACEFCF5EDD}" type="slidenum">
              <a:rPr lang="en-US" altLang="en-US" smtClean="0">
                <a:latin typeface="Arial" charset="0"/>
              </a:rPr>
              <a:pPr/>
              <a:t>72</a:t>
            </a:fld>
            <a:endParaRPr lang="en-US" altLang="en-US" smtClean="0">
              <a:latin typeface="Arial"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410108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2FF94A-47AA-4D03-9BD4-694B0DE7C2F6}" type="slidenum">
              <a:rPr lang="en-US"/>
              <a:pPr fontAlgn="base">
                <a:spcBef>
                  <a:spcPct val="0"/>
                </a:spcBef>
                <a:spcAft>
                  <a:spcPct val="0"/>
                </a:spcAft>
              </a:pPr>
              <a:t>73</a:t>
            </a:fld>
            <a:endParaRPr lang="en-US"/>
          </a:p>
        </p:txBody>
      </p:sp>
      <p:sp>
        <p:nvSpPr>
          <p:cNvPr id="1290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1204077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63588" indent="-293688">
              <a:defRPr>
                <a:solidFill>
                  <a:schemeClr val="tx1"/>
                </a:solidFill>
                <a:latin typeface="Verdana" pitchFamily="34" charset="0"/>
              </a:defRPr>
            </a:lvl2pPr>
            <a:lvl3pPr marL="1174750" indent="-234950">
              <a:defRPr>
                <a:solidFill>
                  <a:schemeClr val="tx1"/>
                </a:solidFill>
                <a:latin typeface="Verdana" pitchFamily="34" charset="0"/>
              </a:defRPr>
            </a:lvl3pPr>
            <a:lvl4pPr marL="1644650" indent="-234950">
              <a:defRPr>
                <a:solidFill>
                  <a:schemeClr val="tx1"/>
                </a:solidFill>
                <a:latin typeface="Verdana" pitchFamily="34" charset="0"/>
              </a:defRPr>
            </a:lvl4pPr>
            <a:lvl5pPr marL="2114550" indent="-234950">
              <a:defRPr>
                <a:solidFill>
                  <a:schemeClr val="tx1"/>
                </a:solidFill>
                <a:latin typeface="Verdana" pitchFamily="34" charset="0"/>
              </a:defRPr>
            </a:lvl5pPr>
            <a:lvl6pPr marL="2571750" indent="-234950" eaLnBrk="0" fontAlgn="base" hangingPunct="0">
              <a:spcBef>
                <a:spcPct val="0"/>
              </a:spcBef>
              <a:spcAft>
                <a:spcPct val="0"/>
              </a:spcAft>
              <a:defRPr>
                <a:solidFill>
                  <a:schemeClr val="tx1"/>
                </a:solidFill>
                <a:latin typeface="Verdana" pitchFamily="34" charset="0"/>
              </a:defRPr>
            </a:lvl6pPr>
            <a:lvl7pPr marL="3028950" indent="-234950" eaLnBrk="0" fontAlgn="base" hangingPunct="0">
              <a:spcBef>
                <a:spcPct val="0"/>
              </a:spcBef>
              <a:spcAft>
                <a:spcPct val="0"/>
              </a:spcAft>
              <a:defRPr>
                <a:solidFill>
                  <a:schemeClr val="tx1"/>
                </a:solidFill>
                <a:latin typeface="Verdana" pitchFamily="34" charset="0"/>
              </a:defRPr>
            </a:lvl7pPr>
            <a:lvl8pPr marL="3486150" indent="-234950" eaLnBrk="0" fontAlgn="base" hangingPunct="0">
              <a:spcBef>
                <a:spcPct val="0"/>
              </a:spcBef>
              <a:spcAft>
                <a:spcPct val="0"/>
              </a:spcAft>
              <a:defRPr>
                <a:solidFill>
                  <a:schemeClr val="tx1"/>
                </a:solidFill>
                <a:latin typeface="Verdana" pitchFamily="34" charset="0"/>
              </a:defRPr>
            </a:lvl8pPr>
            <a:lvl9pPr marL="3943350" indent="-234950" eaLnBrk="0" fontAlgn="base" hangingPunct="0">
              <a:spcBef>
                <a:spcPct val="0"/>
              </a:spcBef>
              <a:spcAft>
                <a:spcPct val="0"/>
              </a:spcAft>
              <a:defRPr>
                <a:solidFill>
                  <a:schemeClr val="tx1"/>
                </a:solidFill>
                <a:latin typeface="Verdana" pitchFamily="34" charset="0"/>
              </a:defRPr>
            </a:lvl9pPr>
          </a:lstStyle>
          <a:p>
            <a:fld id="{D0173D82-63FB-45C9-B6F9-EEBAB1225004}" type="slidenum">
              <a:rPr lang="en-US" altLang="en-US" smtClean="0">
                <a:latin typeface="Arial" charset="0"/>
              </a:rPr>
              <a:pPr/>
              <a:t>75</a:t>
            </a:fld>
            <a:endParaRPr lang="en-US" altLang="en-US" smtClean="0">
              <a:latin typeface="Arial"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pPr>
              <a:spcBef>
                <a:spcPct val="0"/>
              </a:spcBef>
            </a:pPr>
            <a:endParaRPr lang="en-US" altLang="en-US" smtClean="0"/>
          </a:p>
        </p:txBody>
      </p:sp>
    </p:spTree>
    <p:extLst>
      <p:ext uri="{BB962C8B-B14F-4D97-AF65-F5344CB8AC3E}">
        <p14:creationId xmlns:p14="http://schemas.microsoft.com/office/powerpoint/2010/main" val="3751458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4DDB43-D80F-42B7-A6EC-EFEB04983841}" type="slidenum">
              <a:rPr lang="en-US">
                <a:latin typeface="Arial" charset="0"/>
              </a:rPr>
              <a:pPr fontAlgn="base">
                <a:spcBef>
                  <a:spcPct val="0"/>
                </a:spcBef>
                <a:spcAft>
                  <a:spcPct val="0"/>
                </a:spcAft>
              </a:pPr>
              <a:t>76</a:t>
            </a:fld>
            <a:endParaRPr lang="en-US">
              <a:latin typeface="Arial" charset="0"/>
            </a:endParaRPr>
          </a:p>
        </p:txBody>
      </p:sp>
      <p:sp>
        <p:nvSpPr>
          <p:cNvPr id="1331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26278418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TextEdit="1"/>
          </p:cNvSpPr>
          <p:nvPr>
            <p:ph type="sldImg"/>
          </p:nvPr>
        </p:nvSpPr>
        <p:spPr bwMode="auto">
          <a:noFill/>
          <a:ln>
            <a:solidFill>
              <a:srgbClr val="000000"/>
            </a:solidFill>
            <a:miter lim="800000"/>
            <a:headEnd/>
            <a:tailEnd/>
          </a:ln>
        </p:spPr>
      </p:sp>
      <p:sp>
        <p:nvSpPr>
          <p:cNvPr id="1884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3914592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63588" indent="-293688" eaLnBrk="0" hangingPunct="0">
              <a:spcBef>
                <a:spcPct val="30000"/>
              </a:spcBef>
              <a:defRPr sz="1200">
                <a:solidFill>
                  <a:schemeClr val="tx1"/>
                </a:solidFill>
                <a:latin typeface="Times New Roman" pitchFamily="18" charset="0"/>
              </a:defRPr>
            </a:lvl2pPr>
            <a:lvl3pPr marL="1174750" indent="-234950" eaLnBrk="0" hangingPunct="0">
              <a:spcBef>
                <a:spcPct val="30000"/>
              </a:spcBef>
              <a:defRPr sz="1200">
                <a:solidFill>
                  <a:schemeClr val="tx1"/>
                </a:solidFill>
                <a:latin typeface="Times New Roman" pitchFamily="18" charset="0"/>
              </a:defRPr>
            </a:lvl3pPr>
            <a:lvl4pPr marL="1644650" indent="-234950" eaLnBrk="0" hangingPunct="0">
              <a:spcBef>
                <a:spcPct val="30000"/>
              </a:spcBef>
              <a:defRPr sz="1200">
                <a:solidFill>
                  <a:schemeClr val="tx1"/>
                </a:solidFill>
                <a:latin typeface="Times New Roman" pitchFamily="18" charset="0"/>
              </a:defRPr>
            </a:lvl4pPr>
            <a:lvl5pPr marL="2114550" indent="-234950" eaLnBrk="0" hangingPunct="0">
              <a:spcBef>
                <a:spcPct val="30000"/>
              </a:spcBef>
              <a:defRPr sz="1200">
                <a:solidFill>
                  <a:schemeClr val="tx1"/>
                </a:solidFill>
                <a:latin typeface="Times New Roman" pitchFamily="18" charset="0"/>
              </a:defRPr>
            </a:lvl5pPr>
            <a:lvl6pPr marL="2571750" indent="-234950" eaLnBrk="0" fontAlgn="base" hangingPunct="0">
              <a:spcBef>
                <a:spcPct val="30000"/>
              </a:spcBef>
              <a:spcAft>
                <a:spcPct val="0"/>
              </a:spcAft>
              <a:defRPr sz="1200">
                <a:solidFill>
                  <a:schemeClr val="tx1"/>
                </a:solidFill>
                <a:latin typeface="Times New Roman" pitchFamily="18" charset="0"/>
              </a:defRPr>
            </a:lvl6pPr>
            <a:lvl7pPr marL="3028950" indent="-234950" eaLnBrk="0" fontAlgn="base" hangingPunct="0">
              <a:spcBef>
                <a:spcPct val="30000"/>
              </a:spcBef>
              <a:spcAft>
                <a:spcPct val="0"/>
              </a:spcAft>
              <a:defRPr sz="1200">
                <a:solidFill>
                  <a:schemeClr val="tx1"/>
                </a:solidFill>
                <a:latin typeface="Times New Roman" pitchFamily="18" charset="0"/>
              </a:defRPr>
            </a:lvl7pPr>
            <a:lvl8pPr marL="3486150" indent="-234950" eaLnBrk="0" fontAlgn="base" hangingPunct="0">
              <a:spcBef>
                <a:spcPct val="30000"/>
              </a:spcBef>
              <a:spcAft>
                <a:spcPct val="0"/>
              </a:spcAft>
              <a:defRPr sz="1200">
                <a:solidFill>
                  <a:schemeClr val="tx1"/>
                </a:solidFill>
                <a:latin typeface="Times New Roman" pitchFamily="18" charset="0"/>
              </a:defRPr>
            </a:lvl8pPr>
            <a:lvl9pPr marL="3943350" indent="-234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534616F-5542-45F3-8AEE-80D94EBA4C65}" type="slidenum">
              <a:rPr lang="en-US" altLang="en-US" smtClean="0">
                <a:latin typeface="Arial" charset="0"/>
              </a:rPr>
              <a:pPr eaLnBrk="1" hangingPunct="1">
                <a:spcBef>
                  <a:spcPct val="0"/>
                </a:spcBef>
              </a:pPr>
              <a:t>87</a:t>
            </a:fld>
            <a:endParaRPr lang="en-US" altLang="en-US" smtClean="0">
              <a:latin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299445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63588" indent="-293688" eaLnBrk="0" hangingPunct="0">
              <a:spcBef>
                <a:spcPct val="30000"/>
              </a:spcBef>
              <a:defRPr sz="1200">
                <a:solidFill>
                  <a:schemeClr val="tx1"/>
                </a:solidFill>
                <a:latin typeface="Times New Roman" pitchFamily="18" charset="0"/>
              </a:defRPr>
            </a:lvl2pPr>
            <a:lvl3pPr marL="1174750" indent="-234950" eaLnBrk="0" hangingPunct="0">
              <a:spcBef>
                <a:spcPct val="30000"/>
              </a:spcBef>
              <a:defRPr sz="1200">
                <a:solidFill>
                  <a:schemeClr val="tx1"/>
                </a:solidFill>
                <a:latin typeface="Times New Roman" pitchFamily="18" charset="0"/>
              </a:defRPr>
            </a:lvl3pPr>
            <a:lvl4pPr marL="1644650" indent="-234950" eaLnBrk="0" hangingPunct="0">
              <a:spcBef>
                <a:spcPct val="30000"/>
              </a:spcBef>
              <a:defRPr sz="1200">
                <a:solidFill>
                  <a:schemeClr val="tx1"/>
                </a:solidFill>
                <a:latin typeface="Times New Roman" pitchFamily="18" charset="0"/>
              </a:defRPr>
            </a:lvl4pPr>
            <a:lvl5pPr marL="2114550" indent="-234950" eaLnBrk="0" hangingPunct="0">
              <a:spcBef>
                <a:spcPct val="30000"/>
              </a:spcBef>
              <a:defRPr sz="1200">
                <a:solidFill>
                  <a:schemeClr val="tx1"/>
                </a:solidFill>
                <a:latin typeface="Times New Roman" pitchFamily="18" charset="0"/>
              </a:defRPr>
            </a:lvl5pPr>
            <a:lvl6pPr marL="2571750" indent="-234950" eaLnBrk="0" fontAlgn="base" hangingPunct="0">
              <a:spcBef>
                <a:spcPct val="30000"/>
              </a:spcBef>
              <a:spcAft>
                <a:spcPct val="0"/>
              </a:spcAft>
              <a:defRPr sz="1200">
                <a:solidFill>
                  <a:schemeClr val="tx1"/>
                </a:solidFill>
                <a:latin typeface="Times New Roman" pitchFamily="18" charset="0"/>
              </a:defRPr>
            </a:lvl6pPr>
            <a:lvl7pPr marL="3028950" indent="-234950" eaLnBrk="0" fontAlgn="base" hangingPunct="0">
              <a:spcBef>
                <a:spcPct val="30000"/>
              </a:spcBef>
              <a:spcAft>
                <a:spcPct val="0"/>
              </a:spcAft>
              <a:defRPr sz="1200">
                <a:solidFill>
                  <a:schemeClr val="tx1"/>
                </a:solidFill>
                <a:latin typeface="Times New Roman" pitchFamily="18" charset="0"/>
              </a:defRPr>
            </a:lvl7pPr>
            <a:lvl8pPr marL="3486150" indent="-234950" eaLnBrk="0" fontAlgn="base" hangingPunct="0">
              <a:spcBef>
                <a:spcPct val="30000"/>
              </a:spcBef>
              <a:spcAft>
                <a:spcPct val="0"/>
              </a:spcAft>
              <a:defRPr sz="1200">
                <a:solidFill>
                  <a:schemeClr val="tx1"/>
                </a:solidFill>
                <a:latin typeface="Times New Roman" pitchFamily="18" charset="0"/>
              </a:defRPr>
            </a:lvl8pPr>
            <a:lvl9pPr marL="3943350" indent="-234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1D2CD45-C3BC-4DC8-84B4-56B6CC4AB940}" type="slidenum">
              <a:rPr lang="en-US" altLang="en-US" smtClean="0">
                <a:latin typeface="Arial" charset="0"/>
              </a:rPr>
              <a:pPr eaLnBrk="1" hangingPunct="1">
                <a:spcBef>
                  <a:spcPct val="0"/>
                </a:spcBef>
              </a:pPr>
              <a:t>88</a:t>
            </a:fld>
            <a:endParaRPr lang="en-US" altLang="en-US" smtClean="0">
              <a:latin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966552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63588" indent="-293688" eaLnBrk="0" hangingPunct="0">
              <a:spcBef>
                <a:spcPct val="30000"/>
              </a:spcBef>
              <a:defRPr sz="1200">
                <a:solidFill>
                  <a:schemeClr val="tx1"/>
                </a:solidFill>
                <a:latin typeface="Times New Roman" pitchFamily="18" charset="0"/>
              </a:defRPr>
            </a:lvl2pPr>
            <a:lvl3pPr marL="1174750" indent="-234950" eaLnBrk="0" hangingPunct="0">
              <a:spcBef>
                <a:spcPct val="30000"/>
              </a:spcBef>
              <a:defRPr sz="1200">
                <a:solidFill>
                  <a:schemeClr val="tx1"/>
                </a:solidFill>
                <a:latin typeface="Times New Roman" pitchFamily="18" charset="0"/>
              </a:defRPr>
            </a:lvl3pPr>
            <a:lvl4pPr marL="1644650" indent="-234950" eaLnBrk="0" hangingPunct="0">
              <a:spcBef>
                <a:spcPct val="30000"/>
              </a:spcBef>
              <a:defRPr sz="1200">
                <a:solidFill>
                  <a:schemeClr val="tx1"/>
                </a:solidFill>
                <a:latin typeface="Times New Roman" pitchFamily="18" charset="0"/>
              </a:defRPr>
            </a:lvl4pPr>
            <a:lvl5pPr marL="2114550" indent="-234950" eaLnBrk="0" hangingPunct="0">
              <a:spcBef>
                <a:spcPct val="30000"/>
              </a:spcBef>
              <a:defRPr sz="1200">
                <a:solidFill>
                  <a:schemeClr val="tx1"/>
                </a:solidFill>
                <a:latin typeface="Times New Roman" pitchFamily="18" charset="0"/>
              </a:defRPr>
            </a:lvl5pPr>
            <a:lvl6pPr marL="2571750" indent="-234950" eaLnBrk="0" fontAlgn="base" hangingPunct="0">
              <a:spcBef>
                <a:spcPct val="30000"/>
              </a:spcBef>
              <a:spcAft>
                <a:spcPct val="0"/>
              </a:spcAft>
              <a:defRPr sz="1200">
                <a:solidFill>
                  <a:schemeClr val="tx1"/>
                </a:solidFill>
                <a:latin typeface="Times New Roman" pitchFamily="18" charset="0"/>
              </a:defRPr>
            </a:lvl6pPr>
            <a:lvl7pPr marL="3028950" indent="-234950" eaLnBrk="0" fontAlgn="base" hangingPunct="0">
              <a:spcBef>
                <a:spcPct val="30000"/>
              </a:spcBef>
              <a:spcAft>
                <a:spcPct val="0"/>
              </a:spcAft>
              <a:defRPr sz="1200">
                <a:solidFill>
                  <a:schemeClr val="tx1"/>
                </a:solidFill>
                <a:latin typeface="Times New Roman" pitchFamily="18" charset="0"/>
              </a:defRPr>
            </a:lvl7pPr>
            <a:lvl8pPr marL="3486150" indent="-234950" eaLnBrk="0" fontAlgn="base" hangingPunct="0">
              <a:spcBef>
                <a:spcPct val="30000"/>
              </a:spcBef>
              <a:spcAft>
                <a:spcPct val="0"/>
              </a:spcAft>
              <a:defRPr sz="1200">
                <a:solidFill>
                  <a:schemeClr val="tx1"/>
                </a:solidFill>
                <a:latin typeface="Times New Roman" pitchFamily="18" charset="0"/>
              </a:defRPr>
            </a:lvl8pPr>
            <a:lvl9pPr marL="3943350" indent="-234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DCEE3F8-AC43-4CE8-B3F0-23CB1D366475}" type="slidenum">
              <a:rPr lang="en-US" altLang="en-US" smtClean="0">
                <a:latin typeface="Arial" charset="0"/>
              </a:rPr>
              <a:pPr eaLnBrk="1" hangingPunct="1">
                <a:spcBef>
                  <a:spcPct val="0"/>
                </a:spcBef>
              </a:pPr>
              <a:t>91</a:t>
            </a:fld>
            <a:endParaRPr lang="en-US" altLang="en-US" smtClean="0">
              <a:latin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81726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p:spPr>
      </p:sp>
      <p:sp>
        <p:nvSpPr>
          <p:cNvPr id="2007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33946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p:cNvSpPr>
          <p:nvPr>
            <p:ph type="body" idx="1"/>
          </p:nvPr>
        </p:nvSpPr>
        <p:spPr bwMode="auto">
          <a:xfrm>
            <a:off x="520013" y="4424324"/>
            <a:ext cx="6051497" cy="4160718"/>
          </a:xfrm>
          <a:noFill/>
        </p:spPr>
        <p:txBody>
          <a:bodyPr wrap="square" numCol="1" anchor="t" anchorCtr="0" compatLnSpc="1">
            <a:prstTxWarp prst="textNoShape">
              <a:avLst/>
            </a:prstTxWarp>
          </a:bodyPr>
          <a:lstStyle/>
          <a:p>
            <a:r>
              <a:rPr lang="en-US" smtClean="0"/>
              <a:t>This is the most important point to be made.  Responses to stress can be either adaptations or injuries.  Adaptations can be positive or negative, depending to a great deal on leadership, training, and unit cohesion.  Injuries come in three main flavors, though there is much overlap in symptoms.  Traumatic stress ius sue to terror or horror, operational fatigue is due to the accumulation of stresses over time (even small ones if they are relentless), and grief is due to the loss of important friends or leaders.</a:t>
            </a:r>
          </a:p>
        </p:txBody>
      </p:sp>
    </p:spTree>
    <p:extLst>
      <p:ext uri="{BB962C8B-B14F-4D97-AF65-F5344CB8AC3E}">
        <p14:creationId xmlns:p14="http://schemas.microsoft.com/office/powerpoint/2010/main" val="78034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63588" indent="-293688">
              <a:defRPr>
                <a:solidFill>
                  <a:schemeClr val="tx1"/>
                </a:solidFill>
                <a:latin typeface="Verdana" pitchFamily="34" charset="0"/>
              </a:defRPr>
            </a:lvl2pPr>
            <a:lvl3pPr marL="1174750" indent="-234950">
              <a:defRPr>
                <a:solidFill>
                  <a:schemeClr val="tx1"/>
                </a:solidFill>
                <a:latin typeface="Verdana" pitchFamily="34" charset="0"/>
              </a:defRPr>
            </a:lvl3pPr>
            <a:lvl4pPr marL="1644650" indent="-234950">
              <a:defRPr>
                <a:solidFill>
                  <a:schemeClr val="tx1"/>
                </a:solidFill>
                <a:latin typeface="Verdana" pitchFamily="34" charset="0"/>
              </a:defRPr>
            </a:lvl4pPr>
            <a:lvl5pPr marL="2114550" indent="-234950">
              <a:defRPr>
                <a:solidFill>
                  <a:schemeClr val="tx1"/>
                </a:solidFill>
                <a:latin typeface="Verdana" pitchFamily="34" charset="0"/>
              </a:defRPr>
            </a:lvl5pPr>
            <a:lvl6pPr marL="2571750" indent="-234950" eaLnBrk="0" fontAlgn="base" hangingPunct="0">
              <a:spcBef>
                <a:spcPct val="0"/>
              </a:spcBef>
              <a:spcAft>
                <a:spcPct val="0"/>
              </a:spcAft>
              <a:defRPr>
                <a:solidFill>
                  <a:schemeClr val="tx1"/>
                </a:solidFill>
                <a:latin typeface="Verdana" pitchFamily="34" charset="0"/>
              </a:defRPr>
            </a:lvl6pPr>
            <a:lvl7pPr marL="3028950" indent="-234950" eaLnBrk="0" fontAlgn="base" hangingPunct="0">
              <a:spcBef>
                <a:spcPct val="0"/>
              </a:spcBef>
              <a:spcAft>
                <a:spcPct val="0"/>
              </a:spcAft>
              <a:defRPr>
                <a:solidFill>
                  <a:schemeClr val="tx1"/>
                </a:solidFill>
                <a:latin typeface="Verdana" pitchFamily="34" charset="0"/>
              </a:defRPr>
            </a:lvl7pPr>
            <a:lvl8pPr marL="3486150" indent="-234950" eaLnBrk="0" fontAlgn="base" hangingPunct="0">
              <a:spcBef>
                <a:spcPct val="0"/>
              </a:spcBef>
              <a:spcAft>
                <a:spcPct val="0"/>
              </a:spcAft>
              <a:defRPr>
                <a:solidFill>
                  <a:schemeClr val="tx1"/>
                </a:solidFill>
                <a:latin typeface="Verdana" pitchFamily="34" charset="0"/>
              </a:defRPr>
            </a:lvl8pPr>
            <a:lvl9pPr marL="3943350" indent="-234950" eaLnBrk="0" fontAlgn="base" hangingPunct="0">
              <a:spcBef>
                <a:spcPct val="0"/>
              </a:spcBef>
              <a:spcAft>
                <a:spcPct val="0"/>
              </a:spcAft>
              <a:defRPr>
                <a:solidFill>
                  <a:schemeClr val="tx1"/>
                </a:solidFill>
                <a:latin typeface="Verdana" pitchFamily="34" charset="0"/>
              </a:defRPr>
            </a:lvl9pPr>
          </a:lstStyle>
          <a:p>
            <a:fld id="{A9DB4B01-2285-47CD-B4A8-7CD754AB0246}" type="slidenum">
              <a:rPr lang="en-US" altLang="en-US" smtClean="0">
                <a:latin typeface="Arial" charset="0"/>
              </a:rPr>
              <a:pPr/>
              <a:t>10</a:t>
            </a:fld>
            <a:endParaRPr lang="en-US" altLang="en-US" smtClean="0">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84103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63588" indent="-293688" eaLnBrk="0" hangingPunct="0">
              <a:spcBef>
                <a:spcPct val="30000"/>
              </a:spcBef>
              <a:defRPr sz="1200">
                <a:solidFill>
                  <a:schemeClr val="tx1"/>
                </a:solidFill>
                <a:latin typeface="Times New Roman" pitchFamily="18" charset="0"/>
              </a:defRPr>
            </a:lvl2pPr>
            <a:lvl3pPr marL="1174750" indent="-234950" eaLnBrk="0" hangingPunct="0">
              <a:spcBef>
                <a:spcPct val="30000"/>
              </a:spcBef>
              <a:defRPr sz="1200">
                <a:solidFill>
                  <a:schemeClr val="tx1"/>
                </a:solidFill>
                <a:latin typeface="Times New Roman" pitchFamily="18" charset="0"/>
              </a:defRPr>
            </a:lvl3pPr>
            <a:lvl4pPr marL="1644650" indent="-234950" eaLnBrk="0" hangingPunct="0">
              <a:spcBef>
                <a:spcPct val="30000"/>
              </a:spcBef>
              <a:defRPr sz="1200">
                <a:solidFill>
                  <a:schemeClr val="tx1"/>
                </a:solidFill>
                <a:latin typeface="Times New Roman" pitchFamily="18" charset="0"/>
              </a:defRPr>
            </a:lvl4pPr>
            <a:lvl5pPr marL="2114550" indent="-234950" eaLnBrk="0" hangingPunct="0">
              <a:spcBef>
                <a:spcPct val="30000"/>
              </a:spcBef>
              <a:defRPr sz="1200">
                <a:solidFill>
                  <a:schemeClr val="tx1"/>
                </a:solidFill>
                <a:latin typeface="Times New Roman" pitchFamily="18" charset="0"/>
              </a:defRPr>
            </a:lvl5pPr>
            <a:lvl6pPr marL="2571750" indent="-234950" eaLnBrk="0" fontAlgn="base" hangingPunct="0">
              <a:spcBef>
                <a:spcPct val="30000"/>
              </a:spcBef>
              <a:spcAft>
                <a:spcPct val="0"/>
              </a:spcAft>
              <a:defRPr sz="1200">
                <a:solidFill>
                  <a:schemeClr val="tx1"/>
                </a:solidFill>
                <a:latin typeface="Times New Roman" pitchFamily="18" charset="0"/>
              </a:defRPr>
            </a:lvl6pPr>
            <a:lvl7pPr marL="3028950" indent="-234950" eaLnBrk="0" fontAlgn="base" hangingPunct="0">
              <a:spcBef>
                <a:spcPct val="30000"/>
              </a:spcBef>
              <a:spcAft>
                <a:spcPct val="0"/>
              </a:spcAft>
              <a:defRPr sz="1200">
                <a:solidFill>
                  <a:schemeClr val="tx1"/>
                </a:solidFill>
                <a:latin typeface="Times New Roman" pitchFamily="18" charset="0"/>
              </a:defRPr>
            </a:lvl7pPr>
            <a:lvl8pPr marL="3486150" indent="-234950" eaLnBrk="0" fontAlgn="base" hangingPunct="0">
              <a:spcBef>
                <a:spcPct val="30000"/>
              </a:spcBef>
              <a:spcAft>
                <a:spcPct val="0"/>
              </a:spcAft>
              <a:defRPr sz="1200">
                <a:solidFill>
                  <a:schemeClr val="tx1"/>
                </a:solidFill>
                <a:latin typeface="Times New Roman" pitchFamily="18" charset="0"/>
              </a:defRPr>
            </a:lvl8pPr>
            <a:lvl9pPr marL="3943350" indent="-234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B1BBECA-35E6-43B6-BA94-79041CB78408}" type="slidenum">
              <a:rPr lang="en-US" altLang="en-US" smtClean="0">
                <a:latin typeface="Arial" charset="0"/>
              </a:rPr>
              <a:pPr eaLnBrk="1" hangingPunct="1">
                <a:spcBef>
                  <a:spcPct val="0"/>
                </a:spcBef>
              </a:pPr>
              <a:t>11</a:t>
            </a:fld>
            <a:endParaRPr lang="en-US" altLang="en-US" smtClean="0">
              <a:latin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6235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bwMode="auto">
          <a:noFill/>
          <a:ln>
            <a:solidFill>
              <a:srgbClr val="000000"/>
            </a:solidFill>
            <a:miter lim="800000"/>
            <a:headEnd/>
            <a:tailEnd/>
          </a:ln>
        </p:spPr>
      </p:sp>
      <p:sp>
        <p:nvSpPr>
          <p:cNvPr id="1761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15433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9"/>
          <p:cNvGrpSpPr>
            <a:grpSpLocks/>
          </p:cNvGrpSpPr>
          <p:nvPr/>
        </p:nvGrpSpPr>
        <p:grpSpPr bwMode="auto">
          <a:xfrm>
            <a:off x="0" y="2895600"/>
            <a:ext cx="8382000" cy="304800"/>
            <a:chOff x="0" y="1824"/>
            <a:chExt cx="5280" cy="192"/>
          </a:xfrm>
        </p:grpSpPr>
        <p:sp>
          <p:nvSpPr>
            <p:cNvPr id="5" name="Rectangle 7"/>
            <p:cNvSpPr>
              <a:spLocks noChangeArrowheads="1"/>
            </p:cNvSpPr>
            <p:nvPr/>
          </p:nvSpPr>
          <p:spPr bwMode="auto">
            <a:xfrm>
              <a:off x="0" y="1824"/>
              <a:ext cx="5280" cy="192"/>
            </a:xfrm>
            <a:prstGeom prst="rect">
              <a:avLst/>
            </a:prstGeom>
            <a:gradFill rotWithShape="0">
              <a:gsLst>
                <a:gs pos="0">
                  <a:schemeClr val="accent1"/>
                </a:gs>
                <a:gs pos="100000">
                  <a:schemeClr val="tx2"/>
                </a:gs>
              </a:gsLst>
              <a:lin ang="0" scaled="1"/>
            </a:gradFill>
            <a:ln>
              <a:noFill/>
            </a:ln>
            <a:effectLst/>
            <a:extLst/>
          </p:spPr>
          <p:txBody>
            <a:bodyPr wrap="none" anchor="ctr"/>
            <a:lstStyle/>
            <a:p>
              <a:pPr fontAlgn="auto">
                <a:spcBef>
                  <a:spcPts val="0"/>
                </a:spcBef>
                <a:spcAft>
                  <a:spcPts val="0"/>
                </a:spcAft>
                <a:defRPr/>
              </a:pPr>
              <a:endParaRPr lang="en-US">
                <a:latin typeface="+mn-lt"/>
              </a:endParaRPr>
            </a:p>
          </p:txBody>
        </p:sp>
        <p:sp useBgFill="1">
          <p:nvSpPr>
            <p:cNvPr id="6" name="Rectangle 8"/>
            <p:cNvSpPr>
              <a:spLocks noChangeArrowheads="1"/>
            </p:cNvSpPr>
            <p:nvPr/>
          </p:nvSpPr>
          <p:spPr bwMode="white">
            <a:xfrm>
              <a:off x="2748" y="1824"/>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7" name="Rectangle 9"/>
            <p:cNvSpPr>
              <a:spLocks noChangeArrowheads="1"/>
            </p:cNvSpPr>
            <p:nvPr/>
          </p:nvSpPr>
          <p:spPr bwMode="white">
            <a:xfrm>
              <a:off x="3132" y="1824"/>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8" name="Rectangle 10"/>
            <p:cNvSpPr>
              <a:spLocks noChangeArrowheads="1"/>
            </p:cNvSpPr>
            <p:nvPr/>
          </p:nvSpPr>
          <p:spPr bwMode="white">
            <a:xfrm>
              <a:off x="3492" y="1824"/>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9" name="Rectangle 11"/>
            <p:cNvSpPr>
              <a:spLocks noChangeArrowheads="1"/>
            </p:cNvSpPr>
            <p:nvPr/>
          </p:nvSpPr>
          <p:spPr bwMode="white">
            <a:xfrm>
              <a:off x="3822" y="1824"/>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0" name="Rectangle 12"/>
            <p:cNvSpPr>
              <a:spLocks noChangeArrowheads="1"/>
            </p:cNvSpPr>
            <p:nvPr/>
          </p:nvSpPr>
          <p:spPr bwMode="white">
            <a:xfrm>
              <a:off x="4104" y="1824"/>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1" name="Rectangle 13"/>
            <p:cNvSpPr>
              <a:spLocks noChangeArrowheads="1"/>
            </p:cNvSpPr>
            <p:nvPr/>
          </p:nvSpPr>
          <p:spPr bwMode="white">
            <a:xfrm>
              <a:off x="4368" y="1824"/>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2" name="Rectangle 14"/>
            <p:cNvSpPr>
              <a:spLocks noChangeArrowheads="1"/>
            </p:cNvSpPr>
            <p:nvPr/>
          </p:nvSpPr>
          <p:spPr bwMode="white">
            <a:xfrm>
              <a:off x="4800" y="1824"/>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3" name="Rectangle 15"/>
            <p:cNvSpPr>
              <a:spLocks noChangeArrowheads="1"/>
            </p:cNvSpPr>
            <p:nvPr/>
          </p:nvSpPr>
          <p:spPr bwMode="white">
            <a:xfrm>
              <a:off x="4602" y="1824"/>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4" name="Rectangle 16"/>
            <p:cNvSpPr>
              <a:spLocks noChangeArrowheads="1"/>
            </p:cNvSpPr>
            <p:nvPr/>
          </p:nvSpPr>
          <p:spPr bwMode="white">
            <a:xfrm>
              <a:off x="4962" y="1824"/>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5" name="Rectangle 17"/>
            <p:cNvSpPr>
              <a:spLocks noChangeArrowheads="1"/>
            </p:cNvSpPr>
            <p:nvPr/>
          </p:nvSpPr>
          <p:spPr bwMode="white">
            <a:xfrm>
              <a:off x="5094" y="1824"/>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6" name="Rectangle 18"/>
            <p:cNvSpPr>
              <a:spLocks noChangeArrowheads="1"/>
            </p:cNvSpPr>
            <p:nvPr/>
          </p:nvSpPr>
          <p:spPr bwMode="white">
            <a:xfrm>
              <a:off x="5196" y="1824"/>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grpSp>
      <p:sp>
        <p:nvSpPr>
          <p:cNvPr id="2050" name="Rectangle 2"/>
          <p:cNvSpPr>
            <a:spLocks noGrp="1" noChangeArrowheads="1"/>
          </p:cNvSpPr>
          <p:nvPr>
            <p:ph type="ctrTitle" sz="quarter"/>
          </p:nvPr>
        </p:nvSpPr>
        <p:spPr>
          <a:xfrm>
            <a:off x="685800" y="16002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sz="quarter" idx="1"/>
          </p:nvPr>
        </p:nvSpPr>
        <p:spPr>
          <a:xfrm>
            <a:off x="1371600" y="4038600"/>
            <a:ext cx="6400800" cy="1752600"/>
          </a:xfrm>
        </p:spPr>
        <p:txBody>
          <a:bodyPr/>
          <a:lstStyle>
            <a:lvl1pPr marL="0" indent="0" algn="ctr">
              <a:buFontTx/>
              <a:buNone/>
              <a:defRPr/>
            </a:lvl1pPr>
          </a:lstStyle>
          <a:p>
            <a:pPr lvl="0"/>
            <a:r>
              <a:rPr lang="en-US" noProof="0" smtClean="0"/>
              <a:t>Click to edit Master subtitle style</a:t>
            </a:r>
          </a:p>
        </p:txBody>
      </p:sp>
      <p:sp>
        <p:nvSpPr>
          <p:cNvPr id="17" name="Rectangle 4"/>
          <p:cNvSpPr>
            <a:spLocks noGrp="1" noChangeArrowheads="1"/>
          </p:cNvSpPr>
          <p:nvPr>
            <p:ph type="dt" sz="quarter" idx="10"/>
          </p:nvPr>
        </p:nvSpPr>
        <p:spPr/>
        <p:txBody>
          <a:bodyPr/>
          <a:lstStyle>
            <a:lvl1pPr>
              <a:defRPr smtClean="0"/>
            </a:lvl1pPr>
          </a:lstStyle>
          <a:p>
            <a:pPr>
              <a:defRPr/>
            </a:pPr>
            <a:fld id="{1FD412E8-1A38-4451-84B8-926EF4A9FC86}" type="datetime1">
              <a:rPr lang="en-US"/>
              <a:pPr>
                <a:defRPr/>
              </a:pPr>
              <a:t>4/6/2015</a:t>
            </a:fld>
            <a:endParaRPr lang="en-US"/>
          </a:p>
        </p:txBody>
      </p:sp>
      <p:sp>
        <p:nvSpPr>
          <p:cNvPr id="18" name="Rectangle 5"/>
          <p:cNvSpPr>
            <a:spLocks noGrp="1" noChangeArrowheads="1"/>
          </p:cNvSpPr>
          <p:nvPr>
            <p:ph type="ftr" sz="quarter" idx="11"/>
          </p:nvPr>
        </p:nvSpPr>
        <p:spPr/>
        <p:txBody>
          <a:bodyPr/>
          <a:lstStyle>
            <a:lvl1pPr>
              <a:defRPr/>
            </a:lvl1pPr>
          </a:lstStyle>
          <a:p>
            <a:endParaRPr lang="en-US"/>
          </a:p>
        </p:txBody>
      </p:sp>
      <p:sp>
        <p:nvSpPr>
          <p:cNvPr id="19" name="Rectangle 6"/>
          <p:cNvSpPr>
            <a:spLocks noGrp="1" noChangeArrowheads="1"/>
          </p:cNvSpPr>
          <p:nvPr>
            <p:ph type="sldNum" sz="quarter" idx="12"/>
          </p:nvPr>
        </p:nvSpPr>
        <p:spPr/>
        <p:txBody>
          <a:bodyPr/>
          <a:lstStyle>
            <a:lvl1pPr>
              <a:defRPr smtClean="0"/>
            </a:lvl1pPr>
          </a:lstStyle>
          <a:p>
            <a:pPr>
              <a:defRPr/>
            </a:pPr>
            <a:fld id="{B491C546-CFAD-44D4-AEA7-97C8CAF4F2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243A75F-7AC4-42BE-AF7A-157F7F5116CB}" type="datetime1">
              <a:rPr lang="en-US"/>
              <a:pPr>
                <a:defRPr/>
              </a:pPr>
              <a:t>4/6/2015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E3C776-2AC1-4B41-BAE4-BF660ABA49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71450"/>
            <a:ext cx="1946275" cy="5924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3100" y="171450"/>
            <a:ext cx="5686425" cy="5924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991CBF5-C71C-4E76-B81B-C6EE6E2B7224}" type="datetime1">
              <a:rPr lang="en-US"/>
              <a:pPr>
                <a:defRPr/>
              </a:pPr>
              <a:t>4/6/2015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2476DB-4231-4A12-9386-BD4E1F58F7C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73100" y="171450"/>
            <a:ext cx="7753350" cy="112395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DB91FFA4-A8F2-4C80-B0B4-7B882893101B}" type="datetime1">
              <a:rPr lang="en-US"/>
              <a:pPr>
                <a:defRPr/>
              </a:pPr>
              <a:t>4/6/2015</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1DA6C277-AA85-4E6D-BF86-D6B50F754F5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fld id="{65F436A1-547B-4F1F-8BCF-1E16B22FA701}" type="datetime1">
              <a:rPr lang="en-US"/>
              <a:pPr/>
              <a:t>4/6/2015</a:t>
            </a:fld>
            <a:endParaRPr lang="en-US"/>
          </a:p>
        </p:txBody>
      </p:sp>
      <p:sp>
        <p:nvSpPr>
          <p:cNvPr id="5" name="Footer Placeholder 4"/>
          <p:cNvSpPr>
            <a:spLocks noGrp="1"/>
          </p:cNvSpPr>
          <p:nvPr>
            <p:ph type="ftr" sz="quarter" idx="11"/>
          </p:nvPr>
        </p:nvSpPr>
        <p:spPr>
          <a:xfrm>
            <a:off x="2895600" y="6248400"/>
            <a:ext cx="3352800" cy="457200"/>
          </a:xfrm>
        </p:spPr>
        <p:txBody>
          <a:bodyPr/>
          <a:lstStyle>
            <a:lvl1pPr>
              <a:defRPr/>
            </a:lvl1pPr>
          </a:lstStyle>
          <a:p>
            <a:r>
              <a:rPr lang="en-US"/>
              <a:t>Cumulative from 1st Quarter FY 2002 through 2nd Quarter FY 2010</a:t>
            </a:r>
          </a:p>
        </p:txBody>
      </p:sp>
      <p:sp>
        <p:nvSpPr>
          <p:cNvPr id="6" name="Slide Number Placeholder 5"/>
          <p:cNvSpPr>
            <a:spLocks noGrp="1"/>
          </p:cNvSpPr>
          <p:nvPr>
            <p:ph type="sldNum" sz="quarter" idx="12"/>
          </p:nvPr>
        </p:nvSpPr>
        <p:spPr/>
        <p:txBody>
          <a:bodyPr/>
          <a:lstStyle>
            <a:lvl1pPr>
              <a:defRPr/>
            </a:lvl1pPr>
          </a:lstStyle>
          <a:p>
            <a:pPr>
              <a:defRPr/>
            </a:pPr>
            <a:fld id="{2944C493-BB83-4D3C-B814-69516D67173D}" type="slidenum">
              <a:rPr lang="en-US"/>
              <a:pPr>
                <a:defRPr/>
              </a:pPr>
              <a:t>‹#›</a:t>
            </a:fld>
            <a:endParaRPr lang="en-US"/>
          </a:p>
        </p:txBody>
      </p:sp>
    </p:spTree>
    <p:extLst>
      <p:ext uri="{BB962C8B-B14F-4D97-AF65-F5344CB8AC3E}">
        <p14:creationId xmlns:p14="http://schemas.microsoft.com/office/powerpoint/2010/main" val="1412600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120"/>
          <p:cNvSpPr>
            <a:spLocks noGrp="1" noChangeArrowheads="1"/>
          </p:cNvSpPr>
          <p:nvPr>
            <p:ph type="dt" sz="half" idx="10"/>
          </p:nvPr>
        </p:nvSpPr>
        <p:spPr/>
        <p:txBody>
          <a:bodyPr/>
          <a:lstStyle>
            <a:lvl1pPr fontAlgn="base">
              <a:spcBef>
                <a:spcPct val="0"/>
              </a:spcBef>
              <a:spcAft>
                <a:spcPct val="0"/>
              </a:spcAft>
              <a:defRPr/>
            </a:lvl1pPr>
          </a:lstStyle>
          <a:p>
            <a:fld id="{2A194FD8-0222-4C26-953E-13B09094C2BB}" type="datetime1">
              <a:rPr lang="en-US"/>
              <a:pPr/>
              <a:t>4/6/2015</a:t>
            </a:fld>
            <a:endParaRPr lang="en-US"/>
          </a:p>
        </p:txBody>
      </p:sp>
      <p:sp>
        <p:nvSpPr>
          <p:cNvPr id="5" name="Rectangle 121"/>
          <p:cNvSpPr>
            <a:spLocks noGrp="1" noChangeArrowheads="1"/>
          </p:cNvSpPr>
          <p:nvPr>
            <p:ph type="ftr" sz="quarter" idx="11"/>
          </p:nvPr>
        </p:nvSpPr>
        <p:spPr/>
        <p:txBody>
          <a:bodyPr/>
          <a:lstStyle>
            <a:lvl1pPr>
              <a:defRPr/>
            </a:lvl1pPr>
          </a:lstStyle>
          <a:p>
            <a:endParaRPr lang="en-US"/>
          </a:p>
        </p:txBody>
      </p:sp>
      <p:sp>
        <p:nvSpPr>
          <p:cNvPr id="6" name="Rectangle 122"/>
          <p:cNvSpPr>
            <a:spLocks noGrp="1" noChangeArrowheads="1"/>
          </p:cNvSpPr>
          <p:nvPr>
            <p:ph type="sldNum" sz="quarter" idx="12"/>
          </p:nvPr>
        </p:nvSpPr>
        <p:spPr/>
        <p:txBody>
          <a:bodyPr/>
          <a:lstStyle>
            <a:lvl1pPr>
              <a:defRPr/>
            </a:lvl1pPr>
          </a:lstStyle>
          <a:p>
            <a:pPr>
              <a:defRPr/>
            </a:pPr>
            <a:fld id="{06B61C00-FFE3-4E80-AC4B-730068073100}" type="slidenum">
              <a:rPr lang="en-US"/>
              <a:pPr>
                <a:defRPr/>
              </a:pPr>
              <a:t>‹#›</a:t>
            </a:fld>
            <a:endParaRPr lang="en-US"/>
          </a:p>
        </p:txBody>
      </p:sp>
    </p:spTree>
    <p:extLst>
      <p:ext uri="{BB962C8B-B14F-4D97-AF65-F5344CB8AC3E}">
        <p14:creationId xmlns:p14="http://schemas.microsoft.com/office/powerpoint/2010/main" val="206219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C3F927-E3BA-4D93-A2C8-A1988F825C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5546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5577D8-FD0C-4BA8-8E10-772D22E4DB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4014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7486E8-6665-4308-8589-CF29E6CC29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9685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B3D861-ECF4-446C-BA5E-453A5B0483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19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45FAA22-9784-44CB-B969-E99EB3E045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54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84E050-38C2-437A-9E72-16B76024345E}" type="datetime1">
              <a:rPr lang="en-US"/>
              <a:pPr>
                <a:defRPr/>
              </a:pPr>
              <a:t>4/6/2015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A2FBCA-619F-41FA-992A-F0BBBD7B902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A50E92-9B36-4ADD-9159-7B9AF25D16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0432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A4B963-FA8B-4085-986A-97295718D5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9963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5E448D-341F-4D06-86D3-76DE9FCD9C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00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2F2E51-AA64-4306-8FBF-F2DFA4FFE2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4121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A8082A-9F07-4B54-BC2C-2BBE58CD4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6589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365D12-A2CC-4897-A257-D6B6C50FD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3039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over8.pdf"/>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1586843"/>
            <a:ext cx="7772400" cy="730127"/>
          </a:xfrm>
        </p:spPr>
        <p:txBody>
          <a:bodyPr>
            <a:normAutofit/>
          </a:bodyPr>
          <a:lstStyle>
            <a:lvl1pPr algn="l">
              <a:defRPr sz="2000" b="1">
                <a:latin typeface="Calibri"/>
                <a:cs typeface="Calibri"/>
              </a:defRPr>
            </a:lvl1pPr>
          </a:lstStyle>
          <a:p>
            <a:r>
              <a:rPr lang="en-US" smtClean="0"/>
              <a:t>Click to edit Master title style</a:t>
            </a:r>
            <a:endParaRPr lang="en-US" dirty="0"/>
          </a:p>
        </p:txBody>
      </p:sp>
      <p:sp>
        <p:nvSpPr>
          <p:cNvPr id="3" name="Subtitle 2"/>
          <p:cNvSpPr>
            <a:spLocks noGrp="1"/>
          </p:cNvSpPr>
          <p:nvPr>
            <p:ph type="subTitle" idx="1"/>
          </p:nvPr>
        </p:nvSpPr>
        <p:spPr>
          <a:xfrm>
            <a:off x="357696" y="2413135"/>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86307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FE86BDE-F861-44A2-A455-C546CC720B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3476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7593" y="4406900"/>
            <a:ext cx="77724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53759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74470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0F7DBD4B-5337-4E1B-A653-F25A6E9036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4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DCC7854-BA63-447E-961B-1447E2D5B86D}" type="datetime1">
              <a:rPr lang="en-US"/>
              <a:pPr>
                <a:defRPr/>
              </a:pPr>
              <a:t>4/6/2015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40262-A3CD-4539-9258-0E1CEED80C6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5"/>
          <p:cNvSpPr>
            <a:spLocks noGrp="1"/>
          </p:cNvSpPr>
          <p:nvPr>
            <p:ph type="sldNum" sz="quarter" idx="10"/>
          </p:nvPr>
        </p:nvSpPr>
        <p:spPr/>
        <p:txBody>
          <a:bodyPr/>
          <a:lstStyle>
            <a:lvl1pPr>
              <a:defRPr/>
            </a:lvl1pPr>
          </a:lstStyle>
          <a:p>
            <a:pPr>
              <a:defRPr/>
            </a:pPr>
            <a:fld id="{35555859-B06D-48E3-AC27-6A7D1919E8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3355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269BEE1A-E516-4E50-A7F7-5B7B4AD651D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0099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A0C03919-D842-4E37-9FC4-0DA5D7ADA4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9563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D72B8BC6-1FC9-4FC0-93B4-0DE2EF1BE7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5051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EF3A06F0-AEA7-4AFC-B66D-A3B7E82BD3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8614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B9710473-5221-42E2-AA32-2678A4028E5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8223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smtClean="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fontAlgn="auto">
              <a:spcBef>
                <a:spcPts val="0"/>
              </a:spcBef>
              <a:spcAft>
                <a:spcPts val="0"/>
              </a:spcAft>
              <a:defRPr/>
            </a:pP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2895600" y="6248400"/>
            <a:ext cx="3352800" cy="457200"/>
          </a:xfrm>
          <a:prstGeom prst="rect">
            <a:avLst/>
          </a:prstGeom>
        </p:spPr>
        <p:txBody>
          <a:bodyPr/>
          <a:lstStyle>
            <a:lvl1pPr>
              <a:defRPr/>
            </a:lvl1pPr>
          </a:lstStyle>
          <a:p>
            <a:pPr fontAlgn="auto">
              <a:spcBef>
                <a:spcPts val="0"/>
              </a:spcBef>
              <a:spcAft>
                <a:spcPts val="0"/>
              </a:spcAft>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ECC10029-31B2-40F3-A1BC-C2EC513DD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7150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3500" y="258763"/>
            <a:ext cx="9007475" cy="685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371600"/>
            <a:ext cx="4038600" cy="4495800"/>
          </a:xfrm>
        </p:spPr>
        <p:txBody>
          <a:bodyPr/>
          <a:lstStyle/>
          <a:p>
            <a:endParaRPr lang="en-US"/>
          </a:p>
        </p:txBody>
      </p:sp>
      <p:sp>
        <p:nvSpPr>
          <p:cNvPr id="4" name="Text Placeholder 3"/>
          <p:cNvSpPr>
            <a:spLocks noGrp="1"/>
          </p:cNvSpPr>
          <p:nvPr>
            <p:ph type="body" sz="half" idx="2"/>
          </p:nvPr>
        </p:nvSpPr>
        <p:spPr>
          <a:xfrm>
            <a:off x="4953000" y="13716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248400" y="6453188"/>
            <a:ext cx="2895600" cy="228600"/>
          </a:xfrm>
        </p:spPr>
        <p:txBody>
          <a:bodyPr/>
          <a:lstStyle>
            <a:lvl1pPr>
              <a:defRPr/>
            </a:lvl1pPr>
          </a:lstStyle>
          <a:p>
            <a:fld id="{332B146D-EBF9-43B4-B768-AAC7AF2FD2CF}" type="slidenum">
              <a:rPr lang="en-US">
                <a:solidFill>
                  <a:prstClr val="black">
                    <a:tint val="75000"/>
                  </a:prstClr>
                </a:solidFill>
              </a:rPr>
              <a:pPr/>
              <a:t>‹#›</a:t>
            </a:fld>
            <a:endParaRPr lang="en-US" sz="1100">
              <a:solidFill>
                <a:prstClr val="black">
                  <a:tint val="75000"/>
                </a:prstClr>
              </a:solidFill>
            </a:endParaRPr>
          </a:p>
        </p:txBody>
      </p:sp>
    </p:spTree>
    <p:extLst>
      <p:ext uri="{BB962C8B-B14F-4D97-AF65-F5344CB8AC3E}">
        <p14:creationId xmlns:p14="http://schemas.microsoft.com/office/powerpoint/2010/main" val="60259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71DFB60-862E-4E3F-92B7-B44F233B2004}" type="datetime1">
              <a:rPr lang="en-US"/>
              <a:pPr>
                <a:defRPr/>
              </a:pPr>
              <a:t>4/6/2015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7E4E8F-245A-45FB-BDEB-7380043974D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C422A00-AEDF-41D2-B61A-CE7C5C526303}" type="datetime1">
              <a:rPr lang="en-US"/>
              <a:pPr>
                <a:defRPr/>
              </a:pPr>
              <a:t>4/6/2015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6B37EB-E2F2-4C27-AD13-234D7D57E1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33246B5-0B3B-44E8-81CB-1F339253D387}" type="datetime1">
              <a:rPr lang="en-US"/>
              <a:pPr>
                <a:defRPr/>
              </a:pPr>
              <a:t>4/6/2015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BE4157-2B88-47F6-802A-86EF98A5FE7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1B9A23E-C946-40DC-ACED-EDE19778518C}" type="datetime1">
              <a:rPr lang="en-US"/>
              <a:pPr>
                <a:defRPr/>
              </a:pPr>
              <a:t>4/6/2015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72A49E-E568-4ECA-8C1A-5CA049AE52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0E1F2D-5A3F-4E91-BE82-65FD98BD96E0}" type="datetime1">
              <a:rPr lang="en-US"/>
              <a:pPr>
                <a:defRPr/>
              </a:pPr>
              <a:t>4/6/2015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D2F0A8-DF16-4222-90D8-6D53D71038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2F336E-B7C5-436B-AB34-DB170CF6B4C4}" type="datetime1">
              <a:rPr lang="en-US"/>
              <a:pPr>
                <a:defRPr/>
              </a:pPr>
              <a:t>4/6/2015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D7E569-2849-4C0E-9401-0B4634E829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3100" y="171450"/>
            <a:ext cx="7753350" cy="1123950"/>
          </a:xfrm>
          <a:prstGeom prst="rect">
            <a:avLst/>
          </a:prstGeom>
          <a:noFill/>
          <a:ln>
            <a:noFill/>
          </a:ln>
          <a:effectLs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fontAlgn="auto">
              <a:spcBef>
                <a:spcPts val="0"/>
              </a:spcBef>
              <a:spcAft>
                <a:spcPts val="0"/>
              </a:spcAft>
              <a:defRPr sz="1400" smtClean="0">
                <a:latin typeface="+mn-lt"/>
              </a:defRPr>
            </a:lvl1pPr>
          </a:lstStyle>
          <a:p>
            <a:pPr>
              <a:defRPr/>
            </a:pPr>
            <a:fld id="{969FAA91-36E0-4BBD-A65E-E9499E37950C}" type="datetime1">
              <a:rPr lang="en-US"/>
              <a:pPr>
                <a:defRPr/>
              </a:pPr>
              <a:t>4/6/2015</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r" fontAlgn="auto">
              <a:spcBef>
                <a:spcPts val="0"/>
              </a:spcBef>
              <a:spcAft>
                <a:spcPts val="0"/>
              </a:spcAft>
              <a:defRPr sz="1400" smtClean="0">
                <a:latin typeface="+mn-lt"/>
              </a:defRPr>
            </a:lvl1pPr>
          </a:lstStyle>
          <a:p>
            <a:pPr>
              <a:defRPr/>
            </a:pPr>
            <a:fld id="{9F948096-D118-4861-9581-C98EB2FE7FE2}" type="slidenum">
              <a:rPr lang="en-US"/>
              <a:pPr>
                <a:defRPr/>
              </a:pPr>
              <a:t>‹#›</a:t>
            </a:fld>
            <a:endParaRPr lang="en-US"/>
          </a:p>
        </p:txBody>
      </p:sp>
      <p:grpSp>
        <p:nvGrpSpPr>
          <p:cNvPr id="70663" name="Group 19"/>
          <p:cNvGrpSpPr>
            <a:grpSpLocks/>
          </p:cNvGrpSpPr>
          <p:nvPr/>
        </p:nvGrpSpPr>
        <p:grpSpPr bwMode="auto">
          <a:xfrm>
            <a:off x="0" y="1447800"/>
            <a:ext cx="8382000" cy="304800"/>
            <a:chOff x="0" y="912"/>
            <a:chExt cx="5280" cy="192"/>
          </a:xfrm>
        </p:grpSpPr>
        <p:sp>
          <p:nvSpPr>
            <p:cNvPr id="1031" name="Rectangle 7"/>
            <p:cNvSpPr>
              <a:spLocks noChangeArrowheads="1"/>
            </p:cNvSpPr>
            <p:nvPr/>
          </p:nvSpPr>
          <p:spPr bwMode="auto">
            <a:xfrm>
              <a:off x="0" y="912"/>
              <a:ext cx="5280" cy="192"/>
            </a:xfrm>
            <a:prstGeom prst="rect">
              <a:avLst/>
            </a:prstGeom>
            <a:gradFill rotWithShape="0">
              <a:gsLst>
                <a:gs pos="0">
                  <a:schemeClr val="accent1"/>
                </a:gs>
                <a:gs pos="100000">
                  <a:schemeClr val="tx2"/>
                </a:gs>
              </a:gsLst>
              <a:lin ang="0" scaled="1"/>
            </a:gradFill>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032" name="Rectangle 8"/>
            <p:cNvSpPr>
              <a:spLocks noChangeArrowheads="1"/>
            </p:cNvSpPr>
            <p:nvPr/>
          </p:nvSpPr>
          <p:spPr bwMode="white">
            <a:xfrm>
              <a:off x="2748" y="912"/>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033" name="Rectangle 9"/>
            <p:cNvSpPr>
              <a:spLocks noChangeArrowheads="1"/>
            </p:cNvSpPr>
            <p:nvPr/>
          </p:nvSpPr>
          <p:spPr bwMode="white">
            <a:xfrm>
              <a:off x="3132" y="912"/>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034" name="Rectangle 10"/>
            <p:cNvSpPr>
              <a:spLocks noChangeArrowheads="1"/>
            </p:cNvSpPr>
            <p:nvPr/>
          </p:nvSpPr>
          <p:spPr bwMode="white">
            <a:xfrm>
              <a:off x="3492" y="912"/>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035" name="Rectangle 11"/>
            <p:cNvSpPr>
              <a:spLocks noChangeArrowheads="1"/>
            </p:cNvSpPr>
            <p:nvPr/>
          </p:nvSpPr>
          <p:spPr bwMode="white">
            <a:xfrm>
              <a:off x="3822" y="912"/>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036" name="Rectangle 12"/>
            <p:cNvSpPr>
              <a:spLocks noChangeArrowheads="1"/>
            </p:cNvSpPr>
            <p:nvPr/>
          </p:nvSpPr>
          <p:spPr bwMode="white">
            <a:xfrm>
              <a:off x="4104" y="912"/>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037" name="Rectangle 13"/>
            <p:cNvSpPr>
              <a:spLocks noChangeArrowheads="1"/>
            </p:cNvSpPr>
            <p:nvPr/>
          </p:nvSpPr>
          <p:spPr bwMode="white">
            <a:xfrm>
              <a:off x="4368" y="912"/>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038" name="Rectangle 14"/>
            <p:cNvSpPr>
              <a:spLocks noChangeArrowheads="1"/>
            </p:cNvSpPr>
            <p:nvPr/>
          </p:nvSpPr>
          <p:spPr bwMode="white">
            <a:xfrm>
              <a:off x="4800" y="912"/>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039" name="Rectangle 15"/>
            <p:cNvSpPr>
              <a:spLocks noChangeArrowheads="1"/>
            </p:cNvSpPr>
            <p:nvPr/>
          </p:nvSpPr>
          <p:spPr bwMode="white">
            <a:xfrm>
              <a:off x="4602" y="912"/>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040" name="Rectangle 16"/>
            <p:cNvSpPr>
              <a:spLocks noChangeArrowheads="1"/>
            </p:cNvSpPr>
            <p:nvPr/>
          </p:nvSpPr>
          <p:spPr bwMode="white">
            <a:xfrm>
              <a:off x="4962" y="912"/>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041" name="Rectangle 17"/>
            <p:cNvSpPr>
              <a:spLocks noChangeArrowheads="1"/>
            </p:cNvSpPr>
            <p:nvPr/>
          </p:nvSpPr>
          <p:spPr bwMode="white">
            <a:xfrm>
              <a:off x="5094" y="912"/>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sp useBgFill="1">
          <p:nvSpPr>
            <p:cNvPr id="1042" name="Rectangle 18"/>
            <p:cNvSpPr>
              <a:spLocks noChangeArrowheads="1"/>
            </p:cNvSpPr>
            <p:nvPr/>
          </p:nvSpPr>
          <p:spPr bwMode="white">
            <a:xfrm>
              <a:off x="5196" y="912"/>
              <a:ext cx="36" cy="192"/>
            </a:xfrm>
            <a:prstGeom prst="rect">
              <a:avLst/>
            </a:prstGeom>
            <a:ln>
              <a:noFill/>
            </a:ln>
            <a:effectLst/>
            <a:extLst/>
          </p:spPr>
          <p:txBody>
            <a:bodyPr wrap="none" anchor="ctr"/>
            <a:lstStyle/>
            <a:p>
              <a:pPr fontAlgn="auto">
                <a:spcBef>
                  <a:spcPts val="0"/>
                </a:spcBef>
                <a:spcAft>
                  <a:spcPts val="0"/>
                </a:spcAft>
                <a:defRPr/>
              </a:pPr>
              <a:endParaRPr lang="en-US">
                <a:latin typeface="+mn-lt"/>
              </a:endParaRPr>
            </a:p>
          </p:txBody>
        </p:sp>
      </p:grpSp>
    </p:spTree>
  </p:cSld>
  <p:clrMap bg1="dk2" tx1="lt1" bg2="dk1" tx2="lt2" accent1="accent1" accent2="accent2" accent3="accent3" accent4="accent4" accent5="accent5" accent6="accent6" hlink="hlink" folHlink="folHlink"/>
  <p:sldLayoutIdLst>
    <p:sldLayoutId id="2147483675"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74" r:id="rId12"/>
    <p:sldLayoutId id="2147483676" r:id="rId13"/>
    <p:sldLayoutId id="2147483689" r:id="rId14"/>
  </p:sldLayoutIdLst>
  <p:txStyles>
    <p:titleStyle>
      <a:lvl1pPr algn="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accent1"/>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34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solidFill>
                <a:srgbClr val="000000"/>
              </a:solidFill>
            </a:endParaRPr>
          </a:p>
        </p:txBody>
      </p:sp>
      <p:sp>
        <p:nvSpPr>
          <p:cNvPr id="2334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000000"/>
              </a:solidFill>
            </a:endParaRPr>
          </a:p>
        </p:txBody>
      </p:sp>
      <p:sp>
        <p:nvSpPr>
          <p:cNvPr id="2334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552BD059-7D0A-4E0D-9B06-10E8AD31F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46261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Green star pattern block behind title. Bottom left reads &quot;Veterans Health Administration.&quot;"/>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defTabSz="457200">
              <a:defRPr/>
            </a:pPr>
            <a:fld id="{4354D706-8C0F-4DDA-8494-4C5B0374FE7B}" type="slidenum">
              <a:rPr lang="en-US">
                <a:solidFill>
                  <a:prstClr val="black">
                    <a:tint val="75000"/>
                  </a:prstClr>
                </a:solidFill>
              </a:rPr>
              <a:pPr defTabSz="457200">
                <a:defRPr/>
              </a:pPr>
              <a:t>‹#›</a:t>
            </a:fld>
            <a:endParaRPr lang="en-US" dirty="0">
              <a:solidFill>
                <a:prstClr val="black">
                  <a:tint val="75000"/>
                </a:prstClr>
              </a:solidFill>
            </a:endParaRPr>
          </a:p>
        </p:txBody>
      </p:sp>
      <p:sp>
        <p:nvSpPr>
          <p:cNvPr id="5" name="TextBox 4"/>
          <p:cNvSpPr txBox="1"/>
          <p:nvPr/>
        </p:nvSpPr>
        <p:spPr>
          <a:xfrm>
            <a:off x="457200" y="6284913"/>
            <a:ext cx="4311650" cy="276225"/>
          </a:xfrm>
          <a:prstGeom prst="rect">
            <a:avLst/>
          </a:prstGeom>
          <a:noFill/>
        </p:spPr>
        <p:txBody>
          <a:bodyPr>
            <a:spAutoFit/>
          </a:bodyPr>
          <a:lstStyle/>
          <a:p>
            <a:pPr defTabSz="457200" fontAlgn="auto">
              <a:spcBef>
                <a:spcPts val="0"/>
              </a:spcBef>
              <a:spcAft>
                <a:spcPts val="0"/>
              </a:spcAft>
              <a:defRPr/>
            </a:pPr>
            <a:r>
              <a:rPr lang="en-US" sz="1200" spc="100" dirty="0">
                <a:solidFill>
                  <a:prstClr val="white">
                    <a:lumMod val="65000"/>
                  </a:prstClr>
                </a:solidFill>
                <a:latin typeface="Calibri"/>
                <a:cs typeface="Arial" pitchFamily="34" charset="0"/>
              </a:rPr>
              <a:t>VETERANS HEALTH ADMINISTRATION</a:t>
            </a:r>
          </a:p>
        </p:txBody>
      </p:sp>
    </p:spTree>
    <p:extLst>
      <p:ext uri="{BB962C8B-B14F-4D97-AF65-F5344CB8AC3E}">
        <p14:creationId xmlns:p14="http://schemas.microsoft.com/office/powerpoint/2010/main" val="3961818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0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behavioraltech.co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amazon.com/Prolonged-Exposure-Therapy-PTSD-Experiences/dp/0195308506/ref=sr_1_1?s=books&amp;ie=UTF8&amp;qid=1385948376&amp;sr=1-1&amp;keywords=prolonged+exposure+therapy+for+ptsd" TargetMode="External"/><Relationship Id="rId2" Type="http://schemas.openxmlformats.org/officeDocument/2006/relationships/hyperlink" Target="http://www.amazon.com/Reclaiming-Your-Life-Traumatic-Experience/dp/0195308484/ref=sr_1_2?s=books&amp;ie=UTF8&amp;qid=1385948376&amp;sr=1-2&amp;keywords=prolonged+exposure+therapy+for+pts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ptsd/" TargetMode="External"/><Relationship Id="rId2" Type="http://schemas.openxmlformats.org/officeDocument/2006/relationships/hyperlink" Target="http://www.ptsd.va.gov/professional"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afterdeployment.org/" TargetMode="External"/><Relationship Id="rId2" Type="http://schemas.openxmlformats.org/officeDocument/2006/relationships/hyperlink" Target="http://www.mirecc.va.gov/coaching/index.asp" TargetMode="External"/><Relationship Id="rId1" Type="http://schemas.openxmlformats.org/officeDocument/2006/relationships/slideLayout" Target="../slideLayouts/slideLayout2.xml"/><Relationship Id="rId4" Type="http://schemas.openxmlformats.org/officeDocument/2006/relationships/hyperlink" Target="http://maketheconnection.net/"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96.xml.rels><?xml version="1.0" encoding="UTF-8" standalone="yes"?>
<Relationships xmlns="http://schemas.openxmlformats.org/package/2006/relationships"><Relationship Id="rId3" Type="http://schemas.openxmlformats.org/officeDocument/2006/relationships/hyperlink" Target="http://startmovingforward.t2.health.mil/" TargetMode="External"/><Relationship Id="rId2" Type="http://schemas.openxmlformats.org/officeDocument/2006/relationships/hyperlink" Target="http://www.militarymentalhealth.org/" TargetMode="External"/><Relationship Id="rId1" Type="http://schemas.openxmlformats.org/officeDocument/2006/relationships/slideLayout" Target="../slideLayouts/slideLayout2.xml"/><Relationship Id="rId4" Type="http://schemas.openxmlformats.org/officeDocument/2006/relationships/hyperlink" Target="http://afterdeployment.t2.health.mil/"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9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9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381000"/>
            <a:ext cx="7772400" cy="1828800"/>
          </a:xfrm>
        </p:spPr>
        <p:txBody>
          <a:bodyPr/>
          <a:lstStyle/>
          <a:p>
            <a:pPr algn="ctr">
              <a:spcBef>
                <a:spcPts val="0"/>
              </a:spcBef>
              <a:spcAft>
                <a:spcPts val="0"/>
              </a:spcAft>
              <a:defRPr/>
            </a:pPr>
            <a:r>
              <a:rPr lang="en-US" sz="4000" b="1" dirty="0" smtClean="0">
                <a:solidFill>
                  <a:srgbClr val="00FF00"/>
                </a:solidFill>
                <a:effectLst>
                  <a:outerShdw blurRad="38100" dist="38100" dir="2700000" algn="tl">
                    <a:srgbClr val="000000">
                      <a:alpha val="43137"/>
                    </a:srgbClr>
                  </a:outerShdw>
                </a:effectLst>
                <a:latin typeface="Cambria" pitchFamily="18" charset="0"/>
                <a:ea typeface="Times New Roman"/>
              </a:rPr>
              <a:t>PTSD and Substance Abuse </a:t>
            </a:r>
            <a:r>
              <a:rPr lang="en-US" sz="4000" b="1" dirty="0">
                <a:solidFill>
                  <a:srgbClr val="00FF00"/>
                </a:solidFill>
                <a:effectLst>
                  <a:outerShdw blurRad="38100" dist="38100" dir="2700000" algn="tl">
                    <a:srgbClr val="000000">
                      <a:alpha val="43137"/>
                    </a:srgbClr>
                  </a:outerShdw>
                </a:effectLst>
                <a:latin typeface="Cambria" pitchFamily="18" charset="0"/>
                <a:ea typeface="Times New Roman"/>
              </a:rPr>
              <a:t/>
            </a:r>
            <a:br>
              <a:rPr lang="en-US" sz="4000" b="1" dirty="0">
                <a:solidFill>
                  <a:srgbClr val="00FF00"/>
                </a:solidFill>
                <a:effectLst>
                  <a:outerShdw blurRad="38100" dist="38100" dir="2700000" algn="tl">
                    <a:srgbClr val="000000">
                      <a:alpha val="43137"/>
                    </a:srgbClr>
                  </a:outerShdw>
                </a:effectLst>
                <a:latin typeface="Cambria" pitchFamily="18" charset="0"/>
                <a:ea typeface="Times New Roman"/>
              </a:rPr>
            </a:br>
            <a:r>
              <a:rPr lang="en-US" sz="4000" b="1" dirty="0" smtClean="0">
                <a:solidFill>
                  <a:srgbClr val="00FF00"/>
                </a:solidFill>
                <a:effectLst>
                  <a:outerShdw blurRad="38100" dist="38100" dir="2700000" algn="tl">
                    <a:srgbClr val="000000">
                      <a:alpha val="43137"/>
                    </a:srgbClr>
                  </a:outerShdw>
                </a:effectLst>
                <a:latin typeface="Cambria" pitchFamily="18" charset="0"/>
                <a:ea typeface="Times New Roman"/>
              </a:rPr>
              <a:t>in Veterans</a:t>
            </a:r>
            <a:endParaRPr lang="en-US" sz="4000" dirty="0">
              <a:solidFill>
                <a:srgbClr val="00FF00"/>
              </a:solidFill>
              <a:effectLst>
                <a:outerShdw blurRad="38100" dist="38100" dir="2700000" algn="tl">
                  <a:srgbClr val="000000">
                    <a:alpha val="43137"/>
                  </a:srgbClr>
                </a:outerShdw>
              </a:effectLst>
              <a:latin typeface="Cambria" pitchFamily="18" charset="0"/>
            </a:endParaRPr>
          </a:p>
        </p:txBody>
      </p:sp>
      <p:sp>
        <p:nvSpPr>
          <p:cNvPr id="3" name="Subtitle 2"/>
          <p:cNvSpPr>
            <a:spLocks noGrp="1"/>
          </p:cNvSpPr>
          <p:nvPr>
            <p:ph type="subTitle" sz="quarter" idx="1"/>
          </p:nvPr>
        </p:nvSpPr>
        <p:spPr>
          <a:xfrm>
            <a:off x="1371600" y="3352800"/>
            <a:ext cx="6400800" cy="3200400"/>
          </a:xfrm>
        </p:spPr>
        <p:txBody>
          <a:bodyPr/>
          <a:lstStyle/>
          <a:p>
            <a:pPr lvl="0">
              <a:buClr>
                <a:srgbClr val="0F6FC6"/>
              </a:buClr>
            </a:pPr>
            <a:r>
              <a:rPr lang="en-US" b="1" dirty="0">
                <a:solidFill>
                  <a:srgbClr val="FFFF00"/>
                </a:solidFill>
                <a:effectLst>
                  <a:outerShdw blurRad="38100" dist="38100" dir="2700000" algn="tl">
                    <a:srgbClr val="000000">
                      <a:alpha val="43137"/>
                    </a:srgbClr>
                  </a:outerShdw>
                </a:effectLst>
                <a:latin typeface="Cambria" pitchFamily="18" charset="0"/>
              </a:rPr>
              <a:t>Brian L. Meyer, Ph.D.</a:t>
            </a:r>
          </a:p>
          <a:p>
            <a:pPr lvl="0">
              <a:buClr>
                <a:srgbClr val="0F6FC6"/>
              </a:buClr>
            </a:pPr>
            <a:r>
              <a:rPr lang="en-US" b="1" dirty="0" smtClean="0">
                <a:solidFill>
                  <a:srgbClr val="FFFF00"/>
                </a:solidFill>
                <a:effectLst>
                  <a:outerShdw blurRad="38100" dist="38100" dir="2700000" algn="tl">
                    <a:srgbClr val="000000">
                      <a:alpha val="43137"/>
                    </a:srgbClr>
                  </a:outerShdw>
                </a:effectLst>
                <a:latin typeface="Cambria" pitchFamily="18" charset="0"/>
              </a:rPr>
              <a:t>Interim </a:t>
            </a:r>
            <a:r>
              <a:rPr lang="en-US" b="1" dirty="0">
                <a:solidFill>
                  <a:srgbClr val="FFFF00"/>
                </a:solidFill>
                <a:effectLst>
                  <a:outerShdw blurRad="38100" dist="38100" dir="2700000" algn="tl">
                    <a:srgbClr val="000000">
                      <a:alpha val="43137"/>
                    </a:srgbClr>
                  </a:outerShdw>
                </a:effectLst>
                <a:latin typeface="Cambria" pitchFamily="18" charset="0"/>
              </a:rPr>
              <a:t>Associate Chief, </a:t>
            </a:r>
          </a:p>
          <a:p>
            <a:pPr lvl="0">
              <a:buClr>
                <a:srgbClr val="0F6FC6"/>
              </a:buClr>
            </a:pPr>
            <a:r>
              <a:rPr lang="en-US" b="1" dirty="0">
                <a:solidFill>
                  <a:srgbClr val="FFFF00"/>
                </a:solidFill>
                <a:effectLst>
                  <a:outerShdw blurRad="38100" dist="38100" dir="2700000" algn="tl">
                    <a:srgbClr val="000000">
                      <a:alpha val="43137"/>
                    </a:srgbClr>
                  </a:outerShdw>
                </a:effectLst>
                <a:latin typeface="Cambria" pitchFamily="18" charset="0"/>
              </a:rPr>
              <a:t>Mental Health </a:t>
            </a:r>
            <a:r>
              <a:rPr lang="en-US" b="1" dirty="0" smtClean="0">
                <a:solidFill>
                  <a:srgbClr val="FFFF00"/>
                </a:solidFill>
                <a:effectLst>
                  <a:outerShdw blurRad="38100" dist="38100" dir="2700000" algn="tl">
                    <a:srgbClr val="000000">
                      <a:alpha val="43137"/>
                    </a:srgbClr>
                  </a:outerShdw>
                </a:effectLst>
                <a:latin typeface="Cambria" pitchFamily="18" charset="0"/>
              </a:rPr>
              <a:t>Clinical Services</a:t>
            </a:r>
            <a:endParaRPr lang="en-US" b="1" dirty="0">
              <a:solidFill>
                <a:srgbClr val="FFFF00"/>
              </a:solidFill>
              <a:effectLst>
                <a:outerShdw blurRad="38100" dist="38100" dir="2700000" algn="tl">
                  <a:srgbClr val="000000">
                    <a:alpha val="43137"/>
                  </a:srgbClr>
                </a:outerShdw>
              </a:effectLst>
              <a:latin typeface="Cambria" pitchFamily="18" charset="0"/>
            </a:endParaRPr>
          </a:p>
          <a:p>
            <a:pPr lvl="0">
              <a:buClr>
                <a:srgbClr val="0F6FC6"/>
              </a:buClr>
            </a:pPr>
            <a:r>
              <a:rPr lang="en-US" b="1" dirty="0">
                <a:solidFill>
                  <a:srgbClr val="FFFF00"/>
                </a:solidFill>
                <a:effectLst>
                  <a:outerShdw blurRad="38100" dist="38100" dir="2700000" algn="tl">
                    <a:srgbClr val="000000">
                      <a:alpha val="43137"/>
                    </a:srgbClr>
                  </a:outerShdw>
                </a:effectLst>
                <a:latin typeface="Cambria" pitchFamily="18" charset="0"/>
              </a:rPr>
              <a:t>McGuire VA Medical Center</a:t>
            </a:r>
          </a:p>
          <a:p>
            <a:pPr lvl="0">
              <a:buClr>
                <a:srgbClr val="0F6FC6"/>
              </a:buClr>
            </a:pPr>
            <a:r>
              <a:rPr lang="en-US" b="1" dirty="0">
                <a:solidFill>
                  <a:srgbClr val="FFFF00"/>
                </a:solidFill>
                <a:effectLst>
                  <a:outerShdw blurRad="38100" dist="38100" dir="2700000" algn="tl">
                    <a:srgbClr val="000000">
                      <a:alpha val="43137"/>
                    </a:srgbClr>
                  </a:outerShdw>
                </a:effectLst>
                <a:latin typeface="Cambria" pitchFamily="18" charset="0"/>
              </a:rPr>
              <a:t>Richmond, VA</a:t>
            </a:r>
          </a:p>
          <a:p>
            <a:pPr lvl="0">
              <a:buClr>
                <a:srgbClr val="0F6FC6"/>
              </a:buClr>
            </a:pPr>
            <a:r>
              <a:rPr lang="en-US" b="1" dirty="0" smtClean="0">
                <a:solidFill>
                  <a:srgbClr val="FFFF00"/>
                </a:solidFill>
                <a:effectLst>
                  <a:outerShdw blurRad="38100" dist="38100" dir="2700000" algn="tl">
                    <a:srgbClr val="000000">
                      <a:alpha val="43137"/>
                    </a:srgbClr>
                  </a:outerShdw>
                </a:effectLst>
                <a:latin typeface="Cambria" pitchFamily="18" charset="0"/>
              </a:rPr>
              <a:t>March 24, 2015</a:t>
            </a:r>
            <a:endParaRPr lang="en-US" b="1" dirty="0">
              <a:solidFill>
                <a:srgbClr val="FFFF0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eaLnBrk="1" hangingPunct="1">
              <a:defRPr/>
            </a:pPr>
            <a:r>
              <a:rPr lang="en-US" b="1" dirty="0" smtClean="0">
                <a:solidFill>
                  <a:srgbClr val="00FF00"/>
                </a:solidFill>
                <a:latin typeface="Cambria" panose="02040503050406030204" pitchFamily="18" charset="0"/>
              </a:rPr>
              <a:t>Who Gets PTSD?</a:t>
            </a:r>
          </a:p>
        </p:txBody>
      </p:sp>
      <p:sp>
        <p:nvSpPr>
          <p:cNvPr id="99331" name="Rectangle 3"/>
          <p:cNvSpPr>
            <a:spLocks noGrp="1" noChangeArrowheads="1"/>
          </p:cNvSpPr>
          <p:nvPr>
            <p:ph sz="half" idx="1"/>
          </p:nvPr>
        </p:nvSpPr>
        <p:spPr>
          <a:xfrm>
            <a:off x="685800" y="1981200"/>
            <a:ext cx="3810000" cy="1752600"/>
          </a:xfrm>
        </p:spPr>
        <p:txBody>
          <a:bodyPr/>
          <a:lstStyle/>
          <a:p>
            <a:pPr eaLnBrk="1" hangingPunct="1">
              <a:lnSpc>
                <a:spcPct val="80000"/>
              </a:lnSpc>
              <a:defRPr/>
            </a:pPr>
            <a:r>
              <a:rPr lang="en-US" sz="2800" dirty="0" smtClean="0">
                <a:solidFill>
                  <a:srgbClr val="FFFF00"/>
                </a:solidFill>
                <a:latin typeface="Constantia" panose="02030602050306030303" pitchFamily="18" charset="0"/>
              </a:rPr>
              <a:t>It depends on:</a:t>
            </a:r>
          </a:p>
          <a:p>
            <a:pPr eaLnBrk="1" hangingPunct="1">
              <a:lnSpc>
                <a:spcPct val="80000"/>
              </a:lnSpc>
              <a:buFont typeface="Wingdings" pitchFamily="2" charset="2"/>
              <a:buNone/>
              <a:defRPr/>
            </a:pPr>
            <a:r>
              <a:rPr lang="en-US" sz="2800" dirty="0" smtClean="0">
                <a:latin typeface="Constantia" panose="02030602050306030303" pitchFamily="18" charset="0"/>
              </a:rPr>
              <a:t>		Severity</a:t>
            </a:r>
          </a:p>
          <a:p>
            <a:pPr eaLnBrk="1" hangingPunct="1">
              <a:lnSpc>
                <a:spcPct val="80000"/>
              </a:lnSpc>
              <a:buFont typeface="Wingdings" pitchFamily="2" charset="2"/>
              <a:buNone/>
              <a:defRPr/>
            </a:pPr>
            <a:r>
              <a:rPr lang="en-US" sz="2800" dirty="0" smtClean="0">
                <a:latin typeface="Constantia" panose="02030602050306030303" pitchFamily="18" charset="0"/>
              </a:rPr>
              <a:t>		Duration</a:t>
            </a:r>
          </a:p>
          <a:p>
            <a:pPr eaLnBrk="1" hangingPunct="1">
              <a:lnSpc>
                <a:spcPct val="80000"/>
              </a:lnSpc>
              <a:buFont typeface="Wingdings" pitchFamily="2" charset="2"/>
              <a:buNone/>
              <a:defRPr/>
            </a:pPr>
            <a:r>
              <a:rPr lang="en-US" sz="2800" dirty="0" smtClean="0">
                <a:latin typeface="Constantia" panose="02030602050306030303" pitchFamily="18" charset="0"/>
              </a:rPr>
              <a:t>		Proximity</a:t>
            </a:r>
          </a:p>
          <a:p>
            <a:pPr eaLnBrk="1" hangingPunct="1">
              <a:lnSpc>
                <a:spcPct val="80000"/>
              </a:lnSpc>
              <a:buFont typeface="Wingdings" pitchFamily="2" charset="2"/>
              <a:buNone/>
              <a:defRPr/>
            </a:pPr>
            <a:endParaRPr lang="en-US" sz="2800" dirty="0" smtClean="0">
              <a:latin typeface="Constantia" panose="02030602050306030303" pitchFamily="18" charset="0"/>
            </a:endParaRPr>
          </a:p>
          <a:p>
            <a:pPr eaLnBrk="1" hangingPunct="1">
              <a:lnSpc>
                <a:spcPct val="80000"/>
              </a:lnSpc>
              <a:buFont typeface="Wingdings" pitchFamily="2" charset="2"/>
              <a:buNone/>
              <a:defRPr/>
            </a:pPr>
            <a:r>
              <a:rPr lang="en-US" b="1" dirty="0" smtClean="0">
                <a:latin typeface="Tahoma" pitchFamily="34" charset="0"/>
              </a:rPr>
              <a:t>		</a:t>
            </a:r>
          </a:p>
        </p:txBody>
      </p:sp>
      <p:sp>
        <p:nvSpPr>
          <p:cNvPr id="2" name="Content Placeholder 1"/>
          <p:cNvSpPr>
            <a:spLocks noGrp="1"/>
          </p:cNvSpPr>
          <p:nvPr>
            <p:ph sz="half" idx="2"/>
          </p:nvPr>
        </p:nvSpPr>
        <p:spPr>
          <a:xfrm>
            <a:off x="4648200" y="1981200"/>
            <a:ext cx="4114800" cy="2895600"/>
          </a:xfrm>
        </p:spPr>
        <p:txBody>
          <a:bodyPr/>
          <a:lstStyle/>
          <a:p>
            <a:pPr eaLnBrk="1" hangingPunct="1">
              <a:lnSpc>
                <a:spcPct val="80000"/>
              </a:lnSpc>
              <a:defRPr/>
            </a:pPr>
            <a:r>
              <a:rPr lang="en-US" dirty="0">
                <a:solidFill>
                  <a:srgbClr val="FFFF00"/>
                </a:solidFill>
                <a:latin typeface="Constantia" panose="02030602050306030303" pitchFamily="18" charset="0"/>
              </a:rPr>
              <a:t>PTSD is mitigated or worsened by:</a:t>
            </a:r>
          </a:p>
          <a:p>
            <a:pPr eaLnBrk="1" hangingPunct="1">
              <a:lnSpc>
                <a:spcPct val="80000"/>
              </a:lnSpc>
              <a:buFont typeface="Wingdings" pitchFamily="2" charset="2"/>
              <a:buNone/>
              <a:defRPr/>
            </a:pPr>
            <a:r>
              <a:rPr lang="en-US" dirty="0">
                <a:latin typeface="Constantia" panose="02030602050306030303" pitchFamily="18" charset="0"/>
              </a:rPr>
              <a:t>	</a:t>
            </a:r>
            <a:r>
              <a:rPr lang="en-US" dirty="0" smtClean="0">
                <a:latin typeface="Constantia" panose="02030602050306030303" pitchFamily="18" charset="0"/>
              </a:rPr>
              <a:t>Childhood </a:t>
            </a:r>
            <a:r>
              <a:rPr lang="en-US" dirty="0">
                <a:latin typeface="Constantia" panose="02030602050306030303" pitchFamily="18" charset="0"/>
              </a:rPr>
              <a:t>experience</a:t>
            </a:r>
          </a:p>
          <a:p>
            <a:pPr eaLnBrk="1" hangingPunct="1">
              <a:lnSpc>
                <a:spcPct val="80000"/>
              </a:lnSpc>
              <a:buFont typeface="Wingdings" pitchFamily="2" charset="2"/>
              <a:buNone/>
              <a:defRPr/>
            </a:pPr>
            <a:r>
              <a:rPr lang="en-US" dirty="0">
                <a:latin typeface="Constantia" panose="02030602050306030303" pitchFamily="18" charset="0"/>
              </a:rPr>
              <a:t>	</a:t>
            </a:r>
            <a:r>
              <a:rPr lang="en-US" dirty="0" smtClean="0">
                <a:latin typeface="Constantia" panose="02030602050306030303" pitchFamily="18" charset="0"/>
              </a:rPr>
              <a:t>Personality  characteristics</a:t>
            </a:r>
            <a:endParaRPr lang="en-US" dirty="0">
              <a:latin typeface="Constantia" panose="02030602050306030303" pitchFamily="18" charset="0"/>
            </a:endParaRPr>
          </a:p>
          <a:p>
            <a:pPr eaLnBrk="1" hangingPunct="1">
              <a:lnSpc>
                <a:spcPct val="80000"/>
              </a:lnSpc>
              <a:buFont typeface="Wingdings" pitchFamily="2" charset="2"/>
              <a:buNone/>
              <a:defRPr/>
            </a:pPr>
            <a:r>
              <a:rPr lang="en-US" dirty="0">
                <a:latin typeface="Constantia" panose="02030602050306030303" pitchFamily="18" charset="0"/>
              </a:rPr>
              <a:t>	</a:t>
            </a:r>
            <a:r>
              <a:rPr lang="en-US" dirty="0" smtClean="0">
                <a:latin typeface="Constantia" panose="02030602050306030303" pitchFamily="18" charset="0"/>
              </a:rPr>
              <a:t>Family </a:t>
            </a:r>
            <a:r>
              <a:rPr lang="en-US" dirty="0">
                <a:latin typeface="Constantia" panose="02030602050306030303" pitchFamily="18" charset="0"/>
              </a:rPr>
              <a:t>history</a:t>
            </a:r>
          </a:p>
          <a:p>
            <a:pPr eaLnBrk="1" hangingPunct="1">
              <a:lnSpc>
                <a:spcPct val="80000"/>
              </a:lnSpc>
              <a:buFont typeface="Wingdings" pitchFamily="2" charset="2"/>
              <a:buNone/>
              <a:defRPr/>
            </a:pPr>
            <a:r>
              <a:rPr lang="en-US" dirty="0">
                <a:latin typeface="Constantia" panose="02030602050306030303" pitchFamily="18" charset="0"/>
              </a:rPr>
              <a:t>	</a:t>
            </a:r>
            <a:r>
              <a:rPr lang="en-US" dirty="0" smtClean="0">
                <a:latin typeface="Constantia" panose="02030602050306030303" pitchFamily="18" charset="0"/>
              </a:rPr>
              <a:t>Social </a:t>
            </a:r>
            <a:r>
              <a:rPr lang="en-US" dirty="0">
                <a:latin typeface="Constantia" panose="02030602050306030303" pitchFamily="18" charset="0"/>
              </a:rPr>
              <a:t>support</a:t>
            </a:r>
          </a:p>
          <a:p>
            <a:endParaRPr lang="en-US" dirty="0"/>
          </a:p>
        </p:txBody>
      </p:sp>
      <p:pic>
        <p:nvPicPr>
          <p:cNvPr id="5" name="irc_mi" descr="http://www.veteransnewsnow.com/wp-content/themes/_stylebook/timthumb.php?src=http%3A%2F%2Fwww.veteransnewsnow.com%2Fwp-content%2Fuploads%2F2011%2F09%2FPTSD-Military-lh13.jpg&amp;q=90&amp;w=795&amp;h=470&amp;zc=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86200"/>
            <a:ext cx="4419600" cy="2590800"/>
          </a:xfrm>
          <a:prstGeom prst="rect">
            <a:avLst/>
          </a:prstGeom>
          <a:noFill/>
          <a:ln>
            <a:noFill/>
          </a:ln>
        </p:spPr>
      </p:pic>
    </p:spTree>
    <p:extLst>
      <p:ext uri="{BB962C8B-B14F-4D97-AF65-F5344CB8AC3E}">
        <p14:creationId xmlns:p14="http://schemas.microsoft.com/office/powerpoint/2010/main" val="8499605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7813"/>
            <a:ext cx="9144000" cy="1139825"/>
          </a:xfrm>
        </p:spPr>
        <p:txBody>
          <a:bodyPr/>
          <a:lstStyle/>
          <a:p>
            <a:pPr algn="ctr">
              <a:defRPr/>
            </a:pPr>
            <a:r>
              <a:rPr lang="en-US" b="1" dirty="0" smtClean="0">
                <a:solidFill>
                  <a:srgbClr val="00FF00"/>
                </a:solidFill>
                <a:latin typeface="Cambria" panose="02040503050406030204" pitchFamily="18" charset="0"/>
                <a:cs typeface="Tahoma" panose="020B0604030504040204" pitchFamily="34" charset="0"/>
              </a:rPr>
              <a:t>Self-Help Mobile Applications</a:t>
            </a:r>
            <a:endParaRPr lang="en-US" dirty="0">
              <a:latin typeface="Cambria" panose="02040503050406030204" pitchFamily="18" charset="0"/>
            </a:endParaRPr>
          </a:p>
        </p:txBody>
      </p:sp>
      <p:sp>
        <p:nvSpPr>
          <p:cNvPr id="6" name="Content Placeholder 5"/>
          <p:cNvSpPr>
            <a:spLocks noGrp="1"/>
          </p:cNvSpPr>
          <p:nvPr>
            <p:ph idx="1"/>
          </p:nvPr>
        </p:nvSpPr>
        <p:spPr/>
        <p:txBody>
          <a:bodyPr/>
          <a:lstStyle/>
          <a:p>
            <a:pPr>
              <a:defRPr/>
            </a:pPr>
            <a:r>
              <a:rPr lang="en-US" dirty="0" smtClean="0">
                <a:latin typeface="Constantia" panose="02030602050306030303" pitchFamily="18" charset="0"/>
              </a:rPr>
              <a:t>Positive Activity Jackpot</a:t>
            </a:r>
            <a:endParaRPr lang="en-US" dirty="0" smtClean="0">
              <a:latin typeface="Constantia" panose="02030602050306030303" pitchFamily="18" charset="0"/>
              <a:hlinkClick r:id=""/>
            </a:endParaRPr>
          </a:p>
          <a:p>
            <a:pPr marL="0" indent="0">
              <a:buFont typeface="Wingdings" pitchFamily="2" charset="2"/>
              <a:buNone/>
              <a:defRPr/>
            </a:pPr>
            <a:r>
              <a:rPr lang="en-US" dirty="0" smtClean="0">
                <a:latin typeface="Constantia" panose="02030602050306030303" pitchFamily="18" charset="0"/>
                <a:hlinkClick r:id=""/>
              </a:rPr>
              <a:t>http://www.militarymentalhealth.org/ articles/media/</a:t>
            </a:r>
            <a:r>
              <a:rPr lang="en-US" dirty="0" smtClean="0">
                <a:latin typeface="Constantia" panose="02030602050306030303" pitchFamily="18" charset="0"/>
              </a:rPr>
              <a:t> </a:t>
            </a:r>
          </a:p>
          <a:p>
            <a:pPr>
              <a:defRPr/>
            </a:pPr>
            <a:r>
              <a:rPr lang="en-US" dirty="0" smtClean="0">
                <a:latin typeface="Constantia" panose="02030602050306030303" pitchFamily="18" charset="0"/>
              </a:rPr>
              <a:t>Virtual Hope Box </a:t>
            </a:r>
          </a:p>
          <a:p>
            <a:pPr>
              <a:defRPr/>
            </a:pPr>
            <a:endParaRPr lang="en-US" sz="4000" dirty="0" smtClean="0">
              <a:latin typeface="Constantia" panose="02030602050306030303" pitchFamily="18" charset="0"/>
            </a:endParaRPr>
          </a:p>
          <a:p>
            <a:pPr>
              <a:defRPr/>
            </a:pPr>
            <a:r>
              <a:rPr lang="en-US" dirty="0" smtClean="0">
                <a:latin typeface="Constantia" panose="02030602050306030303" pitchFamily="18" charset="0"/>
              </a:rPr>
              <a:t>Provider Resilience         </a:t>
            </a:r>
          </a:p>
          <a:p>
            <a:pPr>
              <a:defRPr/>
            </a:pPr>
            <a:r>
              <a:rPr lang="en-US" dirty="0" smtClean="0">
                <a:latin typeface="Constantia" panose="02030602050306030303" pitchFamily="18" charset="0"/>
              </a:rPr>
              <a:t>More to come!</a:t>
            </a:r>
          </a:p>
          <a:p>
            <a:pPr>
              <a:defRPr/>
            </a:pPr>
            <a:endParaRPr lang="en-US" dirty="0"/>
          </a:p>
        </p:txBody>
      </p:sp>
      <p:pic>
        <p:nvPicPr>
          <p:cNvPr id="1065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371850"/>
            <a:ext cx="963613"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876800"/>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447800"/>
            <a:ext cx="1295400" cy="115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3924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5418"/>
            <a:ext cx="7753350" cy="1123950"/>
          </a:xfrm>
        </p:spPr>
        <p:txBody>
          <a:bodyPr/>
          <a:lstStyle/>
          <a:p>
            <a:pPr algn="ctr">
              <a:defRPr/>
            </a:pPr>
            <a:r>
              <a:rPr lang="en-US" b="1" dirty="0" smtClean="0">
                <a:solidFill>
                  <a:srgbClr val="00FF00"/>
                </a:solidFill>
                <a:latin typeface="Cambria" panose="02040503050406030204" pitchFamily="18" charset="0"/>
                <a:cs typeface="Tahoma" panose="020B0604030504040204" pitchFamily="34" charset="0"/>
              </a:rPr>
              <a:t>Mobile Applications That Assist Psychotherapy</a:t>
            </a:r>
            <a:endParaRPr lang="en-US" dirty="0">
              <a:latin typeface="Cambria" panose="02040503050406030204" pitchFamily="18" charset="0"/>
            </a:endParaRPr>
          </a:p>
        </p:txBody>
      </p:sp>
      <p:sp>
        <p:nvSpPr>
          <p:cNvPr id="6" name="Content Placeholder 5"/>
          <p:cNvSpPr>
            <a:spLocks noGrp="1"/>
          </p:cNvSpPr>
          <p:nvPr>
            <p:ph idx="1"/>
          </p:nvPr>
        </p:nvSpPr>
        <p:spPr>
          <a:xfrm>
            <a:off x="457200" y="2067311"/>
            <a:ext cx="8458200" cy="4530725"/>
          </a:xfrm>
        </p:spPr>
        <p:txBody>
          <a:bodyPr/>
          <a:lstStyle/>
          <a:p>
            <a:pPr>
              <a:defRPr/>
            </a:pPr>
            <a:r>
              <a:rPr lang="en-US" sz="2800" dirty="0">
                <a:latin typeface="Constantia" panose="02030602050306030303" pitchFamily="18" charset="0"/>
              </a:rPr>
              <a:t>PE Coach  </a:t>
            </a:r>
          </a:p>
          <a:p>
            <a:pPr>
              <a:defRPr/>
            </a:pPr>
            <a:endParaRPr lang="en-US" sz="1200" dirty="0" smtClean="0">
              <a:latin typeface="Constantia" panose="02030602050306030303" pitchFamily="18" charset="0"/>
            </a:endParaRPr>
          </a:p>
          <a:p>
            <a:pPr>
              <a:defRPr/>
            </a:pPr>
            <a:endParaRPr lang="en-US" sz="2800" dirty="0" smtClean="0">
              <a:latin typeface="Constantia" panose="02030602050306030303" pitchFamily="18" charset="0"/>
            </a:endParaRPr>
          </a:p>
          <a:p>
            <a:pPr>
              <a:defRPr/>
            </a:pPr>
            <a:r>
              <a:rPr lang="en-US" sz="2800" dirty="0" smtClean="0">
                <a:latin typeface="Constantia" panose="02030602050306030303" pitchFamily="18" charset="0"/>
              </a:rPr>
              <a:t>CPT </a:t>
            </a:r>
            <a:r>
              <a:rPr lang="en-US" sz="2800" dirty="0">
                <a:latin typeface="Constantia" panose="02030602050306030303" pitchFamily="18" charset="0"/>
              </a:rPr>
              <a:t>Coach</a:t>
            </a:r>
          </a:p>
          <a:p>
            <a:pPr>
              <a:defRPr/>
            </a:pPr>
            <a:endParaRPr lang="en-US" sz="1200" dirty="0" smtClean="0">
              <a:latin typeface="Constantia" panose="02030602050306030303" pitchFamily="18" charset="0"/>
            </a:endParaRPr>
          </a:p>
          <a:p>
            <a:pPr>
              <a:defRPr/>
            </a:pPr>
            <a:endParaRPr lang="en-US" sz="2800" dirty="0" smtClean="0">
              <a:latin typeface="Constantia" panose="02030602050306030303" pitchFamily="18" charset="0"/>
            </a:endParaRPr>
          </a:p>
          <a:p>
            <a:pPr>
              <a:defRPr/>
            </a:pPr>
            <a:r>
              <a:rPr lang="en-US" sz="2800" dirty="0" smtClean="0">
                <a:latin typeface="Constantia" panose="02030602050306030303" pitchFamily="18" charset="0"/>
              </a:rPr>
              <a:t>CBT-I </a:t>
            </a:r>
            <a:r>
              <a:rPr lang="en-US" sz="2800" dirty="0">
                <a:latin typeface="Constantia" panose="02030602050306030303" pitchFamily="18" charset="0"/>
              </a:rPr>
              <a:t>Coach  </a:t>
            </a:r>
          </a:p>
          <a:p>
            <a:pPr>
              <a:defRPr/>
            </a:pPr>
            <a:endParaRPr lang="en-US" sz="1200" dirty="0" smtClean="0">
              <a:latin typeface="Constantia" panose="02030602050306030303" pitchFamily="18" charset="0"/>
            </a:endParaRPr>
          </a:p>
          <a:p>
            <a:pPr>
              <a:defRPr/>
            </a:pPr>
            <a:endParaRPr lang="en-US" sz="2800" dirty="0" smtClean="0">
              <a:latin typeface="Constantia" panose="02030602050306030303" pitchFamily="18" charset="0"/>
            </a:endParaRPr>
          </a:p>
          <a:p>
            <a:pPr>
              <a:defRPr/>
            </a:pPr>
            <a:r>
              <a:rPr lang="en-US" sz="2800" dirty="0" smtClean="0">
                <a:latin typeface="Constantia" panose="02030602050306030303" pitchFamily="18" charset="0"/>
              </a:rPr>
              <a:t>ACT Coach</a:t>
            </a:r>
          </a:p>
          <a:p>
            <a:pPr>
              <a:defRPr/>
            </a:pPr>
            <a:endParaRPr lang="en-US" sz="2800" dirty="0"/>
          </a:p>
        </p:txBody>
      </p:sp>
      <p:pic>
        <p:nvPicPr>
          <p:cNvPr id="1095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468" y="5028590"/>
            <a:ext cx="897732" cy="159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561" y="2673004"/>
            <a:ext cx="846138" cy="159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7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397" y="1981200"/>
            <a:ext cx="1073784"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7856" y="4232316"/>
            <a:ext cx="882306" cy="164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1445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fbvetthank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71550"/>
            <a:ext cx="65278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3886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81200"/>
            <a:ext cx="9144000" cy="4114800"/>
          </a:xfrm>
        </p:spPr>
        <p:txBody>
          <a:bodyPr/>
          <a:lstStyle/>
          <a:p>
            <a:pPr marL="0" indent="0">
              <a:buFontTx/>
              <a:buNone/>
              <a:defRPr/>
            </a:pPr>
            <a:endParaRPr lang="en-US" dirty="0" smtClean="0"/>
          </a:p>
          <a:p>
            <a:pPr marL="0" indent="0">
              <a:buFontTx/>
              <a:buNone/>
              <a:defRPr/>
            </a:pPr>
            <a:endParaRPr lang="en-US" sz="800" dirty="0"/>
          </a:p>
          <a:p>
            <a:pPr marL="0" indent="0" algn="ctr">
              <a:buFontTx/>
              <a:buNone/>
              <a:defRPr/>
            </a:pPr>
            <a:r>
              <a:rPr lang="en-US" sz="4400" b="1" dirty="0" smtClean="0">
                <a:solidFill>
                  <a:srgbClr val="00FF00"/>
                </a:solidFill>
                <a:latin typeface="Cambria" pitchFamily="18" charset="0"/>
              </a:rPr>
              <a:t>Contact:</a:t>
            </a:r>
          </a:p>
          <a:p>
            <a:pPr marL="0" indent="0" algn="ctr">
              <a:buFontTx/>
              <a:buNone/>
              <a:defRPr/>
            </a:pPr>
            <a:r>
              <a:rPr lang="en-US" sz="4400" b="1" dirty="0" smtClean="0">
                <a:solidFill>
                  <a:srgbClr val="00FF00"/>
                </a:solidFill>
                <a:latin typeface="Cambria" pitchFamily="18" charset="0"/>
              </a:rPr>
              <a:t>Brian L. Meyer, Ph.D.</a:t>
            </a:r>
          </a:p>
          <a:p>
            <a:pPr marL="0" indent="0" algn="ctr">
              <a:buFontTx/>
              <a:buNone/>
              <a:defRPr/>
            </a:pPr>
            <a:r>
              <a:rPr lang="en-US" sz="4400" b="1" u="sng" dirty="0" smtClean="0">
                <a:solidFill>
                  <a:srgbClr val="FFFF00"/>
                </a:solidFill>
                <a:latin typeface="Cambria" pitchFamily="18" charset="0"/>
              </a:rPr>
              <a:t>Brian.Meyer@va.gov</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igure 2-2: The acute response to trau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29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16433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1123950"/>
          </a:xfrm>
        </p:spPr>
        <p:txBody>
          <a:bodyPr/>
          <a:lstStyle/>
          <a:p>
            <a:pPr algn="ctr"/>
            <a:r>
              <a:rPr lang="en-US" b="1" dirty="0" smtClean="0">
                <a:solidFill>
                  <a:srgbClr val="00FF00"/>
                </a:solidFill>
                <a:effectLst>
                  <a:outerShdw blurRad="38100" dist="38100" dir="2700000" algn="tl">
                    <a:srgbClr val="000000">
                      <a:alpha val="43137"/>
                    </a:srgbClr>
                  </a:outerShdw>
                </a:effectLst>
                <a:latin typeface="Cambria" pitchFamily="18" charset="0"/>
              </a:rPr>
              <a:t>Military  and Combat Reinforcement of PTSD Symptoms</a:t>
            </a:r>
            <a:endParaRPr lang="en-US" dirty="0"/>
          </a:p>
        </p:txBody>
      </p:sp>
      <p:sp>
        <p:nvSpPr>
          <p:cNvPr id="4" name="Content Placeholder 3"/>
          <p:cNvSpPr>
            <a:spLocks noGrp="1"/>
          </p:cNvSpPr>
          <p:nvPr>
            <p:ph sz="half" idx="1"/>
          </p:nvPr>
        </p:nvSpPr>
        <p:spPr>
          <a:xfrm>
            <a:off x="3581400" y="1981200"/>
            <a:ext cx="5105400" cy="4648200"/>
          </a:xfrm>
        </p:spPr>
        <p:txBody>
          <a:bodyPr/>
          <a:lstStyle/>
          <a:p>
            <a:r>
              <a:rPr lang="en-US" sz="2400" dirty="0" smtClean="0">
                <a:latin typeface="Constantia" panose="02030602050306030303" pitchFamily="18" charset="0"/>
              </a:rPr>
              <a:t>Reactivity to reminders</a:t>
            </a:r>
          </a:p>
          <a:p>
            <a:r>
              <a:rPr lang="en-US" sz="2400" dirty="0" smtClean="0">
                <a:latin typeface="Constantia" panose="02030602050306030303" pitchFamily="18" charset="0"/>
              </a:rPr>
              <a:t>Avoidance of felt danger</a:t>
            </a:r>
          </a:p>
          <a:p>
            <a:r>
              <a:rPr lang="en-US" sz="2400" dirty="0" smtClean="0">
                <a:latin typeface="Constantia" panose="02030602050306030303" pitchFamily="18" charset="0"/>
              </a:rPr>
              <a:t>Distrust of outsiders</a:t>
            </a:r>
          </a:p>
          <a:p>
            <a:r>
              <a:rPr lang="en-US" sz="2400" dirty="0" smtClean="0">
                <a:latin typeface="Constantia" panose="02030602050306030303" pitchFamily="18" charset="0"/>
              </a:rPr>
              <a:t>Negative expectations of world</a:t>
            </a:r>
          </a:p>
          <a:p>
            <a:r>
              <a:rPr lang="en-US" sz="2400" dirty="0" smtClean="0">
                <a:latin typeface="Constantia" panose="02030602050306030303" pitchFamily="18" charset="0"/>
              </a:rPr>
              <a:t>Anger</a:t>
            </a:r>
          </a:p>
          <a:p>
            <a:r>
              <a:rPr lang="en-US" sz="2400" dirty="0" smtClean="0">
                <a:latin typeface="Constantia" panose="02030602050306030303" pitchFamily="18" charset="0"/>
              </a:rPr>
              <a:t>Aggressive behavior</a:t>
            </a:r>
          </a:p>
          <a:p>
            <a:r>
              <a:rPr lang="en-US" sz="2400" dirty="0" smtClean="0">
                <a:latin typeface="Constantia" panose="02030602050306030303" pitchFamily="18" charset="0"/>
              </a:rPr>
              <a:t>Numbness</a:t>
            </a:r>
          </a:p>
          <a:p>
            <a:r>
              <a:rPr lang="en-US" sz="2400" dirty="0" err="1" smtClean="0">
                <a:latin typeface="Constantia" panose="02030602050306030303" pitchFamily="18" charset="0"/>
              </a:rPr>
              <a:t>Hypervigilance</a:t>
            </a:r>
            <a:endParaRPr lang="en-US" sz="2400" dirty="0" smtClean="0">
              <a:latin typeface="Constantia" panose="02030602050306030303" pitchFamily="18" charset="0"/>
            </a:endParaRPr>
          </a:p>
          <a:p>
            <a:r>
              <a:rPr lang="en-US" sz="2400" dirty="0" smtClean="0">
                <a:latin typeface="Constantia" panose="02030602050306030303" pitchFamily="18" charset="0"/>
              </a:rPr>
              <a:t>Startle responses</a:t>
            </a:r>
          </a:p>
          <a:p>
            <a:r>
              <a:rPr lang="en-US" sz="2400" dirty="0" smtClean="0">
                <a:latin typeface="Constantia" panose="02030602050306030303" pitchFamily="18" charset="0"/>
              </a:rPr>
              <a:t>Risk-taking</a:t>
            </a:r>
          </a:p>
          <a:p>
            <a:r>
              <a:rPr lang="en-US" sz="2400" dirty="0" smtClean="0">
                <a:latin typeface="Constantia" panose="02030602050306030303" pitchFamily="18" charset="0"/>
              </a:rPr>
              <a:t>Insomnia</a:t>
            </a:r>
          </a:p>
        </p:txBody>
      </p:sp>
      <p:sp>
        <p:nvSpPr>
          <p:cNvPr id="5" name="Content Placeholder 4"/>
          <p:cNvSpPr>
            <a:spLocks noGrp="1"/>
          </p:cNvSpPr>
          <p:nvPr>
            <p:ph sz="half" idx="2"/>
          </p:nvPr>
        </p:nvSpPr>
        <p:spPr>
          <a:xfrm>
            <a:off x="533400" y="2057400"/>
            <a:ext cx="2895600" cy="4114800"/>
          </a:xfrm>
        </p:spPr>
        <p:txBody>
          <a:bodyPr/>
          <a:lstStyle/>
          <a:p>
            <a:pPr marL="0" indent="0">
              <a:buNone/>
            </a:pPr>
            <a:r>
              <a:rPr lang="en-US" sz="3200" dirty="0">
                <a:solidFill>
                  <a:srgbClr val="FEF53C"/>
                </a:solidFill>
                <a:latin typeface="Constantia" panose="02030602050306030303" pitchFamily="18" charset="0"/>
              </a:rPr>
              <a:t>These are all adaptive </a:t>
            </a:r>
            <a:r>
              <a:rPr lang="en-US" sz="3200" dirty="0" smtClean="0">
                <a:solidFill>
                  <a:srgbClr val="FEF53C"/>
                </a:solidFill>
                <a:latin typeface="Constantia" panose="02030602050306030303" pitchFamily="18" charset="0"/>
              </a:rPr>
              <a:t>in a war zone and</a:t>
            </a:r>
            <a:r>
              <a:rPr lang="en-US" sz="3200" dirty="0">
                <a:solidFill>
                  <a:srgbClr val="FEF53C"/>
                </a:solidFill>
                <a:latin typeface="Constantia" panose="02030602050306030303" pitchFamily="18" charset="0"/>
              </a:rPr>
              <a:t>, </a:t>
            </a:r>
            <a:r>
              <a:rPr lang="en-US" sz="3200" dirty="0" smtClean="0">
                <a:solidFill>
                  <a:srgbClr val="FEF53C"/>
                </a:solidFill>
                <a:latin typeface="Constantia" panose="02030602050306030303" pitchFamily="18" charset="0"/>
              </a:rPr>
              <a:t>in some cases, trained:</a:t>
            </a:r>
            <a:endParaRPr lang="en-US" sz="3200" dirty="0">
              <a:solidFill>
                <a:srgbClr val="FEF53C"/>
              </a:solidFill>
              <a:latin typeface="Constantia" panose="02030602050306030303" pitchFamily="18" charset="0"/>
            </a:endParaRPr>
          </a:p>
          <a:p>
            <a:endParaRPr lang="en-US" dirty="0"/>
          </a:p>
        </p:txBody>
      </p:sp>
    </p:spTree>
    <p:extLst>
      <p:ext uri="{BB962C8B-B14F-4D97-AF65-F5344CB8AC3E}">
        <p14:creationId xmlns:p14="http://schemas.microsoft.com/office/powerpoint/2010/main" val="1283065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ctr">
              <a:defRPr/>
            </a:pPr>
            <a:r>
              <a:rPr lang="en-US" sz="4000" b="1" dirty="0" smtClean="0">
                <a:solidFill>
                  <a:srgbClr val="00FF00"/>
                </a:solidFill>
                <a:effectLst>
                  <a:outerShdw blurRad="38100" dist="38100" dir="2700000" algn="tl">
                    <a:srgbClr val="000000">
                      <a:alpha val="43137"/>
                    </a:srgbClr>
                  </a:outerShdw>
                </a:effectLst>
                <a:latin typeface="Cambria" pitchFamily="18" charset="0"/>
              </a:rPr>
              <a:t>Variable Rates of PTSD </a:t>
            </a:r>
            <a:br>
              <a:rPr lang="en-US" sz="4000" b="1" dirty="0" smtClean="0">
                <a:solidFill>
                  <a:srgbClr val="00FF00"/>
                </a:solidFill>
                <a:effectLst>
                  <a:outerShdw blurRad="38100" dist="38100" dir="2700000" algn="tl">
                    <a:srgbClr val="000000">
                      <a:alpha val="43137"/>
                    </a:srgbClr>
                  </a:outerShdw>
                </a:effectLst>
                <a:latin typeface="Cambria" pitchFamily="18" charset="0"/>
              </a:rPr>
            </a:br>
            <a:r>
              <a:rPr lang="en-US" sz="4000" b="1" dirty="0" smtClean="0">
                <a:solidFill>
                  <a:srgbClr val="00FF00"/>
                </a:solidFill>
                <a:effectLst>
                  <a:outerShdw blurRad="38100" dist="38100" dir="2700000" algn="tl">
                    <a:srgbClr val="000000">
                      <a:alpha val="43137"/>
                    </a:srgbClr>
                  </a:outerShdw>
                </a:effectLst>
                <a:latin typeface="Cambria" pitchFamily="18" charset="0"/>
              </a:rPr>
              <a:t>in Different Conflicts</a:t>
            </a:r>
            <a:endParaRPr lang="en-US" sz="4000" b="1" dirty="0">
              <a:solidFill>
                <a:srgbClr val="00FF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76200" y="2057400"/>
            <a:ext cx="4495800" cy="4800600"/>
          </a:xfrm>
        </p:spPr>
        <p:txBody>
          <a:bodyPr>
            <a:normAutofit/>
          </a:bodyPr>
          <a:lstStyle/>
          <a:p>
            <a:pPr>
              <a:defRPr/>
            </a:pPr>
            <a:r>
              <a:rPr lang="en-US" dirty="0" smtClean="0">
                <a:latin typeface="Constantia" pitchFamily="18" charset="0"/>
              </a:rPr>
              <a:t>Vietnam veterans:  lifetime </a:t>
            </a:r>
            <a:r>
              <a:rPr lang="en-US" dirty="0">
                <a:latin typeface="Constantia" pitchFamily="18" charset="0"/>
              </a:rPr>
              <a:t>prevalence </a:t>
            </a:r>
            <a:r>
              <a:rPr lang="en-US" dirty="0" smtClean="0">
                <a:latin typeface="Constantia" pitchFamily="18" charset="0"/>
              </a:rPr>
              <a:t>30.9 </a:t>
            </a:r>
            <a:r>
              <a:rPr lang="en-US" dirty="0">
                <a:latin typeface="Constantia" pitchFamily="18" charset="0"/>
              </a:rPr>
              <a:t>% for males and 26.9% for </a:t>
            </a:r>
            <a:r>
              <a:rPr lang="en-US" dirty="0" smtClean="0">
                <a:latin typeface="Constantia" pitchFamily="18" charset="0"/>
              </a:rPr>
              <a:t>females </a:t>
            </a:r>
            <a:r>
              <a:rPr lang="en-US" sz="1800" dirty="0" smtClean="0">
                <a:latin typeface="Constantia" pitchFamily="18" charset="0"/>
              </a:rPr>
              <a:t>(NVVRS, </a:t>
            </a:r>
            <a:r>
              <a:rPr lang="da-DK" sz="1800" dirty="0">
                <a:latin typeface="Constantia" pitchFamily="18" charset="0"/>
              </a:rPr>
              <a:t>Kulka, </a:t>
            </a:r>
            <a:r>
              <a:rPr lang="da-DK" sz="1800" dirty="0" smtClean="0">
                <a:latin typeface="Constantia" pitchFamily="18" charset="0"/>
              </a:rPr>
              <a:t>Schlenger, </a:t>
            </a:r>
            <a:r>
              <a:rPr lang="da-DK" sz="1800" dirty="0">
                <a:latin typeface="Constantia" pitchFamily="18" charset="0"/>
              </a:rPr>
              <a:t>et </a:t>
            </a:r>
            <a:r>
              <a:rPr lang="da-DK" sz="1800" dirty="0" smtClean="0">
                <a:latin typeface="Constantia" pitchFamily="18" charset="0"/>
              </a:rPr>
              <a:t>al., 1990)</a:t>
            </a:r>
          </a:p>
          <a:p>
            <a:pPr lvl="1">
              <a:defRPr/>
            </a:pPr>
            <a:r>
              <a:rPr lang="da-DK" dirty="0" smtClean="0">
                <a:latin typeface="Constantia" pitchFamily="18" charset="0"/>
              </a:rPr>
              <a:t>This is equivalent to 479,000 veterans</a:t>
            </a:r>
          </a:p>
          <a:p>
            <a:pPr>
              <a:defRPr/>
            </a:pPr>
            <a:r>
              <a:rPr lang="en-US" dirty="0" smtClean="0">
                <a:latin typeface="Constantia" pitchFamily="18" charset="0"/>
              </a:rPr>
              <a:t>First Gulf War veterans</a:t>
            </a:r>
            <a:r>
              <a:rPr lang="en-US" dirty="0">
                <a:latin typeface="Constantia" pitchFamily="18" charset="0"/>
              </a:rPr>
              <a:t>:  10.1% </a:t>
            </a:r>
            <a:r>
              <a:rPr lang="en-US" sz="1800" dirty="0">
                <a:latin typeface="Constantia" pitchFamily="18" charset="0"/>
              </a:rPr>
              <a:t>(Kang, </a:t>
            </a:r>
            <a:r>
              <a:rPr lang="en-US" sz="1800" dirty="0" err="1">
                <a:latin typeface="Constantia" pitchFamily="18" charset="0"/>
              </a:rPr>
              <a:t>Natelson</a:t>
            </a:r>
            <a:r>
              <a:rPr lang="en-US" sz="1800" dirty="0">
                <a:latin typeface="Constantia" pitchFamily="18" charset="0"/>
              </a:rPr>
              <a:t> et al., 2003)</a:t>
            </a:r>
            <a:endParaRPr lang="en-US" sz="1800" dirty="0" smtClean="0">
              <a:latin typeface="Constantia" pitchFamily="18" charset="0"/>
            </a:endParaRPr>
          </a:p>
          <a:p>
            <a:pPr>
              <a:defRPr/>
            </a:pPr>
            <a:endParaRPr lang="en-US" sz="1800" dirty="0">
              <a:latin typeface="Constantia" pitchFamily="18" charset="0"/>
            </a:endParaRPr>
          </a:p>
        </p:txBody>
      </p:sp>
      <p:pic>
        <p:nvPicPr>
          <p:cNvPr id="4" name="Picture 3"/>
          <p:cNvPicPr>
            <a:picLocks noChangeAspect="1"/>
          </p:cNvPicPr>
          <p:nvPr/>
        </p:nvPicPr>
        <p:blipFill>
          <a:blip r:embed="rId3"/>
          <a:stretch>
            <a:fillRect/>
          </a:stretch>
        </p:blipFill>
        <p:spPr>
          <a:xfrm>
            <a:off x="4419600" y="2514600"/>
            <a:ext cx="4521834" cy="3862091"/>
          </a:xfrm>
          <a:prstGeom prst="rect">
            <a:avLst/>
          </a:prstGeom>
        </p:spPr>
      </p:pic>
    </p:spTree>
    <p:extLst>
      <p:ext uri="{BB962C8B-B14F-4D97-AF65-F5344CB8AC3E}">
        <p14:creationId xmlns:p14="http://schemas.microsoft.com/office/powerpoint/2010/main" val="313736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ctr">
              <a:defRPr/>
            </a:pPr>
            <a:r>
              <a:rPr lang="en-US" sz="4000" b="1" dirty="0" smtClean="0">
                <a:solidFill>
                  <a:srgbClr val="00FF00"/>
                </a:solidFill>
                <a:effectLst>
                  <a:outerShdw blurRad="38100" dist="38100" dir="2700000" algn="tl">
                    <a:srgbClr val="000000">
                      <a:alpha val="43137"/>
                    </a:srgbClr>
                  </a:outerShdw>
                </a:effectLst>
                <a:latin typeface="Cambria" pitchFamily="18" charset="0"/>
              </a:rPr>
              <a:t>Variable Rates of PTSD </a:t>
            </a:r>
            <a:br>
              <a:rPr lang="en-US" sz="4000" b="1" dirty="0" smtClean="0">
                <a:solidFill>
                  <a:srgbClr val="00FF00"/>
                </a:solidFill>
                <a:effectLst>
                  <a:outerShdw blurRad="38100" dist="38100" dir="2700000" algn="tl">
                    <a:srgbClr val="000000">
                      <a:alpha val="43137"/>
                    </a:srgbClr>
                  </a:outerShdw>
                </a:effectLst>
                <a:latin typeface="Cambria" pitchFamily="18" charset="0"/>
              </a:rPr>
            </a:br>
            <a:r>
              <a:rPr lang="en-US" sz="4000" b="1" dirty="0" smtClean="0">
                <a:solidFill>
                  <a:srgbClr val="00FF00"/>
                </a:solidFill>
                <a:effectLst>
                  <a:outerShdw blurRad="38100" dist="38100" dir="2700000" algn="tl">
                    <a:srgbClr val="000000">
                      <a:alpha val="43137"/>
                    </a:srgbClr>
                  </a:outerShdw>
                </a:effectLst>
                <a:latin typeface="Cambria" pitchFamily="18" charset="0"/>
              </a:rPr>
              <a:t>in Different Conflicts</a:t>
            </a:r>
            <a:endParaRPr lang="en-US" sz="4000" b="1" dirty="0">
              <a:solidFill>
                <a:srgbClr val="00FF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76200" y="2057400"/>
            <a:ext cx="8763000" cy="4800600"/>
          </a:xfrm>
        </p:spPr>
        <p:txBody>
          <a:bodyPr>
            <a:normAutofit lnSpcReduction="10000"/>
          </a:bodyPr>
          <a:lstStyle/>
          <a:p>
            <a:pPr>
              <a:defRPr/>
            </a:pPr>
            <a:r>
              <a:rPr lang="en-US" dirty="0" smtClean="0">
                <a:latin typeface="Constantia" pitchFamily="18" charset="0"/>
              </a:rPr>
              <a:t>OEF/OIF/OND veterans </a:t>
            </a:r>
            <a:r>
              <a:rPr lang="en-US" dirty="0">
                <a:latin typeface="Constantia" pitchFamily="18" charset="0"/>
              </a:rPr>
              <a:t>after 9/11/01:  13.8-21.8% </a:t>
            </a:r>
            <a:r>
              <a:rPr lang="en-US" sz="2000" dirty="0" smtClean="0">
                <a:latin typeface="Constantia" pitchFamily="18" charset="0"/>
              </a:rPr>
              <a:t>(</a:t>
            </a:r>
            <a:r>
              <a:rPr lang="da-DK" sz="2000" dirty="0" smtClean="0">
                <a:latin typeface="Constantia" pitchFamily="18" charset="0"/>
              </a:rPr>
              <a:t>Seal</a:t>
            </a:r>
            <a:r>
              <a:rPr lang="da-DK" sz="2000" dirty="0">
                <a:latin typeface="Constantia" pitchFamily="18" charset="0"/>
              </a:rPr>
              <a:t>, </a:t>
            </a:r>
            <a:r>
              <a:rPr lang="da-DK" sz="2000" dirty="0" smtClean="0">
                <a:latin typeface="Constantia" pitchFamily="18" charset="0"/>
              </a:rPr>
              <a:t>Metzler, </a:t>
            </a:r>
            <a:r>
              <a:rPr lang="da-DK" sz="2000" dirty="0">
                <a:latin typeface="Constantia" pitchFamily="18" charset="0"/>
              </a:rPr>
              <a:t>et al., </a:t>
            </a:r>
            <a:r>
              <a:rPr lang="da-DK" sz="2000" dirty="0" smtClean="0">
                <a:latin typeface="Constantia" pitchFamily="18" charset="0"/>
              </a:rPr>
              <a:t>2009; </a:t>
            </a:r>
            <a:r>
              <a:rPr lang="en-US" sz="2000" dirty="0" err="1" smtClean="0">
                <a:latin typeface="Constantia" pitchFamily="18" charset="0"/>
              </a:rPr>
              <a:t>Tanielian</a:t>
            </a:r>
            <a:r>
              <a:rPr lang="en-US" sz="2000" dirty="0" smtClean="0">
                <a:latin typeface="Constantia" pitchFamily="18" charset="0"/>
              </a:rPr>
              <a:t> </a:t>
            </a:r>
            <a:r>
              <a:rPr lang="en-US" sz="2000" dirty="0">
                <a:latin typeface="Constantia" pitchFamily="18" charset="0"/>
              </a:rPr>
              <a:t>&amp; </a:t>
            </a:r>
            <a:r>
              <a:rPr lang="en-US" sz="2000" dirty="0" err="1">
                <a:latin typeface="Constantia" pitchFamily="18" charset="0"/>
              </a:rPr>
              <a:t>Jaycox</a:t>
            </a:r>
            <a:r>
              <a:rPr lang="en-US" sz="2000" dirty="0">
                <a:latin typeface="Constantia" pitchFamily="18" charset="0"/>
              </a:rPr>
              <a:t>, 2008</a:t>
            </a:r>
            <a:r>
              <a:rPr lang="en-US" sz="2000" dirty="0" smtClean="0">
                <a:latin typeface="Constantia" pitchFamily="18" charset="0"/>
              </a:rPr>
              <a:t>)</a:t>
            </a:r>
          </a:p>
          <a:p>
            <a:pPr lvl="1">
              <a:defRPr/>
            </a:pPr>
            <a:r>
              <a:rPr lang="en-US" dirty="0" smtClean="0">
                <a:latin typeface="Constantia" pitchFamily="18" charset="0"/>
              </a:rPr>
              <a:t>28.4% of OEF/OIF/OND veterans treated in VHA have PTSD </a:t>
            </a:r>
            <a:r>
              <a:rPr lang="en-US" sz="2000" dirty="0" smtClean="0">
                <a:latin typeface="Constantia" pitchFamily="18" charset="0"/>
              </a:rPr>
              <a:t>(VHA, 2012)</a:t>
            </a:r>
          </a:p>
          <a:p>
            <a:pPr lvl="2">
              <a:defRPr/>
            </a:pPr>
            <a:r>
              <a:rPr lang="en-US" dirty="0" smtClean="0">
                <a:latin typeface="Constantia" pitchFamily="18" charset="0"/>
              </a:rPr>
              <a:t>This is equivalent to 250,000 veterans </a:t>
            </a:r>
          </a:p>
          <a:p>
            <a:pPr lvl="2">
              <a:defRPr/>
            </a:pPr>
            <a:r>
              <a:rPr lang="en-US" dirty="0" smtClean="0">
                <a:latin typeface="Constantia" pitchFamily="18" charset="0"/>
              </a:rPr>
              <a:t>But 45% of veterans do not receive medical and mental health services from the VHA, so the number is much greater</a:t>
            </a:r>
          </a:p>
          <a:p>
            <a:pPr lvl="1">
              <a:defRPr/>
            </a:pPr>
            <a:r>
              <a:rPr lang="en-US" dirty="0" smtClean="0">
                <a:latin typeface="Constantia" pitchFamily="18" charset="0"/>
              </a:rPr>
              <a:t>Future estimates as high as 35% lifetime </a:t>
            </a:r>
            <a:r>
              <a:rPr lang="en-US" dirty="0">
                <a:latin typeface="Constantia" pitchFamily="18" charset="0"/>
              </a:rPr>
              <a:t>prevalence </a:t>
            </a:r>
            <a:r>
              <a:rPr lang="en-US" sz="2000" dirty="0">
                <a:latin typeface="Constantia" pitchFamily="18" charset="0"/>
              </a:rPr>
              <a:t>(Atkinson, </a:t>
            </a:r>
            <a:r>
              <a:rPr lang="en-US" sz="2000" dirty="0" err="1">
                <a:latin typeface="Constantia" pitchFamily="18" charset="0"/>
              </a:rPr>
              <a:t>Guetz</a:t>
            </a:r>
            <a:r>
              <a:rPr lang="en-US" sz="2000" dirty="0">
                <a:latin typeface="Constantia" pitchFamily="18" charset="0"/>
              </a:rPr>
              <a:t>, &amp; </a:t>
            </a:r>
            <a:r>
              <a:rPr lang="en-US" sz="2000" dirty="0" err="1">
                <a:latin typeface="Constantia" pitchFamily="18" charset="0"/>
              </a:rPr>
              <a:t>Wein</a:t>
            </a:r>
            <a:r>
              <a:rPr lang="en-US" sz="2000" dirty="0">
                <a:latin typeface="Constantia" pitchFamily="18" charset="0"/>
              </a:rPr>
              <a:t>, 2009)</a:t>
            </a:r>
            <a:endParaRPr lang="en-US" sz="2000" dirty="0" smtClean="0">
              <a:latin typeface="Constantia" pitchFamily="18" charset="0"/>
            </a:endParaRPr>
          </a:p>
          <a:p>
            <a:pPr lvl="2">
              <a:defRPr/>
            </a:pPr>
            <a:r>
              <a:rPr lang="en-US" dirty="0" smtClean="0">
                <a:latin typeface="Constantia" pitchFamily="18" charset="0"/>
              </a:rPr>
              <a:t>This is equivalent to 735,000 veterans</a:t>
            </a:r>
            <a:endParaRPr lang="en-US" dirty="0">
              <a:latin typeface="Constantia" pitchFamily="18" charset="0"/>
            </a:endParaRPr>
          </a:p>
          <a:p>
            <a:pPr>
              <a:defRPr/>
            </a:pPr>
            <a:endParaRPr lang="en-US" sz="1800" dirty="0">
              <a:latin typeface="Constantia" pitchFamily="18" charset="0"/>
            </a:endParaRPr>
          </a:p>
        </p:txBody>
      </p:sp>
    </p:spTree>
    <p:extLst>
      <p:ext uri="{BB962C8B-B14F-4D97-AF65-F5344CB8AC3E}">
        <p14:creationId xmlns:p14="http://schemas.microsoft.com/office/powerpoint/2010/main" val="3217449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1450"/>
            <a:ext cx="8534400" cy="1123950"/>
          </a:xfrm>
        </p:spPr>
        <p:txBody>
          <a:bodyPr/>
          <a:lstStyle/>
          <a:p>
            <a:r>
              <a:rPr lang="en-US" b="1" dirty="0">
                <a:solidFill>
                  <a:srgbClr val="00FF00"/>
                </a:solidFill>
                <a:latin typeface="Cambria" pitchFamily="18" charset="0"/>
              </a:rPr>
              <a:t>Increasing N</a:t>
            </a:r>
            <a:r>
              <a:rPr lang="en-US" b="1" dirty="0" smtClean="0">
                <a:solidFill>
                  <a:srgbClr val="00FF00"/>
                </a:solidFill>
                <a:latin typeface="Cambria" pitchFamily="18" charset="0"/>
              </a:rPr>
              <a:t>umbers of Veterans</a:t>
            </a:r>
            <a:endParaRPr lang="en-US" dirty="0"/>
          </a:p>
        </p:txBody>
      </p:sp>
      <p:sp>
        <p:nvSpPr>
          <p:cNvPr id="3" name="Content Placeholder 2"/>
          <p:cNvSpPr>
            <a:spLocks noGrp="1"/>
          </p:cNvSpPr>
          <p:nvPr>
            <p:ph idx="1"/>
          </p:nvPr>
        </p:nvSpPr>
        <p:spPr/>
        <p:txBody>
          <a:bodyPr/>
          <a:lstStyle/>
          <a:p>
            <a:r>
              <a:rPr lang="en-US" dirty="0" smtClean="0">
                <a:latin typeface="Constantia" pitchFamily="18" charset="0"/>
              </a:rPr>
              <a:t>There are currently 22 million living veterans in the US </a:t>
            </a:r>
            <a:r>
              <a:rPr lang="en-US" sz="2000" dirty="0" smtClean="0">
                <a:latin typeface="Constantia" pitchFamily="18" charset="0"/>
              </a:rPr>
              <a:t>(VA, 2012)</a:t>
            </a:r>
          </a:p>
          <a:p>
            <a:pPr lvl="0">
              <a:buClr>
                <a:srgbClr val="0F6FC6"/>
              </a:buClr>
            </a:pPr>
            <a:r>
              <a:rPr lang="en-US" dirty="0" smtClean="0">
                <a:latin typeface="Constantia" pitchFamily="18" charset="0"/>
              </a:rPr>
              <a:t>2.6 million veterans have been deployed to Iraq and/or Afghanistan since 9/11</a:t>
            </a:r>
          </a:p>
          <a:p>
            <a:pPr lvl="0">
              <a:buClr>
                <a:srgbClr val="0F6FC6"/>
              </a:buClr>
            </a:pPr>
            <a:r>
              <a:rPr lang="en-US" dirty="0" smtClean="0">
                <a:latin typeface="Constantia" pitchFamily="18" charset="0"/>
              </a:rPr>
              <a:t>Roughly one million more will be leaving military service by 2017 </a:t>
            </a:r>
            <a:r>
              <a:rPr lang="en-US" sz="2000" dirty="0" smtClean="0">
                <a:solidFill>
                  <a:prstClr val="white"/>
                </a:solidFill>
                <a:latin typeface="Constantia" pitchFamily="18" charset="0"/>
              </a:rPr>
              <a:t>(VA</a:t>
            </a:r>
            <a:r>
              <a:rPr lang="en-US" sz="2000" dirty="0">
                <a:solidFill>
                  <a:prstClr val="white"/>
                </a:solidFill>
                <a:latin typeface="Constantia" pitchFamily="18" charset="0"/>
              </a:rPr>
              <a:t>, 2012)</a:t>
            </a:r>
          </a:p>
          <a:p>
            <a:endParaRPr lang="en-US" dirty="0">
              <a:latin typeface="Constantia" pitchFamily="18" charset="0"/>
            </a:endParaRPr>
          </a:p>
        </p:txBody>
      </p:sp>
    </p:spTree>
    <p:extLst>
      <p:ext uri="{BB962C8B-B14F-4D97-AF65-F5344CB8AC3E}">
        <p14:creationId xmlns:p14="http://schemas.microsoft.com/office/powerpoint/2010/main" val="145429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pPr algn="ctr">
              <a:defRPr/>
            </a:pPr>
            <a:r>
              <a:rPr lang="en-US" sz="4000" b="1" dirty="0" smtClean="0">
                <a:solidFill>
                  <a:srgbClr val="00FF00"/>
                </a:solidFill>
                <a:latin typeface="Cambria" pitchFamily="18" charset="0"/>
              </a:rPr>
              <a:t>Increasing PTSD </a:t>
            </a:r>
            <a:br>
              <a:rPr lang="en-US" sz="4000" b="1" dirty="0" smtClean="0">
                <a:solidFill>
                  <a:srgbClr val="00FF00"/>
                </a:solidFill>
                <a:latin typeface="Cambria" pitchFamily="18" charset="0"/>
              </a:rPr>
            </a:br>
            <a:r>
              <a:rPr lang="en-US" sz="4000" b="1" dirty="0" smtClean="0">
                <a:solidFill>
                  <a:srgbClr val="00FF00"/>
                </a:solidFill>
                <a:latin typeface="Cambria" pitchFamily="18" charset="0"/>
              </a:rPr>
              <a:t>among OEF/OIF/OND Veterans</a:t>
            </a:r>
          </a:p>
        </p:txBody>
      </p:sp>
      <p:sp>
        <p:nvSpPr>
          <p:cNvPr id="480259" name="Rectangle 3"/>
          <p:cNvSpPr>
            <a:spLocks noGrp="1" noChangeArrowheads="1"/>
          </p:cNvSpPr>
          <p:nvPr>
            <p:ph type="body" idx="1"/>
          </p:nvPr>
        </p:nvSpPr>
        <p:spPr>
          <a:xfrm>
            <a:off x="685800" y="1828800"/>
            <a:ext cx="7772400" cy="4114800"/>
          </a:xfrm>
        </p:spPr>
        <p:txBody>
          <a:bodyPr/>
          <a:lstStyle/>
          <a:p>
            <a:pPr>
              <a:lnSpc>
                <a:spcPct val="90000"/>
              </a:lnSpc>
              <a:defRPr/>
            </a:pPr>
            <a:r>
              <a:rPr lang="en-US" sz="2600" dirty="0" smtClean="0">
                <a:latin typeface="Constantia" pitchFamily="18" charset="0"/>
              </a:rPr>
              <a:t>2007 study measured PTSD and Depression among OEF-OIF veterans post-deployment and 6 months later</a:t>
            </a:r>
            <a:r>
              <a:rPr lang="en-US" sz="2800" dirty="0" smtClean="0">
                <a:latin typeface="Constantia" pitchFamily="18" charset="0"/>
              </a:rPr>
              <a:t> </a:t>
            </a:r>
            <a:r>
              <a:rPr lang="en-US" sz="2000" dirty="0" smtClean="0">
                <a:latin typeface="Constantia" pitchFamily="18" charset="0"/>
              </a:rPr>
              <a:t>(Milliken et al., 2007)</a:t>
            </a:r>
          </a:p>
          <a:p>
            <a:pPr lvl="1">
              <a:lnSpc>
                <a:spcPct val="90000"/>
              </a:lnSpc>
              <a:defRPr/>
            </a:pPr>
            <a:r>
              <a:rPr lang="en-US" sz="2400" dirty="0" smtClean="0">
                <a:latin typeface="Constantia" pitchFamily="18" charset="0"/>
              </a:rPr>
              <a:t>Six months later, half of those with PTSD symptoms improved</a:t>
            </a:r>
          </a:p>
          <a:p>
            <a:pPr lvl="1">
              <a:lnSpc>
                <a:spcPct val="90000"/>
              </a:lnSpc>
              <a:defRPr/>
            </a:pPr>
            <a:r>
              <a:rPr lang="en-US" sz="2400" dirty="0" smtClean="0">
                <a:latin typeface="Constantia" pitchFamily="18" charset="0"/>
              </a:rPr>
              <a:t>But there were </a:t>
            </a:r>
            <a:r>
              <a:rPr lang="en-US" sz="2400" i="1" dirty="0" smtClean="0">
                <a:latin typeface="Constantia" pitchFamily="18" charset="0"/>
              </a:rPr>
              <a:t>twice as many new cases </a:t>
            </a:r>
            <a:r>
              <a:rPr lang="en-US" sz="2400" dirty="0" smtClean="0">
                <a:latin typeface="Constantia" pitchFamily="18" charset="0"/>
              </a:rPr>
              <a:t>of PTSD</a:t>
            </a:r>
          </a:p>
          <a:p>
            <a:pPr>
              <a:lnSpc>
                <a:spcPct val="90000"/>
              </a:lnSpc>
              <a:defRPr/>
            </a:pPr>
            <a:r>
              <a:rPr lang="en-US" sz="2600" dirty="0" smtClean="0">
                <a:latin typeface="Constantia" pitchFamily="18" charset="0"/>
              </a:rPr>
              <a:t>2009 San Francisco VAMC study shows that PTSD diagnoses among OEF-OIF veterans rose from 0.2% to 21.8%</a:t>
            </a:r>
            <a:r>
              <a:rPr lang="en-US" sz="2800" dirty="0" smtClean="0">
                <a:latin typeface="Constantia" pitchFamily="18" charset="0"/>
              </a:rPr>
              <a:t> </a:t>
            </a:r>
            <a:r>
              <a:rPr lang="en-US" sz="2000" dirty="0" smtClean="0">
                <a:latin typeface="Constantia" pitchFamily="18" charset="0"/>
              </a:rPr>
              <a:t>(Seal et al., 2009)</a:t>
            </a:r>
          </a:p>
          <a:p>
            <a:pPr>
              <a:lnSpc>
                <a:spcPct val="90000"/>
              </a:lnSpc>
              <a:defRPr/>
            </a:pPr>
            <a:r>
              <a:rPr lang="en-US" sz="2600" dirty="0">
                <a:latin typeface="Constantia" pitchFamily="18" charset="0"/>
              </a:rPr>
              <a:t>Diagnoses of PTSD in active servicemen and servicewomen increased 567% from 2003-2008 </a:t>
            </a:r>
            <a:r>
              <a:rPr lang="en-US" sz="2000" dirty="0">
                <a:latin typeface="Constantia" pitchFamily="18" charset="0"/>
              </a:rPr>
              <a:t>(Department of Defense, MSMR, November 2010)</a:t>
            </a:r>
            <a:endParaRPr lang="en-US" sz="2800" dirty="0">
              <a:latin typeface="Constantia" pitchFamily="18" charset="0"/>
            </a:endParaRPr>
          </a:p>
          <a:p>
            <a:pPr>
              <a:lnSpc>
                <a:spcPct val="90000"/>
              </a:lnSpc>
              <a:defRPr/>
            </a:pPr>
            <a:r>
              <a:rPr lang="en-US" sz="2600" dirty="0" smtClean="0">
                <a:latin typeface="Constantia" pitchFamily="18" charset="0"/>
              </a:rPr>
              <a:t>PTSD emerges over time:  more are coming</a:t>
            </a:r>
          </a:p>
          <a:p>
            <a:pPr>
              <a:lnSpc>
                <a:spcPct val="90000"/>
              </a:lnSpc>
              <a:defRPr/>
            </a:pPr>
            <a:endParaRPr lang="en-US" sz="2600" dirty="0" smtClean="0">
              <a:latin typeface="Constantia" pitchFamily="18" charset="0"/>
            </a:endParaRPr>
          </a:p>
          <a:p>
            <a:pPr lvl="1">
              <a:lnSpc>
                <a:spcPct val="90000"/>
              </a:lnSpc>
              <a:buFontTx/>
              <a:buNone/>
              <a:defRPr/>
            </a:pPr>
            <a:r>
              <a:rPr lang="en-US" sz="2600" dirty="0" smtClean="0"/>
              <a:t>	</a:t>
            </a:r>
          </a:p>
        </p:txBody>
      </p:sp>
    </p:spTree>
    <p:extLst>
      <p:ext uri="{BB962C8B-B14F-4D97-AF65-F5344CB8AC3E}">
        <p14:creationId xmlns:p14="http://schemas.microsoft.com/office/powerpoint/2010/main" val="1230602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609601" y="0"/>
          <a:ext cx="8153399"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685800" y="304800"/>
            <a:ext cx="7753350" cy="1123950"/>
          </a:xfrm>
        </p:spPr>
        <p:txBody>
          <a:bodyPr/>
          <a:lstStyle/>
          <a:p>
            <a:pPr algn="ctr"/>
            <a:r>
              <a:rPr lang="en-US" sz="4000" b="1" dirty="0">
                <a:solidFill>
                  <a:srgbClr val="00FF00"/>
                </a:solidFill>
                <a:effectLst>
                  <a:outerShdw blurRad="38100" dist="38100" dir="2700000" algn="tl">
                    <a:srgbClr val="000000">
                      <a:alpha val="43137"/>
                    </a:srgbClr>
                  </a:outerShdw>
                </a:effectLst>
                <a:latin typeface="Cambria" pitchFamily="18" charset="0"/>
              </a:rPr>
              <a:t>Increasing Numbers of </a:t>
            </a:r>
            <a:r>
              <a:rPr lang="en-US" sz="4000" b="1" dirty="0" smtClean="0">
                <a:solidFill>
                  <a:srgbClr val="00FF00"/>
                </a:solidFill>
                <a:effectLst>
                  <a:outerShdw blurRad="38100" dist="38100" dir="2700000" algn="tl">
                    <a:srgbClr val="000000">
                      <a:alpha val="43137"/>
                    </a:srgbClr>
                  </a:outerShdw>
                </a:effectLst>
                <a:latin typeface="Cambria" pitchFamily="18" charset="0"/>
              </a:rPr>
              <a:t>Veterans </a:t>
            </a:r>
            <a:r>
              <a:rPr lang="en-US" sz="4000" b="1" dirty="0">
                <a:solidFill>
                  <a:srgbClr val="00FF00"/>
                </a:solidFill>
                <a:effectLst>
                  <a:outerShdw blurRad="38100" dist="38100" dir="2700000" algn="tl">
                    <a:srgbClr val="000000">
                      <a:alpha val="43137"/>
                    </a:srgbClr>
                  </a:outerShdw>
                </a:effectLst>
                <a:latin typeface="Cambria" pitchFamily="18" charset="0"/>
              </a:rPr>
              <a:t>with </a:t>
            </a:r>
            <a:r>
              <a:rPr lang="en-US" sz="4000" b="1" dirty="0" smtClean="0">
                <a:solidFill>
                  <a:srgbClr val="00FF00"/>
                </a:solidFill>
                <a:effectLst>
                  <a:outerShdw blurRad="38100" dist="38100" dir="2700000" algn="tl">
                    <a:srgbClr val="000000">
                      <a:alpha val="43137"/>
                    </a:srgbClr>
                  </a:outerShdw>
                </a:effectLst>
                <a:latin typeface="Cambria" pitchFamily="18" charset="0"/>
              </a:rPr>
              <a:t>PTSD in the VHA</a:t>
            </a:r>
            <a:endParaRPr lang="en-US" sz="4000" dirty="0"/>
          </a:p>
        </p:txBody>
      </p:sp>
    </p:spTree>
    <p:extLst>
      <p:ext uri="{BB962C8B-B14F-4D97-AF65-F5344CB8AC3E}">
        <p14:creationId xmlns:p14="http://schemas.microsoft.com/office/powerpoint/2010/main" val="1451956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43000"/>
          </a:xfrm>
        </p:spPr>
        <p:txBody>
          <a:bodyPr/>
          <a:lstStyle/>
          <a:p>
            <a:pPr algn="ctr"/>
            <a:r>
              <a:rPr lang="en-US" sz="3200" b="1" dirty="0" smtClean="0">
                <a:solidFill>
                  <a:srgbClr val="00FF00"/>
                </a:solidFill>
                <a:latin typeface="Cambria" pitchFamily="18" charset="0"/>
              </a:rPr>
              <a:t>Increasing OEF/OIF/OND Veterans in VHA with PTSD Diagnosis 2002-2012</a:t>
            </a:r>
            <a:endParaRPr lang="en-US" sz="3200" b="1" dirty="0">
              <a:solidFill>
                <a:srgbClr val="00FF00"/>
              </a:solidFill>
              <a:latin typeface="Cambria" pitchFamily="18" charset="0"/>
            </a:endParaRPr>
          </a:p>
        </p:txBody>
      </p:sp>
      <p:graphicFrame>
        <p:nvGraphicFramePr>
          <p:cNvPr id="5" name="Table Placeholder 4"/>
          <p:cNvGraphicFramePr>
            <a:graphicFrameLocks noGrp="1"/>
          </p:cNvGraphicFramePr>
          <p:nvPr>
            <p:ph type="tbl" idx="1"/>
            <p:extLst/>
          </p:nvPr>
        </p:nvGraphicFramePr>
        <p:xfrm>
          <a:off x="533400" y="1981200"/>
          <a:ext cx="8534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4793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pPr>
              <a:defRPr/>
            </a:pPr>
            <a:r>
              <a:rPr lang="en-US" sz="4000" b="1" dirty="0">
                <a:solidFill>
                  <a:srgbClr val="00FF00"/>
                </a:solidFill>
                <a:latin typeface="Tahoma" panose="020B0604030504040204" pitchFamily="34" charset="0"/>
                <a:cs typeface="Tahoma" panose="020B0604030504040204" pitchFamily="34" charset="0"/>
              </a:rPr>
              <a:t>Combat Exposure and PTSD</a:t>
            </a:r>
          </a:p>
        </p:txBody>
      </p:sp>
      <p:sp>
        <p:nvSpPr>
          <p:cNvPr id="553987" name="Rectangle 3"/>
          <p:cNvSpPr>
            <a:spLocks noGrp="1" noChangeArrowheads="1"/>
          </p:cNvSpPr>
          <p:nvPr>
            <p:ph type="body" idx="1"/>
          </p:nvPr>
        </p:nvSpPr>
        <p:spPr/>
        <p:txBody>
          <a:bodyPr/>
          <a:lstStyle/>
          <a:p>
            <a:pPr>
              <a:defRPr/>
            </a:pPr>
            <a:r>
              <a:rPr lang="en-US" sz="2800" dirty="0" smtClean="0">
                <a:cs typeface="Tahoma" panose="020B0604030504040204" pitchFamily="34" charset="0"/>
              </a:rPr>
              <a:t>Combat exposure increases PTSD </a:t>
            </a:r>
            <a:r>
              <a:rPr lang="en-US" sz="2000" dirty="0" smtClean="0">
                <a:cs typeface="Tahoma" panose="020B0604030504040204" pitchFamily="34" charset="0"/>
              </a:rPr>
              <a:t>(</a:t>
            </a:r>
            <a:r>
              <a:rPr lang="en-US" sz="2000" dirty="0" err="1" smtClean="0">
                <a:cs typeface="Tahoma" panose="020B0604030504040204" pitchFamily="34" charset="0"/>
              </a:rPr>
              <a:t>Kulka</a:t>
            </a:r>
            <a:r>
              <a:rPr lang="en-US" sz="2000" dirty="0" smtClean="0">
                <a:cs typeface="Tahoma" panose="020B0604030504040204" pitchFamily="34" charset="0"/>
              </a:rPr>
              <a:t> et al., 1990; </a:t>
            </a:r>
            <a:r>
              <a:rPr lang="en-US" sz="2000" dirty="0" err="1" smtClean="0">
                <a:cs typeface="Tahoma" panose="020B0604030504040204" pitchFamily="34" charset="0"/>
              </a:rPr>
              <a:t>Prigerson</a:t>
            </a:r>
            <a:r>
              <a:rPr lang="en-US" sz="2000" dirty="0" smtClean="0">
                <a:cs typeface="Tahoma" panose="020B0604030504040204" pitchFamily="34" charset="0"/>
              </a:rPr>
              <a:t> et al., 2002)</a:t>
            </a:r>
            <a:endParaRPr lang="en-US" sz="2800" dirty="0" smtClean="0">
              <a:cs typeface="Tahoma" panose="020B0604030504040204" pitchFamily="34" charset="0"/>
            </a:endParaRPr>
          </a:p>
          <a:p>
            <a:pPr>
              <a:defRPr/>
            </a:pPr>
            <a:r>
              <a:rPr lang="en-US" sz="2800" dirty="0" smtClean="0">
                <a:cs typeface="Tahoma" panose="020B0604030504040204" pitchFamily="34" charset="0"/>
              </a:rPr>
              <a:t>High </a:t>
            </a:r>
            <a:r>
              <a:rPr lang="en-US" sz="2800" dirty="0">
                <a:cs typeface="Tahoma" panose="020B0604030504040204" pitchFamily="34" charset="0"/>
              </a:rPr>
              <a:t>war zone stress associated with greater levels of PTSD, both current and lifetime, than low and moderate war zone stress in Vietnam era </a:t>
            </a:r>
            <a:r>
              <a:rPr lang="en-US" sz="2800" dirty="0" smtClean="0">
                <a:cs typeface="Tahoma" panose="020B0604030504040204" pitchFamily="34" charset="0"/>
              </a:rPr>
              <a:t>veterans </a:t>
            </a:r>
            <a:r>
              <a:rPr lang="en-US" sz="2000" dirty="0">
                <a:cs typeface="Tahoma" panose="020B0604030504040204" pitchFamily="34" charset="0"/>
              </a:rPr>
              <a:t>(Jordan et al., NVVRS, 1991)</a:t>
            </a:r>
          </a:p>
          <a:p>
            <a:pPr>
              <a:defRPr/>
            </a:pPr>
            <a:r>
              <a:rPr lang="en-US" sz="2800" dirty="0" smtClean="0">
                <a:cs typeface="Tahoma" panose="020B0604030504040204" pitchFamily="34" charset="0"/>
              </a:rPr>
              <a:t>Up to 58% of soldiers in heavy combat</a:t>
            </a:r>
          </a:p>
          <a:p>
            <a:pPr>
              <a:defRPr/>
            </a:pPr>
            <a:r>
              <a:rPr lang="en-US" sz="2800" dirty="0">
                <a:cs typeface="Tahoma" panose="020B0604030504040204" pitchFamily="34" charset="0"/>
              </a:rPr>
              <a:t>50-75% of POWs and torture victims</a:t>
            </a:r>
          </a:p>
          <a:p>
            <a:pPr>
              <a:defRPr/>
            </a:pPr>
            <a:endParaRPr lang="en-US"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9138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rgbClr val="00FF00"/>
                </a:solidFill>
                <a:latin typeface="Cambria" pitchFamily="18" charset="0"/>
              </a:rPr>
              <a:t>Disclaimer</a:t>
            </a:r>
            <a:endParaRPr lang="en-US" b="1" dirty="0">
              <a:solidFill>
                <a:srgbClr val="00FF00"/>
              </a:solidFill>
              <a:latin typeface="Cambria" pitchFamily="18" charset="0"/>
            </a:endParaRPr>
          </a:p>
        </p:txBody>
      </p:sp>
      <p:sp>
        <p:nvSpPr>
          <p:cNvPr id="3" name="Content Placeholder 2"/>
          <p:cNvSpPr>
            <a:spLocks noGrp="1"/>
          </p:cNvSpPr>
          <p:nvPr>
            <p:ph idx="1"/>
          </p:nvPr>
        </p:nvSpPr>
        <p:spPr>
          <a:xfrm>
            <a:off x="685800" y="1981200"/>
            <a:ext cx="8077200" cy="4114800"/>
          </a:xfrm>
        </p:spPr>
        <p:txBody>
          <a:bodyPr/>
          <a:lstStyle/>
          <a:p>
            <a:pPr marL="0" indent="0">
              <a:buFontTx/>
              <a:buNone/>
              <a:defRPr/>
            </a:pPr>
            <a:r>
              <a:rPr lang="en-US" b="1" dirty="0">
                <a:solidFill>
                  <a:srgbClr val="FFFF00"/>
                </a:solidFill>
                <a:latin typeface="Constantia" pitchFamily="18" charset="0"/>
              </a:rPr>
              <a:t>The views expressed in this presentation are solely those of the presenter and do not represent those of the Veterans Health Administration, the Department of Defense, or the United States government.</a:t>
            </a:r>
          </a:p>
          <a:p>
            <a:pPr marL="0" indent="0">
              <a:buFontTx/>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152400" y="304800"/>
            <a:ext cx="8763000" cy="1123950"/>
          </a:xfrm>
        </p:spPr>
        <p:txBody>
          <a:bodyPr/>
          <a:lstStyle/>
          <a:p>
            <a:pPr algn="ctr">
              <a:defRPr/>
            </a:pPr>
            <a:r>
              <a:rPr lang="en-US" b="1" dirty="0">
                <a:solidFill>
                  <a:srgbClr val="00FF00"/>
                </a:solidFill>
                <a:latin typeface="Cambria" panose="02040503050406030204" pitchFamily="18" charset="0"/>
                <a:cs typeface="Tahoma" panose="020B0604030504040204" pitchFamily="34" charset="0"/>
              </a:rPr>
              <a:t>The Problem of </a:t>
            </a:r>
            <a:r>
              <a:rPr lang="en-US" b="1" dirty="0" smtClean="0">
                <a:solidFill>
                  <a:srgbClr val="00FF00"/>
                </a:solidFill>
                <a:latin typeface="Cambria" panose="02040503050406030204" pitchFamily="18" charset="0"/>
                <a:cs typeface="Tahoma" panose="020B0604030504040204" pitchFamily="34" charset="0"/>
              </a:rPr>
              <a:t/>
            </a:r>
            <a:br>
              <a:rPr lang="en-US" b="1" dirty="0" smtClean="0">
                <a:solidFill>
                  <a:srgbClr val="00FF00"/>
                </a:solidFill>
                <a:latin typeface="Cambria" panose="02040503050406030204" pitchFamily="18" charset="0"/>
                <a:cs typeface="Tahoma" panose="020B0604030504040204" pitchFamily="34" charset="0"/>
              </a:rPr>
            </a:br>
            <a:r>
              <a:rPr lang="en-US" b="1" dirty="0" smtClean="0">
                <a:solidFill>
                  <a:srgbClr val="00FF00"/>
                </a:solidFill>
                <a:latin typeface="Cambria" panose="02040503050406030204" pitchFamily="18" charset="0"/>
                <a:cs typeface="Tahoma" panose="020B0604030504040204" pitchFamily="34" charset="0"/>
              </a:rPr>
              <a:t>Repeated Deployments</a:t>
            </a:r>
            <a:endParaRPr lang="en-US" b="1" dirty="0">
              <a:solidFill>
                <a:srgbClr val="00FF00"/>
              </a:solidFill>
              <a:latin typeface="Cambria" panose="02040503050406030204" pitchFamily="18" charset="0"/>
              <a:cs typeface="Tahoma" panose="020B0604030504040204" pitchFamily="34" charset="0"/>
            </a:endParaRPr>
          </a:p>
        </p:txBody>
      </p:sp>
      <p:sp>
        <p:nvSpPr>
          <p:cNvPr id="569347" name="Rectangle 3"/>
          <p:cNvSpPr>
            <a:spLocks noGrp="1" noChangeArrowheads="1"/>
          </p:cNvSpPr>
          <p:nvPr>
            <p:ph type="body" idx="1"/>
          </p:nvPr>
        </p:nvSpPr>
        <p:spPr>
          <a:xfrm>
            <a:off x="609600" y="2133600"/>
            <a:ext cx="8153400" cy="4278313"/>
          </a:xfrm>
        </p:spPr>
        <p:txBody>
          <a:bodyPr/>
          <a:lstStyle/>
          <a:p>
            <a:pPr>
              <a:lnSpc>
                <a:spcPct val="90000"/>
              </a:lnSpc>
              <a:defRPr/>
            </a:pPr>
            <a:r>
              <a:rPr lang="en-US" sz="2600" dirty="0" smtClean="0">
                <a:cs typeface="Tahoma" panose="020B0604030504040204" pitchFamily="34" charset="0"/>
              </a:rPr>
              <a:t>This </a:t>
            </a:r>
            <a:r>
              <a:rPr lang="en-US" sz="2600" dirty="0">
                <a:cs typeface="Tahoma" panose="020B0604030504040204" pitchFamily="34" charset="0"/>
              </a:rPr>
              <a:t>is now the longest war in American history, with the most repeated deployments</a:t>
            </a:r>
          </a:p>
          <a:p>
            <a:pPr>
              <a:lnSpc>
                <a:spcPct val="90000"/>
              </a:lnSpc>
              <a:defRPr/>
            </a:pPr>
            <a:r>
              <a:rPr lang="en-US" sz="2600" dirty="0">
                <a:cs typeface="Tahoma" panose="020B0604030504040204" pitchFamily="34" charset="0"/>
              </a:rPr>
              <a:t>Repeated deployments wear down </a:t>
            </a:r>
            <a:r>
              <a:rPr lang="en-US" sz="2600" dirty="0" smtClean="0">
                <a:cs typeface="Tahoma" panose="020B0604030504040204" pitchFamily="34" charset="0"/>
              </a:rPr>
              <a:t>resiliency</a:t>
            </a:r>
          </a:p>
          <a:p>
            <a:pPr>
              <a:lnSpc>
                <a:spcPct val="90000"/>
              </a:lnSpc>
              <a:defRPr/>
            </a:pPr>
            <a:r>
              <a:rPr lang="en-US" sz="2600" dirty="0" smtClean="0">
                <a:cs typeface="Tahoma" panose="020B0604030504040204" pitchFamily="34" charset="0"/>
              </a:rPr>
              <a:t>36% of servicemen </a:t>
            </a:r>
            <a:r>
              <a:rPr lang="en-US" sz="2600" dirty="0">
                <a:solidFill>
                  <a:prstClr val="white"/>
                </a:solidFill>
                <a:cs typeface="Tahoma" panose="020B0604030504040204" pitchFamily="34" charset="0"/>
              </a:rPr>
              <a:t>and women have been deployed twice or </a:t>
            </a:r>
            <a:r>
              <a:rPr lang="en-US" sz="2600" dirty="0" smtClean="0">
                <a:solidFill>
                  <a:prstClr val="white"/>
                </a:solidFill>
                <a:cs typeface="Tahoma" panose="020B0604030504040204" pitchFamily="34" charset="0"/>
              </a:rPr>
              <a:t>more </a:t>
            </a:r>
            <a:r>
              <a:rPr lang="en-US" sz="2000" dirty="0">
                <a:solidFill>
                  <a:prstClr val="white"/>
                </a:solidFill>
                <a:cs typeface="Tahoma" panose="020B0604030504040204" pitchFamily="34" charset="0"/>
              </a:rPr>
              <a:t>(Department of Defense, 2008)</a:t>
            </a:r>
          </a:p>
          <a:p>
            <a:pPr>
              <a:lnSpc>
                <a:spcPct val="90000"/>
              </a:lnSpc>
              <a:defRPr/>
            </a:pPr>
            <a:r>
              <a:rPr lang="en-US" sz="2600" dirty="0">
                <a:solidFill>
                  <a:prstClr val="white"/>
                </a:solidFill>
                <a:cs typeface="Tahoma" panose="020B0604030504040204" pitchFamily="34" charset="0"/>
              </a:rPr>
              <a:t>More than 400,000 servicemen and women have been deployed at least 3 times </a:t>
            </a:r>
            <a:r>
              <a:rPr lang="en-US" sz="2000" dirty="0">
                <a:cs typeface="Tahoma" panose="020B0604030504040204" pitchFamily="34" charset="0"/>
              </a:rPr>
              <a:t>(</a:t>
            </a:r>
            <a:r>
              <a:rPr lang="en-US" sz="2000" dirty="0" err="1">
                <a:cs typeface="Tahoma" panose="020B0604030504040204" pitchFamily="34" charset="0"/>
              </a:rPr>
              <a:t>Rosenbloom</a:t>
            </a:r>
            <a:r>
              <a:rPr lang="en-US" sz="2000" dirty="0">
                <a:cs typeface="Tahoma" panose="020B0604030504040204" pitchFamily="34" charset="0"/>
              </a:rPr>
              <a:t>, 2013)</a:t>
            </a:r>
            <a:endParaRPr lang="en-US" sz="2600" dirty="0">
              <a:solidFill>
                <a:prstClr val="white"/>
              </a:solidFill>
              <a:cs typeface="Tahoma" panose="020B0604030504040204" pitchFamily="34" charset="0"/>
            </a:endParaRPr>
          </a:p>
          <a:p>
            <a:pPr>
              <a:lnSpc>
                <a:spcPct val="90000"/>
              </a:lnSpc>
              <a:defRPr/>
            </a:pPr>
            <a:r>
              <a:rPr lang="en-US" sz="2600" dirty="0" smtClean="0">
                <a:cs typeface="Tahoma" panose="020B0604030504040204" pitchFamily="34" charset="0"/>
              </a:rPr>
              <a:t>50,000 servicemen and women have had at least four deployments </a:t>
            </a:r>
            <a:r>
              <a:rPr lang="en-US" sz="2000" dirty="0" smtClean="0">
                <a:cs typeface="Tahoma" panose="020B0604030504040204" pitchFamily="34" charset="0"/>
              </a:rPr>
              <a:t>(Army Secretary John McHugh, testifying before Congress, 3/21/12)</a:t>
            </a:r>
          </a:p>
          <a:p>
            <a:pPr>
              <a:lnSpc>
                <a:spcPct val="90000"/>
              </a:lnSpc>
              <a:defRPr/>
            </a:pPr>
            <a:endParaRPr lang="en-US" sz="2600" dirty="0">
              <a:latin typeface="Constantia" pitchFamily="18" charset="0"/>
            </a:endParaRPr>
          </a:p>
        </p:txBody>
      </p:sp>
    </p:spTree>
    <p:extLst>
      <p:ext uri="{BB962C8B-B14F-4D97-AF65-F5344CB8AC3E}">
        <p14:creationId xmlns:p14="http://schemas.microsoft.com/office/powerpoint/2010/main" val="1110673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152400" y="228600"/>
            <a:ext cx="8763000" cy="1123950"/>
          </a:xfrm>
        </p:spPr>
        <p:txBody>
          <a:bodyPr/>
          <a:lstStyle/>
          <a:p>
            <a:pPr algn="ctr">
              <a:defRPr/>
            </a:pPr>
            <a:r>
              <a:rPr lang="en-US" sz="4000" b="1" dirty="0" smtClean="0">
                <a:solidFill>
                  <a:srgbClr val="00FF00"/>
                </a:solidFill>
                <a:latin typeface="Cambria" panose="02040503050406030204" pitchFamily="18" charset="0"/>
                <a:cs typeface="Tahoma" panose="020B0604030504040204" pitchFamily="34" charset="0"/>
              </a:rPr>
              <a:t>Repeated Deployments </a:t>
            </a:r>
            <a:br>
              <a:rPr lang="en-US" sz="4000" b="1" dirty="0" smtClean="0">
                <a:solidFill>
                  <a:srgbClr val="00FF00"/>
                </a:solidFill>
                <a:latin typeface="Cambria" panose="02040503050406030204" pitchFamily="18" charset="0"/>
                <a:cs typeface="Tahoma" panose="020B0604030504040204" pitchFamily="34" charset="0"/>
              </a:rPr>
            </a:br>
            <a:r>
              <a:rPr lang="en-US" sz="4000" b="1" dirty="0" smtClean="0">
                <a:solidFill>
                  <a:srgbClr val="00FF00"/>
                </a:solidFill>
                <a:latin typeface="Cambria" panose="02040503050406030204" pitchFamily="18" charset="0"/>
                <a:cs typeface="Tahoma" panose="020B0604030504040204" pitchFamily="34" charset="0"/>
              </a:rPr>
              <a:t>Increase PTSD</a:t>
            </a:r>
            <a:endParaRPr lang="en-US" sz="4000" b="1" dirty="0">
              <a:solidFill>
                <a:srgbClr val="00FF00"/>
              </a:solidFill>
              <a:latin typeface="Cambria" panose="02040503050406030204" pitchFamily="18" charset="0"/>
              <a:cs typeface="Tahoma" panose="020B0604030504040204" pitchFamily="34" charset="0"/>
            </a:endParaRPr>
          </a:p>
        </p:txBody>
      </p:sp>
      <p:sp>
        <p:nvSpPr>
          <p:cNvPr id="569347" name="Rectangle 3"/>
          <p:cNvSpPr>
            <a:spLocks noGrp="1" noChangeArrowheads="1"/>
          </p:cNvSpPr>
          <p:nvPr>
            <p:ph type="body" idx="1"/>
          </p:nvPr>
        </p:nvSpPr>
        <p:spPr>
          <a:xfrm>
            <a:off x="685800" y="1752600"/>
            <a:ext cx="8077200" cy="4876800"/>
          </a:xfrm>
        </p:spPr>
        <p:txBody>
          <a:bodyPr/>
          <a:lstStyle/>
          <a:p>
            <a:pPr>
              <a:lnSpc>
                <a:spcPct val="90000"/>
              </a:lnSpc>
              <a:buClr>
                <a:srgbClr val="0F6FC6"/>
              </a:buClr>
              <a:defRPr/>
            </a:pPr>
            <a:r>
              <a:rPr lang="en-US" sz="2800" dirty="0">
                <a:solidFill>
                  <a:prstClr val="white"/>
                </a:solidFill>
              </a:rPr>
              <a:t>Mental health problems increase with repeated deployments:  </a:t>
            </a:r>
            <a:r>
              <a:rPr lang="en-US" sz="2800" dirty="0" smtClean="0">
                <a:solidFill>
                  <a:prstClr val="white"/>
                </a:solidFill>
              </a:rPr>
              <a:t>14.3% </a:t>
            </a:r>
            <a:r>
              <a:rPr lang="en-US" sz="2800" dirty="0">
                <a:solidFill>
                  <a:prstClr val="white"/>
                </a:solidFill>
              </a:rPr>
              <a:t>of those with one deployment, </a:t>
            </a:r>
            <a:r>
              <a:rPr lang="en-US" sz="2800" dirty="0" smtClean="0">
                <a:solidFill>
                  <a:prstClr val="white"/>
                </a:solidFill>
              </a:rPr>
              <a:t>21.8% </a:t>
            </a:r>
            <a:r>
              <a:rPr lang="en-US" sz="2800" dirty="0">
                <a:solidFill>
                  <a:prstClr val="white"/>
                </a:solidFill>
              </a:rPr>
              <a:t>of those with two, and </a:t>
            </a:r>
            <a:r>
              <a:rPr lang="en-US" sz="2800" dirty="0" smtClean="0">
                <a:solidFill>
                  <a:prstClr val="white"/>
                </a:solidFill>
              </a:rPr>
              <a:t>32.5% </a:t>
            </a:r>
            <a:r>
              <a:rPr lang="en-US" sz="2800" dirty="0">
                <a:solidFill>
                  <a:prstClr val="white"/>
                </a:solidFill>
              </a:rPr>
              <a:t>of those with three or </a:t>
            </a:r>
            <a:r>
              <a:rPr lang="en-US" sz="2800" dirty="0" smtClean="0">
                <a:solidFill>
                  <a:prstClr val="white"/>
                </a:solidFill>
              </a:rPr>
              <a:t>four </a:t>
            </a:r>
            <a:r>
              <a:rPr lang="en-US" sz="2000" dirty="0">
                <a:solidFill>
                  <a:prstClr val="white"/>
                </a:solidFill>
              </a:rPr>
              <a:t>(Mental Health Advisory </a:t>
            </a:r>
            <a:r>
              <a:rPr lang="en-US" sz="2000" dirty="0" smtClean="0">
                <a:solidFill>
                  <a:prstClr val="white"/>
                </a:solidFill>
              </a:rPr>
              <a:t>Team-VII, 2011) </a:t>
            </a:r>
            <a:endParaRPr lang="en-US" sz="2000" dirty="0">
              <a:solidFill>
                <a:prstClr val="white"/>
              </a:solidFill>
            </a:endParaRPr>
          </a:p>
          <a:p>
            <a:pPr>
              <a:lnSpc>
                <a:spcPct val="90000"/>
              </a:lnSpc>
              <a:defRPr/>
            </a:pPr>
            <a:r>
              <a:rPr lang="en-US" sz="2800" dirty="0" smtClean="0"/>
              <a:t>Army soldiers deployed twice have 1.6 times greater chance of developing PTSD than those deployed once </a:t>
            </a:r>
            <a:r>
              <a:rPr lang="en-US" sz="2000" dirty="0" smtClean="0"/>
              <a:t>(</a:t>
            </a:r>
            <a:r>
              <a:rPr lang="en-US" sz="2000" dirty="0" err="1" smtClean="0"/>
              <a:t>Reger</a:t>
            </a:r>
            <a:r>
              <a:rPr lang="en-US" sz="2000" dirty="0" smtClean="0"/>
              <a:t> et al., 2009)</a:t>
            </a:r>
            <a:endParaRPr lang="en-US" sz="2800" dirty="0" smtClean="0"/>
          </a:p>
          <a:p>
            <a:pPr>
              <a:lnSpc>
                <a:spcPct val="90000"/>
              </a:lnSpc>
              <a:defRPr/>
            </a:pPr>
            <a:r>
              <a:rPr lang="en-US" sz="2800" dirty="0" smtClean="0"/>
              <a:t>Active duty military with PTSD may be sent back into combat</a:t>
            </a:r>
          </a:p>
          <a:p>
            <a:pPr>
              <a:lnSpc>
                <a:spcPct val="90000"/>
              </a:lnSpc>
              <a:defRPr/>
            </a:pPr>
            <a:r>
              <a:rPr lang="en-US" sz="2800" dirty="0" smtClean="0"/>
              <a:t>Shorter dwell times increase risk of PTSD </a:t>
            </a:r>
            <a:r>
              <a:rPr lang="en-US" sz="2000" dirty="0" smtClean="0"/>
              <a:t>(</a:t>
            </a:r>
            <a:r>
              <a:rPr lang="en-US" sz="2000" dirty="0" err="1" smtClean="0"/>
              <a:t>MacGregor</a:t>
            </a:r>
            <a:r>
              <a:rPr lang="en-US" sz="2000" dirty="0" smtClean="0"/>
              <a:t> et al., 2012)</a:t>
            </a:r>
            <a:endParaRPr lang="en-US" sz="2800" dirty="0"/>
          </a:p>
        </p:txBody>
      </p:sp>
    </p:spTree>
    <p:extLst>
      <p:ext uri="{BB962C8B-B14F-4D97-AF65-F5344CB8AC3E}">
        <p14:creationId xmlns:p14="http://schemas.microsoft.com/office/powerpoint/2010/main" val="3658759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829800" cy="1123950"/>
          </a:xfrm>
        </p:spPr>
        <p:txBody>
          <a:bodyPr/>
          <a:lstStyle/>
          <a:p>
            <a:pPr algn="ctr">
              <a:defRPr/>
            </a:pPr>
            <a:r>
              <a:rPr lang="en-US" sz="2800" b="1" dirty="0">
                <a:solidFill>
                  <a:srgbClr val="00FF00"/>
                </a:solidFill>
                <a:latin typeface="Cambria" pitchFamily="18" charset="0"/>
                <a:cs typeface="Arial" charset="0"/>
              </a:rPr>
              <a:t>Frequency of Mental Disorders among OEF/OIF/OND Veterans </a:t>
            </a:r>
            <a:r>
              <a:rPr lang="en-US" sz="2800" b="1" dirty="0" smtClean="0">
                <a:solidFill>
                  <a:srgbClr val="00FF00"/>
                </a:solidFill>
                <a:latin typeface="Cambria" pitchFamily="18" charset="0"/>
                <a:cs typeface="Arial" charset="0"/>
              </a:rPr>
              <a:t>Seen at VAMCs since 2002</a:t>
            </a:r>
            <a:endParaRPr lang="en-US" sz="2800" dirty="0">
              <a:latin typeface="Cambria" pitchFamily="18" charset="0"/>
            </a:endParaRPr>
          </a:p>
        </p:txBody>
      </p:sp>
      <p:sp>
        <p:nvSpPr>
          <p:cNvPr id="3" name="Content Placeholder 2"/>
          <p:cNvSpPr>
            <a:spLocks noGrp="1"/>
          </p:cNvSpPr>
          <p:nvPr>
            <p:ph idx="1"/>
          </p:nvPr>
        </p:nvSpPr>
        <p:spPr>
          <a:xfrm>
            <a:off x="457200" y="1981200"/>
            <a:ext cx="8229600" cy="4114800"/>
          </a:xfrm>
        </p:spPr>
        <p:txBody>
          <a:bodyPr/>
          <a:lstStyle/>
          <a:p>
            <a:pPr marL="342900" lvl="1" indent="-342900">
              <a:buClr>
                <a:schemeClr val="accent1"/>
              </a:buClr>
              <a:defRPr/>
            </a:pPr>
            <a:r>
              <a:rPr lang="en-US" sz="2600" dirty="0" smtClean="0">
                <a:latin typeface="Constantia" pitchFamily="18" charset="0"/>
              </a:rPr>
              <a:t>804,704 (an increase of 121,183, or 17.7%, last year) Iraq and Afghanistan veterans seen at VAMCs between 1st </a:t>
            </a:r>
            <a:r>
              <a:rPr lang="en-US" sz="2600" dirty="0">
                <a:latin typeface="Constantia" pitchFamily="18" charset="0"/>
              </a:rPr>
              <a:t>Quarter FY 2002 </a:t>
            </a:r>
            <a:r>
              <a:rPr lang="en-US" sz="2600" dirty="0" smtClean="0">
                <a:latin typeface="Constantia" pitchFamily="18" charset="0"/>
              </a:rPr>
              <a:t>and </a:t>
            </a:r>
            <a:r>
              <a:rPr lang="en-US" sz="2600" dirty="0">
                <a:solidFill>
                  <a:srgbClr val="DBF9E4"/>
                </a:solidFill>
                <a:latin typeface="Constantia" pitchFamily="18" charset="0"/>
              </a:rPr>
              <a:t>2nd Quarter FY </a:t>
            </a:r>
            <a:r>
              <a:rPr lang="en-US" sz="2600" dirty="0" smtClean="0">
                <a:solidFill>
                  <a:srgbClr val="DBF9E4"/>
                </a:solidFill>
                <a:latin typeface="Constantia" pitchFamily="18" charset="0"/>
              </a:rPr>
              <a:t>2012</a:t>
            </a:r>
            <a:endParaRPr lang="en-US" sz="2600" dirty="0" smtClean="0">
              <a:latin typeface="Constantia" pitchFamily="18" charset="0"/>
            </a:endParaRPr>
          </a:p>
          <a:p>
            <a:pPr>
              <a:defRPr/>
            </a:pPr>
            <a:r>
              <a:rPr lang="en-US" sz="2600" dirty="0" smtClean="0">
                <a:latin typeface="Constantia" pitchFamily="18" charset="0"/>
              </a:rPr>
              <a:t>52.8 % diagnosed with mental health disorders</a:t>
            </a:r>
          </a:p>
          <a:p>
            <a:pPr>
              <a:defRPr/>
            </a:pPr>
            <a:r>
              <a:rPr lang="en-US" sz="2600" dirty="0" smtClean="0">
                <a:latin typeface="Constantia" pitchFamily="18" charset="0"/>
              </a:rPr>
              <a:t>Of those diagnosed with MH disorders:</a:t>
            </a:r>
          </a:p>
          <a:p>
            <a:pPr lvl="1">
              <a:defRPr/>
            </a:pPr>
            <a:r>
              <a:rPr lang="en-US" sz="2400" dirty="0" smtClean="0">
                <a:latin typeface="Constantia" pitchFamily="18" charset="0"/>
              </a:rPr>
              <a:t>53.8% have PTSD</a:t>
            </a:r>
          </a:p>
          <a:p>
            <a:pPr lvl="1">
              <a:defRPr/>
            </a:pPr>
            <a:r>
              <a:rPr lang="en-US" sz="2400" dirty="0" smtClean="0">
                <a:latin typeface="Constantia" pitchFamily="18" charset="0"/>
              </a:rPr>
              <a:t>41.9% have Depression</a:t>
            </a:r>
          </a:p>
          <a:p>
            <a:pPr lvl="1">
              <a:defRPr/>
            </a:pPr>
            <a:r>
              <a:rPr lang="en-US" sz="2400" dirty="0" smtClean="0">
                <a:latin typeface="Constantia" pitchFamily="18" charset="0"/>
              </a:rPr>
              <a:t>36.9% have Anxiety Disorders</a:t>
            </a:r>
          </a:p>
          <a:p>
            <a:pPr lvl="1">
              <a:defRPr/>
            </a:pPr>
            <a:r>
              <a:rPr lang="en-US" sz="2400" dirty="0" smtClean="0">
                <a:latin typeface="Constantia" pitchFamily="18" charset="0"/>
              </a:rPr>
              <a:t>26.3-38.7% have Substance Use Disorders</a:t>
            </a:r>
          </a:p>
          <a:p>
            <a:pPr lvl="1">
              <a:defRPr/>
            </a:pPr>
            <a:endParaRPr lang="en-US" dirty="0">
              <a:latin typeface="Constantia" pitchFamily="18" charset="0"/>
            </a:endParaRPr>
          </a:p>
          <a:p>
            <a:pPr marL="457200" lvl="1" indent="0">
              <a:buFontTx/>
              <a:buNone/>
              <a:defRPr/>
            </a:pPr>
            <a:r>
              <a:rPr lang="en-US" sz="1600" dirty="0" smtClean="0">
                <a:latin typeface="Constantia" pitchFamily="18" charset="0"/>
              </a:rPr>
              <a:t>VHA, 2012</a:t>
            </a:r>
          </a:p>
          <a:p>
            <a:pPr>
              <a:defRPr/>
            </a:pPr>
            <a:endParaRPr lang="en-US" dirty="0"/>
          </a:p>
        </p:txBody>
      </p:sp>
    </p:spTree>
    <p:extLst>
      <p:ext uri="{BB962C8B-B14F-4D97-AF65-F5344CB8AC3E}">
        <p14:creationId xmlns:p14="http://schemas.microsoft.com/office/powerpoint/2010/main" val="2398616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oter Placeholder 4"/>
          <p:cNvSpPr>
            <a:spLocks noGrp="1"/>
          </p:cNvSpPr>
          <p:nvPr>
            <p:ph type="ftr" sz="quarter" idx="11"/>
          </p:nvPr>
        </p:nvSpPr>
        <p:spPr>
          <a:xfrm>
            <a:off x="2914650" y="6506726"/>
            <a:ext cx="3352800" cy="314325"/>
          </a:xfrm>
          <a:noFill/>
          <a:ln>
            <a:miter lim="800000"/>
            <a:headEnd/>
            <a:tailEnd/>
          </a:ln>
        </p:spPr>
        <p:txBody>
          <a:bodyPr/>
          <a:lstStyle/>
          <a:p>
            <a:r>
              <a:rPr lang="en-US" b="1" dirty="0">
                <a:latin typeface="Constantia" pitchFamily="18" charset="0"/>
              </a:rPr>
              <a:t>Cumulative from 1st Quarter FY 2002 through </a:t>
            </a:r>
            <a:r>
              <a:rPr lang="en-US" b="1" dirty="0" smtClean="0">
                <a:latin typeface="Constantia" pitchFamily="18" charset="0"/>
              </a:rPr>
              <a:t>4th</a:t>
            </a:r>
            <a:r>
              <a:rPr lang="en-US" b="1" dirty="0" smtClean="0">
                <a:solidFill>
                  <a:srgbClr val="DBF9E4"/>
                </a:solidFill>
                <a:latin typeface="Constantia" pitchFamily="18" charset="0"/>
              </a:rPr>
              <a:t> </a:t>
            </a:r>
            <a:r>
              <a:rPr lang="en-US" b="1" dirty="0">
                <a:solidFill>
                  <a:srgbClr val="DBF9E4"/>
                </a:solidFill>
                <a:latin typeface="Constantia" pitchFamily="18" charset="0"/>
              </a:rPr>
              <a:t>Quarter FY </a:t>
            </a:r>
            <a:r>
              <a:rPr lang="en-US" b="1" dirty="0" smtClean="0">
                <a:solidFill>
                  <a:srgbClr val="DBF9E4"/>
                </a:solidFill>
                <a:latin typeface="Constantia" pitchFamily="18" charset="0"/>
              </a:rPr>
              <a:t>2012</a:t>
            </a:r>
            <a:endParaRPr lang="en-US" b="1" dirty="0">
              <a:solidFill>
                <a:srgbClr val="DBF9E4"/>
              </a:solidFill>
              <a:latin typeface="Constantia" pitchFamily="18" charset="0"/>
            </a:endParaRPr>
          </a:p>
        </p:txBody>
      </p:sp>
      <p:sp>
        <p:nvSpPr>
          <p:cNvPr id="68647" name="Rectangle 99"/>
          <p:cNvSpPr>
            <a:spLocks noChangeArrowheads="1"/>
          </p:cNvSpPr>
          <p:nvPr/>
        </p:nvSpPr>
        <p:spPr bwMode="auto">
          <a:xfrm>
            <a:off x="304800" y="5982851"/>
            <a:ext cx="8686800" cy="523875"/>
          </a:xfrm>
          <a:prstGeom prst="rect">
            <a:avLst/>
          </a:prstGeom>
          <a:noFill/>
          <a:ln w="9525">
            <a:noFill/>
            <a:miter lim="800000"/>
            <a:headEnd/>
            <a:tailEnd/>
          </a:ln>
        </p:spPr>
        <p:txBody>
          <a:bodyPr>
            <a:spAutoFit/>
          </a:bodyPr>
          <a:lstStyle/>
          <a:p>
            <a:r>
              <a:rPr lang="en-US" sz="1400" b="1" dirty="0">
                <a:latin typeface="Constantia" pitchFamily="18" charset="0"/>
              </a:rPr>
              <a:t>N = </a:t>
            </a:r>
            <a:r>
              <a:rPr lang="en-US" sz="1400" b="1" dirty="0" smtClean="0">
                <a:latin typeface="Constantia" pitchFamily="18" charset="0"/>
              </a:rPr>
              <a:t>464,685</a:t>
            </a:r>
            <a:endParaRPr lang="en-US" sz="1400" b="1" baseline="30000" dirty="0">
              <a:latin typeface="Constantia" pitchFamily="18" charset="0"/>
            </a:endParaRPr>
          </a:p>
          <a:p>
            <a:r>
              <a:rPr lang="en-US" sz="1400" dirty="0" smtClean="0">
                <a:latin typeface="Constantia" pitchFamily="18" charset="0"/>
              </a:rPr>
              <a:t>*Not </a:t>
            </a:r>
            <a:r>
              <a:rPr lang="en-US" sz="1400" dirty="0">
                <a:latin typeface="Constantia" pitchFamily="18" charset="0"/>
              </a:rPr>
              <a:t>including PTSD from VA’s Vet Centers or data from Veterans not enrolled for VA health </a:t>
            </a:r>
            <a:r>
              <a:rPr lang="en-US" sz="1400" dirty="0" smtClean="0">
                <a:latin typeface="Constantia" pitchFamily="18" charset="0"/>
              </a:rPr>
              <a:t>care </a:t>
            </a:r>
            <a:endParaRPr lang="en-US" sz="1400" dirty="0">
              <a:latin typeface="Constantia" pitchFamily="18" charset="0"/>
            </a:endParaRPr>
          </a:p>
        </p:txBody>
      </p:sp>
      <p:sp>
        <p:nvSpPr>
          <p:cNvPr id="68648" name="Rectangle 77"/>
          <p:cNvSpPr>
            <a:spLocks noChangeArrowheads="1"/>
          </p:cNvSpPr>
          <p:nvPr/>
        </p:nvSpPr>
        <p:spPr bwMode="auto">
          <a:xfrm>
            <a:off x="533400" y="152400"/>
            <a:ext cx="8305800" cy="914400"/>
          </a:xfrm>
          <a:prstGeom prst="rect">
            <a:avLst/>
          </a:prstGeom>
          <a:noFill/>
          <a:ln w="9525">
            <a:noFill/>
            <a:miter lim="800000"/>
            <a:headEnd/>
            <a:tailEnd/>
          </a:ln>
        </p:spPr>
        <p:txBody>
          <a:bodyPr anchor="ctr"/>
          <a:lstStyle/>
          <a:p>
            <a:pPr algn="ctr"/>
            <a:r>
              <a:rPr lang="en-US" sz="2800" b="1" dirty="0">
                <a:solidFill>
                  <a:srgbClr val="00FF00"/>
                </a:solidFill>
                <a:latin typeface="Cambria" pitchFamily="18" charset="0"/>
                <a:cs typeface="Arial" charset="0"/>
              </a:rPr>
              <a:t>Frequency of Mental Disorders among OEF/OIF/OND Veterans </a:t>
            </a:r>
            <a:r>
              <a:rPr lang="en-US" sz="2800" b="1" dirty="0" smtClean="0">
                <a:solidFill>
                  <a:srgbClr val="00FF00"/>
                </a:solidFill>
                <a:latin typeface="Cambria" pitchFamily="18" charset="0"/>
                <a:cs typeface="Arial" charset="0"/>
              </a:rPr>
              <a:t>Seen at VAMCs since </a:t>
            </a:r>
            <a:r>
              <a:rPr lang="en-US" sz="2800" b="1" dirty="0">
                <a:solidFill>
                  <a:srgbClr val="00FF00"/>
                </a:solidFill>
                <a:latin typeface="Cambria" pitchFamily="18" charset="0"/>
                <a:cs typeface="Arial" charset="0"/>
              </a:rPr>
              <a:t>2002</a:t>
            </a:r>
            <a:endParaRPr lang="en-US" sz="2800" b="1" baseline="30000" dirty="0">
              <a:solidFill>
                <a:srgbClr val="00FF00"/>
              </a:solidFill>
              <a:latin typeface="Cambria" pitchFamily="18" charset="0"/>
              <a:cs typeface="Arial" charset="0"/>
            </a:endParaRP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900578094"/>
              </p:ext>
            </p:extLst>
          </p:nvPr>
        </p:nvGraphicFramePr>
        <p:xfrm>
          <a:off x="685800" y="1981200"/>
          <a:ext cx="7848600" cy="3705225"/>
        </p:xfrm>
        <a:graphic>
          <a:graphicData uri="http://schemas.openxmlformats.org/drawingml/2006/table">
            <a:tbl>
              <a:tblPr/>
              <a:tblGrid>
                <a:gridCol w="4155141"/>
                <a:gridCol w="2154518"/>
                <a:gridCol w="1538941"/>
              </a:tblGrid>
              <a:tr h="4476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tantia" pitchFamily="18" charset="0"/>
                          <a:cs typeface="Arial" charset="0"/>
                        </a:rPr>
                        <a:t>Disease Category (ICD code)</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tantia" pitchFamily="18" charset="0"/>
                          <a:cs typeface="Arial" charset="0"/>
                        </a:rPr>
                        <a:t>Total Number of OEF/OIF/OND Veterans*</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tantia" pitchFamily="18" charset="0"/>
                          <a:cs typeface="Arial" charset="0"/>
                        </a:rPr>
                        <a:t>Change since Q4FY11</a:t>
                      </a:r>
                    </a:p>
                  </a:txBody>
                  <a:tcPr marR="0" marT="0" marB="0" anchor="ctr" horzOverflow="overflow">
                    <a:lnL>
                      <a:noFill/>
                    </a:lnL>
                    <a:lnR>
                      <a:noFill/>
                    </a:lnR>
                    <a:lnT>
                      <a:noFill/>
                    </a:lnT>
                    <a:lnB>
                      <a:noFill/>
                    </a:lnB>
                    <a:lnTlToBr>
                      <a:noFill/>
                    </a:lnTlToBr>
                    <a:lnBlToTr>
                      <a:noFill/>
                    </a:lnBlToTr>
                    <a:noFill/>
                  </a:tcPr>
                </a:tc>
              </a:tr>
              <a:tr h="2825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EF53C"/>
                          </a:solidFill>
                          <a:effectLst/>
                          <a:latin typeface="Constantia" pitchFamily="18" charset="0"/>
                          <a:cs typeface="Times New Roman" pitchFamily="18" charset="0"/>
                        </a:rPr>
                        <a:t>PTSD (ICD-9CM 309.81)</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rgbClr val="FEF53C"/>
                          </a:solidFill>
                          <a:latin typeface="Constantia" pitchFamily="18" charset="0"/>
                          <a:cs typeface="Arial" pitchFamily="34" charset="0"/>
                        </a:rPr>
                        <a:t>250,242</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rgbClr val="FEF53C"/>
                          </a:solidFill>
                          <a:latin typeface="Constantia" pitchFamily="18" charset="0"/>
                          <a:cs typeface="Arial" pitchFamily="34" charset="0"/>
                        </a:rPr>
                        <a:t>20.8%</a:t>
                      </a:r>
                    </a:p>
                  </a:txBody>
                  <a:tcPr marL="9525" marR="9525" marT="9525" marB="0" anchor="ctr">
                    <a:lnL>
                      <a:noFill/>
                    </a:lnL>
                    <a:lnR>
                      <a:noFill/>
                    </a:lnR>
                    <a:lnT>
                      <a:noFill/>
                    </a:lnT>
                    <a:lnB>
                      <a:noFill/>
                    </a:lnB>
                    <a:lnTlToBr>
                      <a:noFill/>
                    </a:lnTlToBr>
                    <a:lnBlToTr>
                      <a:noFill/>
                    </a:lnBlToTr>
                    <a:noFill/>
                  </a:tcPr>
                </a:tc>
              </a:tr>
              <a:tr h="2984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tantia" pitchFamily="18" charset="0"/>
                          <a:cs typeface="Arial" charset="0"/>
                        </a:rPr>
                        <a:t>Depressive Disorders (311)</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chemeClr val="tx1"/>
                          </a:solidFill>
                          <a:latin typeface="Constantia" pitchFamily="18" charset="0"/>
                          <a:cs typeface="Arial" pitchFamily="34" charset="0"/>
                        </a:rPr>
                        <a:t>194,503</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chemeClr val="tx1"/>
                          </a:solidFill>
                          <a:latin typeface="Constantia" pitchFamily="18" charset="0"/>
                          <a:cs typeface="Arial" pitchFamily="34" charset="0"/>
                        </a:rPr>
                        <a:t>24.5%</a:t>
                      </a:r>
                    </a:p>
                  </a:txBody>
                  <a:tcPr marL="9525" marR="9525" marT="9525" marB="0" anchor="ctr">
                    <a:lnL>
                      <a:noFill/>
                    </a:lnL>
                    <a:lnR>
                      <a:noFill/>
                    </a:lnR>
                    <a:lnT>
                      <a:noFill/>
                    </a:lnT>
                    <a:lnB>
                      <a:noFill/>
                    </a:lnB>
                    <a:lnTlToBr>
                      <a:noFill/>
                    </a:lnTlToBr>
                    <a:lnBlToTr>
                      <a:noFill/>
                    </a:lnBlToTr>
                    <a:noFill/>
                  </a:tcPr>
                </a:tc>
              </a:tr>
              <a:tr h="2984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nstantia" pitchFamily="18" charset="0"/>
                          <a:cs typeface="Arial" charset="0"/>
                        </a:rPr>
                        <a:t>Neurotic Disorders (300)</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171,530</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27.3%</a:t>
                      </a:r>
                    </a:p>
                  </a:txBody>
                  <a:tcPr marL="9525" marR="9525" marT="9525" marB="0" anchor="ctr">
                    <a:lnL>
                      <a:noFill/>
                    </a:lnL>
                    <a:lnR>
                      <a:noFill/>
                    </a:lnR>
                    <a:lnT>
                      <a:noFill/>
                    </a:lnT>
                    <a:lnB>
                      <a:noFill/>
                    </a:lnB>
                    <a:lnTlToBr>
                      <a:noFill/>
                    </a:lnTlToBr>
                    <a:lnBlToTr>
                      <a:noFill/>
                    </a:lnBlToTr>
                    <a:noFill/>
                  </a:tcPr>
                </a:tc>
              </a:tr>
              <a:tr h="2984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onstantia" pitchFamily="18" charset="0"/>
                          <a:cs typeface="Arial" charset="0"/>
                        </a:rPr>
                        <a:t>Tobacco Use Disorder (305.1)</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149,926</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20.1%</a:t>
                      </a:r>
                    </a:p>
                  </a:txBody>
                  <a:tcPr marL="9525" marR="9525" marT="9525" marB="0" anchor="ctr">
                    <a:lnL>
                      <a:noFill/>
                    </a:lnL>
                    <a:lnR>
                      <a:noFill/>
                    </a:lnR>
                    <a:lnT>
                      <a:noFill/>
                    </a:lnT>
                    <a:lnB>
                      <a:noFill/>
                    </a:lnB>
                    <a:lnTlToBr>
                      <a:noFill/>
                    </a:lnTlToBr>
                    <a:lnBlToTr>
                      <a:noFill/>
                    </a:lnBlToTr>
                    <a:noFill/>
                  </a:tcPr>
                </a:tc>
              </a:tr>
              <a:tr h="2984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nstantia" pitchFamily="18" charset="0"/>
                          <a:cs typeface="Arial" charset="0"/>
                        </a:rPr>
                        <a:t>Affective Psychoses (296)</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117,260</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24.1%</a:t>
                      </a:r>
                    </a:p>
                  </a:txBody>
                  <a:tcPr marL="9525" marR="9525" marT="9525" marB="0" anchor="ctr">
                    <a:lnL>
                      <a:noFill/>
                    </a:lnL>
                    <a:lnR>
                      <a:noFill/>
                    </a:lnR>
                    <a:lnT>
                      <a:noFill/>
                    </a:lnT>
                    <a:lnB>
                      <a:noFill/>
                    </a:lnB>
                    <a:lnTlToBr>
                      <a:noFill/>
                    </a:lnTlToBr>
                    <a:lnBlToTr>
                      <a:noFill/>
                    </a:lnBlToTr>
                    <a:noFill/>
                  </a:tcPr>
                </a:tc>
              </a:tr>
              <a:tr h="2984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tantia" pitchFamily="18" charset="0"/>
                          <a:cs typeface="Arial" charset="0"/>
                        </a:rPr>
                        <a:t>Alcohol Abuse (305.0)</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chemeClr val="tx1"/>
                          </a:solidFill>
                          <a:latin typeface="Constantia" pitchFamily="18" charset="0"/>
                          <a:cs typeface="Arial" pitchFamily="34" charset="0"/>
                        </a:rPr>
                        <a:t>58,316</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chemeClr val="tx1"/>
                          </a:solidFill>
                          <a:latin typeface="Constantia" pitchFamily="18" charset="0"/>
                          <a:cs typeface="Arial" pitchFamily="34" charset="0"/>
                        </a:rPr>
                        <a:t>23.4%</a:t>
                      </a:r>
                    </a:p>
                  </a:txBody>
                  <a:tcPr marL="9525" marR="9525" marT="9525" marB="0" anchor="ctr">
                    <a:lnL>
                      <a:noFill/>
                    </a:lnL>
                    <a:lnR>
                      <a:noFill/>
                    </a:lnR>
                    <a:lnT>
                      <a:noFill/>
                    </a:lnT>
                    <a:lnB>
                      <a:noFill/>
                    </a:lnB>
                    <a:lnTlToBr>
                      <a:noFill/>
                    </a:lnTlToBr>
                    <a:lnBlToTr>
                      <a:noFill/>
                    </a:lnBlToTr>
                    <a:noFill/>
                  </a:tcPr>
                </a:tc>
              </a:tr>
              <a:tr h="2984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tantia" pitchFamily="18" charset="0"/>
                          <a:cs typeface="Arial" charset="0"/>
                        </a:rPr>
                        <a:t>Alcohol Dependence Syndrome (303)</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chemeClr val="tx1"/>
                          </a:solidFill>
                          <a:latin typeface="Constantia" pitchFamily="18" charset="0"/>
                          <a:cs typeface="Arial" pitchFamily="34" charset="0"/>
                        </a:rPr>
                        <a:t>55,897</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chemeClr val="tx1"/>
                          </a:solidFill>
                          <a:latin typeface="Constantia" pitchFamily="18" charset="0"/>
                          <a:cs typeface="Arial" pitchFamily="34" charset="0"/>
                        </a:rPr>
                        <a:t>26.6%</a:t>
                      </a:r>
                    </a:p>
                  </a:txBody>
                  <a:tcPr marL="9525" marR="9525" marT="9525" marB="0" anchor="ctr">
                    <a:lnL>
                      <a:noFill/>
                    </a:lnL>
                    <a:lnR>
                      <a:noFill/>
                    </a:lnR>
                    <a:lnT>
                      <a:noFill/>
                    </a:lnT>
                    <a:lnB>
                      <a:noFill/>
                    </a:lnB>
                    <a:lnTlToBr>
                      <a:noFill/>
                    </a:lnTlToBr>
                    <a:lnBlToTr>
                      <a:noFill/>
                    </a:lnBlToTr>
                    <a:noFill/>
                  </a:tcPr>
                </a:tc>
              </a:tr>
              <a:tr h="2984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tantia" pitchFamily="18" charset="0"/>
                          <a:cs typeface="Arial" charset="0"/>
                        </a:rPr>
                        <a:t>Non-Alcohol Abuse of Drugs (ICD 305.2-9)</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chemeClr val="tx1"/>
                          </a:solidFill>
                          <a:latin typeface="Constantia" pitchFamily="18" charset="0"/>
                          <a:cs typeface="Arial" pitchFamily="34" charset="0"/>
                        </a:rPr>
                        <a:t>40,147</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chemeClr val="tx1"/>
                          </a:solidFill>
                          <a:latin typeface="Constantia" pitchFamily="18" charset="0"/>
                          <a:cs typeface="Arial" pitchFamily="34" charset="0"/>
                        </a:rPr>
                        <a:t>30.1%</a:t>
                      </a:r>
                    </a:p>
                  </a:txBody>
                  <a:tcPr marL="9525" marR="9525" marT="9525" marB="0" anchor="ctr">
                    <a:lnL>
                      <a:noFill/>
                    </a:lnL>
                    <a:lnR>
                      <a:noFill/>
                    </a:lnR>
                    <a:lnT>
                      <a:noFill/>
                    </a:lnT>
                    <a:lnB>
                      <a:noFill/>
                    </a:lnB>
                    <a:lnTlToBr>
                      <a:noFill/>
                    </a:lnTlToBr>
                    <a:lnBlToTr>
                      <a:noFill/>
                    </a:lnBlToTr>
                    <a:noFill/>
                  </a:tcPr>
                </a:tc>
              </a:tr>
              <a:tr h="2667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tantia" pitchFamily="18" charset="0"/>
                          <a:cs typeface="Arial" charset="0"/>
                        </a:rPr>
                        <a:t>Drug Dependence  (304)</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chemeClr val="tx1"/>
                          </a:solidFill>
                          <a:latin typeface="Constantia" pitchFamily="18" charset="0"/>
                          <a:cs typeface="Arial" pitchFamily="34" charset="0"/>
                        </a:rPr>
                        <a:t>30,198</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chemeClr val="tx1"/>
                          </a:solidFill>
                          <a:latin typeface="Constantia" pitchFamily="18" charset="0"/>
                          <a:cs typeface="Arial" pitchFamily="34" charset="0"/>
                        </a:rPr>
                        <a:t>31.4%</a:t>
                      </a:r>
                    </a:p>
                  </a:txBody>
                  <a:tcPr marL="9525" marR="9525" marT="9525" marB="0" anchor="ctr">
                    <a:lnL>
                      <a:noFill/>
                    </a:lnL>
                    <a:lnR>
                      <a:noFill/>
                    </a:lnR>
                    <a:lnT>
                      <a:noFill/>
                    </a:lnT>
                    <a:lnB>
                      <a:noFill/>
                    </a:lnB>
                    <a:lnTlToBr>
                      <a:noFill/>
                    </a:lnTlToBr>
                    <a:lnBlToTr>
                      <a:noFill/>
                    </a:lnBlToTr>
                    <a:noFill/>
                  </a:tcPr>
                </a:tc>
              </a:tr>
              <a:tr h="2667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onstantia" pitchFamily="18" charset="0"/>
                          <a:cs typeface="Arial" charset="0"/>
                        </a:rPr>
                        <a:t>Specific Nonpsychotic Mental Disorder due to Organic Brain Damage (310)</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tx1"/>
                          </a:solidFill>
                          <a:latin typeface="Constantia" pitchFamily="18" charset="0"/>
                          <a:cs typeface="Arial" pitchFamily="34" charset="0"/>
                        </a:rPr>
                        <a:t>29,713</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14.1%</a:t>
                      </a:r>
                    </a:p>
                  </a:txBody>
                  <a:tcPr marL="9525" marR="9525" marT="9525" marB="0" anchor="ctr">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422524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171450"/>
            <a:ext cx="8089900" cy="1123950"/>
          </a:xfrm>
        </p:spPr>
        <p:txBody>
          <a:bodyPr/>
          <a:lstStyle/>
          <a:p>
            <a:pPr algn="ctr">
              <a:defRPr/>
            </a:pPr>
            <a:r>
              <a:rPr lang="en-US" b="1" dirty="0" smtClean="0">
                <a:solidFill>
                  <a:srgbClr val="00FF00"/>
                </a:solidFill>
                <a:latin typeface="Cambria" pitchFamily="18" charset="0"/>
              </a:rPr>
              <a:t>Military </a:t>
            </a:r>
            <a:r>
              <a:rPr lang="en-US" b="1" dirty="0">
                <a:solidFill>
                  <a:srgbClr val="00FF00"/>
                </a:solidFill>
                <a:latin typeface="Cambria" pitchFamily="18" charset="0"/>
              </a:rPr>
              <a:t>Trauma in Women</a:t>
            </a:r>
            <a:endParaRPr lang="en-US" dirty="0"/>
          </a:p>
        </p:txBody>
      </p:sp>
      <p:sp>
        <p:nvSpPr>
          <p:cNvPr id="3" name="Content Placeholder 2"/>
          <p:cNvSpPr>
            <a:spLocks noGrp="1"/>
          </p:cNvSpPr>
          <p:nvPr>
            <p:ph idx="1"/>
          </p:nvPr>
        </p:nvSpPr>
        <p:spPr/>
        <p:txBody>
          <a:bodyPr/>
          <a:lstStyle/>
          <a:p>
            <a:pPr>
              <a:defRPr/>
            </a:pPr>
            <a:r>
              <a:rPr lang="en-US" sz="2800" dirty="0">
                <a:latin typeface="Constantia" pitchFamily="18" charset="0"/>
              </a:rPr>
              <a:t>2/3 of female OIF veterans report at least one combat experience </a:t>
            </a:r>
            <a:r>
              <a:rPr lang="en-US" sz="2000" dirty="0">
                <a:latin typeface="Constantia" pitchFamily="18" charset="0"/>
              </a:rPr>
              <a:t>(Milliken et al., 2007)</a:t>
            </a:r>
          </a:p>
          <a:p>
            <a:pPr>
              <a:defRPr/>
            </a:pPr>
            <a:r>
              <a:rPr lang="en-US" sz="2800" dirty="0">
                <a:latin typeface="Constantia" pitchFamily="18" charset="0"/>
              </a:rPr>
              <a:t>38% of OIF servicewomen are in firefights, and 7% report shooting at an enemy </a:t>
            </a:r>
            <a:r>
              <a:rPr lang="en-US" sz="2000" dirty="0">
                <a:latin typeface="Constantia" pitchFamily="18" charset="0"/>
              </a:rPr>
              <a:t>(</a:t>
            </a:r>
            <a:r>
              <a:rPr lang="en-US" sz="2000" dirty="0" err="1">
                <a:latin typeface="Constantia" pitchFamily="18" charset="0"/>
              </a:rPr>
              <a:t>Hoge</a:t>
            </a:r>
            <a:r>
              <a:rPr lang="en-US" sz="2000" dirty="0">
                <a:latin typeface="Constantia" pitchFamily="18" charset="0"/>
              </a:rPr>
              <a:t> et al., 2007)</a:t>
            </a:r>
          </a:p>
          <a:p>
            <a:pPr>
              <a:defRPr/>
            </a:pPr>
            <a:r>
              <a:rPr lang="en-US" sz="2800" dirty="0">
                <a:latin typeface="Constantia" pitchFamily="18" charset="0"/>
              </a:rPr>
              <a:t>OIF servicewomen handle human remains more often than servicemen:  38% vs. 29% </a:t>
            </a:r>
            <a:r>
              <a:rPr lang="en-US" sz="2000" dirty="0">
                <a:latin typeface="Constantia" pitchFamily="18" charset="0"/>
              </a:rPr>
              <a:t>(</a:t>
            </a:r>
            <a:r>
              <a:rPr lang="en-US" sz="2000" dirty="0" err="1">
                <a:latin typeface="Constantia" pitchFamily="18" charset="0"/>
              </a:rPr>
              <a:t>Hoge</a:t>
            </a:r>
            <a:r>
              <a:rPr lang="en-US" sz="2000" dirty="0">
                <a:latin typeface="Constantia" pitchFamily="18" charset="0"/>
              </a:rPr>
              <a:t> et al., 2007)</a:t>
            </a:r>
          </a:p>
          <a:p>
            <a:pPr>
              <a:defRPr/>
            </a:pPr>
            <a:r>
              <a:rPr lang="en-US" sz="2800" dirty="0">
                <a:latin typeface="Constantia" pitchFamily="18" charset="0"/>
              </a:rPr>
              <a:t>21% of female veterans of Iraq and Afghanistan have been diagnosed with PTSD </a:t>
            </a:r>
            <a:r>
              <a:rPr lang="en-US" sz="2000" dirty="0" smtClean="0">
                <a:latin typeface="Constantia" pitchFamily="18" charset="0"/>
              </a:rPr>
              <a:t>(VA, </a:t>
            </a:r>
            <a:r>
              <a:rPr lang="en-US" sz="2000" dirty="0">
                <a:latin typeface="Constantia" pitchFamily="18" charset="0"/>
              </a:rPr>
              <a:t>2010)</a:t>
            </a:r>
          </a:p>
          <a:p>
            <a:pPr>
              <a:defRPr/>
            </a:pPr>
            <a:endParaRPr lang="en-US" dirty="0"/>
          </a:p>
        </p:txBody>
      </p:sp>
    </p:spTree>
    <p:extLst>
      <p:ext uri="{BB962C8B-B14F-4D97-AF65-F5344CB8AC3E}">
        <p14:creationId xmlns:p14="http://schemas.microsoft.com/office/powerpoint/2010/main" val="3806100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48130" name="Oval 2"/>
          <p:cNvSpPr>
            <a:spLocks noChangeArrowheads="1"/>
          </p:cNvSpPr>
          <p:nvPr/>
        </p:nvSpPr>
        <p:spPr bwMode="auto">
          <a:xfrm>
            <a:off x="5486400" y="3657600"/>
            <a:ext cx="1371600" cy="1371600"/>
          </a:xfrm>
          <a:prstGeom prst="ellipse">
            <a:avLst/>
          </a:pr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solidFill>
                  <a:srgbClr val="FFFFFF"/>
                </a:solidFill>
                <a:latin typeface="Times New Roman" pitchFamily="18" charset="0"/>
              </a:rPr>
              <a:t>Relationship</a:t>
            </a:r>
          </a:p>
          <a:p>
            <a:pPr algn="ctr"/>
            <a:r>
              <a:rPr lang="en-US" sz="1200" dirty="0" smtClean="0">
                <a:solidFill>
                  <a:srgbClr val="FFFFFF"/>
                </a:solidFill>
                <a:latin typeface="Times New Roman" pitchFamily="18" charset="0"/>
              </a:rPr>
              <a:t>Problems</a:t>
            </a:r>
          </a:p>
        </p:txBody>
      </p:sp>
      <p:sp>
        <p:nvSpPr>
          <p:cNvPr id="48131" name="Oval 3"/>
          <p:cNvSpPr>
            <a:spLocks noChangeArrowheads="1"/>
          </p:cNvSpPr>
          <p:nvPr/>
        </p:nvSpPr>
        <p:spPr bwMode="auto">
          <a:xfrm>
            <a:off x="5486400" y="1828800"/>
            <a:ext cx="1371600" cy="1371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solidFill>
                  <a:srgbClr val="FFFFFF"/>
                </a:solidFill>
                <a:latin typeface="Times New Roman" pitchFamily="18" charset="0"/>
              </a:rPr>
              <a:t>Substance Abuse</a:t>
            </a:r>
          </a:p>
          <a:p>
            <a:pPr algn="ctr"/>
            <a:r>
              <a:rPr lang="en-US" sz="1200" dirty="0" smtClean="0">
                <a:solidFill>
                  <a:srgbClr val="FFFFFF"/>
                </a:solidFill>
                <a:latin typeface="Times New Roman" pitchFamily="18" charset="0"/>
              </a:rPr>
              <a:t>Problems</a:t>
            </a:r>
          </a:p>
        </p:txBody>
      </p:sp>
      <p:sp>
        <p:nvSpPr>
          <p:cNvPr id="48132" name="Oval 4"/>
          <p:cNvSpPr>
            <a:spLocks noChangeArrowheads="1"/>
          </p:cNvSpPr>
          <p:nvPr/>
        </p:nvSpPr>
        <p:spPr bwMode="auto">
          <a:xfrm>
            <a:off x="4024365" y="2743200"/>
            <a:ext cx="1371600" cy="13716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solidFill>
                  <a:srgbClr val="FFFFFF"/>
                </a:solidFill>
                <a:latin typeface="Times New Roman" pitchFamily="18" charset="0"/>
              </a:rPr>
              <a:t>Mental Health</a:t>
            </a:r>
          </a:p>
          <a:p>
            <a:pPr algn="ctr"/>
            <a:r>
              <a:rPr lang="en-US" sz="1200" dirty="0" smtClean="0">
                <a:solidFill>
                  <a:srgbClr val="FFFFFF"/>
                </a:solidFill>
                <a:latin typeface="Times New Roman" pitchFamily="18" charset="0"/>
              </a:rPr>
              <a:t>Problems</a:t>
            </a:r>
          </a:p>
        </p:txBody>
      </p:sp>
      <p:sp>
        <p:nvSpPr>
          <p:cNvPr id="48133" name="Oval 5"/>
          <p:cNvSpPr>
            <a:spLocks noChangeArrowheads="1"/>
          </p:cNvSpPr>
          <p:nvPr/>
        </p:nvSpPr>
        <p:spPr bwMode="auto">
          <a:xfrm>
            <a:off x="6934200" y="2819400"/>
            <a:ext cx="1371600" cy="137318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smtClean="0">
                <a:solidFill>
                  <a:srgbClr val="FFFFFF"/>
                </a:solidFill>
                <a:latin typeface="Times New Roman" pitchFamily="18" charset="0"/>
              </a:rPr>
              <a:t>Criminal</a:t>
            </a:r>
          </a:p>
          <a:p>
            <a:pPr algn="ctr"/>
            <a:r>
              <a:rPr lang="en-US" sz="1200" smtClean="0">
                <a:solidFill>
                  <a:srgbClr val="FFFFFF"/>
                </a:solidFill>
                <a:latin typeface="Times New Roman" pitchFamily="18" charset="0"/>
              </a:rPr>
              <a:t>Behavior</a:t>
            </a:r>
          </a:p>
        </p:txBody>
      </p:sp>
      <p:sp>
        <p:nvSpPr>
          <p:cNvPr id="48134" name="Oval 6"/>
          <p:cNvSpPr>
            <a:spLocks noChangeArrowheads="1"/>
          </p:cNvSpPr>
          <p:nvPr/>
        </p:nvSpPr>
        <p:spPr bwMode="auto">
          <a:xfrm>
            <a:off x="6858000" y="990600"/>
            <a:ext cx="1371600" cy="1371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solidFill>
                  <a:srgbClr val="000000"/>
                </a:solidFill>
                <a:latin typeface="Times New Roman" pitchFamily="18" charset="0"/>
              </a:rPr>
              <a:t>Health</a:t>
            </a:r>
          </a:p>
          <a:p>
            <a:pPr algn="ctr"/>
            <a:r>
              <a:rPr lang="en-US" sz="1200" dirty="0" smtClean="0">
                <a:solidFill>
                  <a:srgbClr val="000000"/>
                </a:solidFill>
                <a:latin typeface="Times New Roman" pitchFamily="18" charset="0"/>
              </a:rPr>
              <a:t>Problems</a:t>
            </a:r>
          </a:p>
        </p:txBody>
      </p:sp>
      <p:sp>
        <p:nvSpPr>
          <p:cNvPr id="48135" name="Oval 7"/>
          <p:cNvSpPr>
            <a:spLocks noChangeArrowheads="1"/>
          </p:cNvSpPr>
          <p:nvPr/>
        </p:nvSpPr>
        <p:spPr bwMode="auto">
          <a:xfrm>
            <a:off x="6934200" y="4570413"/>
            <a:ext cx="1371600" cy="13731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solidFill>
                  <a:srgbClr val="FFFFFF"/>
                </a:solidFill>
                <a:latin typeface="Times New Roman" pitchFamily="18" charset="0"/>
              </a:rPr>
              <a:t>Employment </a:t>
            </a:r>
          </a:p>
          <a:p>
            <a:pPr algn="ctr"/>
            <a:r>
              <a:rPr lang="en-US" sz="1200" dirty="0" smtClean="0">
                <a:solidFill>
                  <a:srgbClr val="FFFFFF"/>
                </a:solidFill>
                <a:latin typeface="Times New Roman" pitchFamily="18" charset="0"/>
              </a:rPr>
              <a:t>Problems</a:t>
            </a:r>
          </a:p>
        </p:txBody>
      </p:sp>
      <p:sp>
        <p:nvSpPr>
          <p:cNvPr id="48136" name="Oval 8"/>
          <p:cNvSpPr>
            <a:spLocks noChangeArrowheads="1"/>
          </p:cNvSpPr>
          <p:nvPr/>
        </p:nvSpPr>
        <p:spPr bwMode="auto">
          <a:xfrm>
            <a:off x="533400" y="2743200"/>
            <a:ext cx="1371600" cy="1371600"/>
          </a:xfrm>
          <a:prstGeom prst="ellipse">
            <a:avLst/>
          </a:prstGeom>
          <a:solidFill>
            <a:schemeClr val="bg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solidFill>
                  <a:srgbClr val="000000"/>
                </a:solidFill>
                <a:latin typeface="Times New Roman" pitchFamily="18" charset="0"/>
              </a:rPr>
              <a:t>Traumatic</a:t>
            </a:r>
          </a:p>
          <a:p>
            <a:pPr algn="ctr"/>
            <a:r>
              <a:rPr lang="en-US" sz="1200" dirty="0" smtClean="0">
                <a:solidFill>
                  <a:srgbClr val="000000"/>
                </a:solidFill>
                <a:latin typeface="Times New Roman" pitchFamily="18" charset="0"/>
              </a:rPr>
              <a:t>Experiences</a:t>
            </a:r>
          </a:p>
        </p:txBody>
      </p:sp>
      <p:sp>
        <p:nvSpPr>
          <p:cNvPr id="48137" name="Line 9"/>
          <p:cNvSpPr>
            <a:spLocks noChangeShapeType="1"/>
          </p:cNvSpPr>
          <p:nvPr/>
        </p:nvSpPr>
        <p:spPr bwMode="auto">
          <a:xfrm flipV="1">
            <a:off x="2057400" y="3429000"/>
            <a:ext cx="1905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mtClean="0">
              <a:solidFill>
                <a:srgbClr val="000000"/>
              </a:solidFill>
              <a:latin typeface="Verdana" pitchFamily="34" charset="0"/>
            </a:endParaRPr>
          </a:p>
        </p:txBody>
      </p:sp>
      <p:sp>
        <p:nvSpPr>
          <p:cNvPr id="237578" name="Rectangle 10"/>
          <p:cNvSpPr>
            <a:spLocks noChangeArrowheads="1"/>
          </p:cNvSpPr>
          <p:nvPr/>
        </p:nvSpPr>
        <p:spPr bwMode="auto">
          <a:xfrm>
            <a:off x="0" y="22542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US" sz="3200" b="1" u="sng" dirty="0">
                <a:solidFill>
                  <a:srgbClr val="FFFF00"/>
                </a:solidFill>
                <a:effectLst>
                  <a:outerShdw blurRad="38100" dist="38100" dir="2700000" algn="tl">
                    <a:srgbClr val="000000"/>
                  </a:outerShdw>
                </a:effectLst>
                <a:latin typeface="Cambria" panose="02040503050406030204" pitchFamily="18" charset="0"/>
              </a:rPr>
              <a:t>The Catalyzing </a:t>
            </a:r>
            <a:r>
              <a:rPr lang="en-US" sz="3200" b="1" u="sng" dirty="0" smtClean="0">
                <a:solidFill>
                  <a:srgbClr val="FFFF00"/>
                </a:solidFill>
                <a:effectLst>
                  <a:outerShdw blurRad="38100" dist="38100" dir="2700000" algn="tl">
                    <a:srgbClr val="000000"/>
                  </a:outerShdw>
                </a:effectLst>
                <a:latin typeface="Cambria" panose="02040503050406030204" pitchFamily="18" charset="0"/>
              </a:rPr>
              <a:t>Effects </a:t>
            </a:r>
            <a:r>
              <a:rPr lang="en-US" sz="3200" b="1" u="sng" dirty="0">
                <a:solidFill>
                  <a:srgbClr val="FFFF00"/>
                </a:solidFill>
                <a:effectLst>
                  <a:outerShdw blurRad="38100" dist="38100" dir="2700000" algn="tl">
                    <a:srgbClr val="000000"/>
                  </a:outerShdw>
                </a:effectLst>
                <a:latin typeface="Cambria" panose="02040503050406030204" pitchFamily="18" charset="0"/>
              </a:rPr>
              <a:t>of </a:t>
            </a:r>
            <a:r>
              <a:rPr lang="en-US" sz="3200" b="1" u="sng" dirty="0" smtClean="0">
                <a:solidFill>
                  <a:srgbClr val="FFFF00"/>
                </a:solidFill>
                <a:effectLst>
                  <a:outerShdw blurRad="38100" dist="38100" dir="2700000" algn="tl">
                    <a:srgbClr val="000000"/>
                  </a:outerShdw>
                </a:effectLst>
                <a:latin typeface="Cambria" panose="02040503050406030204" pitchFamily="18" charset="0"/>
              </a:rPr>
              <a:t>Trauma</a:t>
            </a:r>
            <a:endParaRPr lang="en-US" sz="3200" b="1" u="sng" dirty="0">
              <a:solidFill>
                <a:srgbClr val="FFFF00"/>
              </a:solidFill>
              <a:effectLst>
                <a:outerShdw blurRad="38100" dist="38100" dir="2700000" algn="tl">
                  <a:srgbClr val="000000"/>
                </a:outerShdw>
              </a:effectLst>
              <a:latin typeface="Cambria" panose="02040503050406030204" pitchFamily="18" charset="0"/>
            </a:endParaRPr>
          </a:p>
        </p:txBody>
      </p:sp>
      <p:sp>
        <p:nvSpPr>
          <p:cNvPr id="48139" name="Text Box 11"/>
          <p:cNvSpPr txBox="1">
            <a:spLocks noChangeArrowheads="1"/>
          </p:cNvSpPr>
          <p:nvPr/>
        </p:nvSpPr>
        <p:spPr bwMode="auto">
          <a:xfrm>
            <a:off x="212725" y="3243263"/>
            <a:ext cx="1841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sz="2400" smtClean="0">
              <a:solidFill>
                <a:srgbClr val="000000"/>
              </a:solidFill>
              <a:latin typeface="Times New Roman" pitchFamily="18" charset="0"/>
            </a:endParaRPr>
          </a:p>
        </p:txBody>
      </p:sp>
      <p:sp>
        <p:nvSpPr>
          <p:cNvPr id="48140" name="Line 12"/>
          <p:cNvSpPr>
            <a:spLocks noChangeShapeType="1"/>
          </p:cNvSpPr>
          <p:nvPr/>
        </p:nvSpPr>
        <p:spPr bwMode="auto">
          <a:xfrm flipV="1">
            <a:off x="5410200" y="3082925"/>
            <a:ext cx="304800" cy="15081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mtClean="0">
              <a:solidFill>
                <a:srgbClr val="000000"/>
              </a:solidFill>
              <a:latin typeface="Verdana" pitchFamily="34" charset="0"/>
            </a:endParaRPr>
          </a:p>
        </p:txBody>
      </p:sp>
      <p:sp>
        <p:nvSpPr>
          <p:cNvPr id="48141" name="Line 13"/>
          <p:cNvSpPr>
            <a:spLocks noChangeShapeType="1"/>
          </p:cNvSpPr>
          <p:nvPr/>
        </p:nvSpPr>
        <p:spPr bwMode="auto">
          <a:xfrm flipV="1">
            <a:off x="6781800" y="3835400"/>
            <a:ext cx="228600" cy="1492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mtClean="0">
              <a:solidFill>
                <a:srgbClr val="000000"/>
              </a:solidFill>
              <a:latin typeface="Verdana" pitchFamily="34" charset="0"/>
            </a:endParaRPr>
          </a:p>
        </p:txBody>
      </p:sp>
      <p:sp>
        <p:nvSpPr>
          <p:cNvPr id="48142" name="Line 14"/>
          <p:cNvSpPr>
            <a:spLocks noChangeShapeType="1"/>
          </p:cNvSpPr>
          <p:nvPr/>
        </p:nvSpPr>
        <p:spPr bwMode="auto">
          <a:xfrm flipV="1">
            <a:off x="7620000" y="4210050"/>
            <a:ext cx="0" cy="3016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mtClean="0">
              <a:solidFill>
                <a:srgbClr val="000000"/>
              </a:solidFill>
              <a:latin typeface="Verdana" pitchFamily="34" charset="0"/>
            </a:endParaRPr>
          </a:p>
        </p:txBody>
      </p:sp>
      <p:sp>
        <p:nvSpPr>
          <p:cNvPr id="48143" name="Line 15"/>
          <p:cNvSpPr>
            <a:spLocks noChangeShapeType="1"/>
          </p:cNvSpPr>
          <p:nvPr/>
        </p:nvSpPr>
        <p:spPr bwMode="auto">
          <a:xfrm flipH="1" flipV="1">
            <a:off x="6705600" y="4783138"/>
            <a:ext cx="304800" cy="1492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mtClean="0">
              <a:solidFill>
                <a:srgbClr val="000000"/>
              </a:solidFill>
              <a:latin typeface="Verdana" pitchFamily="34" charset="0"/>
            </a:endParaRPr>
          </a:p>
        </p:txBody>
      </p:sp>
      <p:sp>
        <p:nvSpPr>
          <p:cNvPr id="48144" name="Line 16"/>
          <p:cNvSpPr>
            <a:spLocks noChangeShapeType="1"/>
          </p:cNvSpPr>
          <p:nvPr/>
        </p:nvSpPr>
        <p:spPr bwMode="auto">
          <a:xfrm flipV="1">
            <a:off x="7620000" y="2406650"/>
            <a:ext cx="0" cy="3746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mtClean="0">
              <a:solidFill>
                <a:srgbClr val="000000"/>
              </a:solidFill>
              <a:latin typeface="Verdana" pitchFamily="34" charset="0"/>
            </a:endParaRPr>
          </a:p>
        </p:txBody>
      </p:sp>
      <p:sp>
        <p:nvSpPr>
          <p:cNvPr id="48145" name="Line 17"/>
          <p:cNvSpPr>
            <a:spLocks noChangeShapeType="1"/>
          </p:cNvSpPr>
          <p:nvPr/>
        </p:nvSpPr>
        <p:spPr bwMode="auto">
          <a:xfrm flipH="1" flipV="1">
            <a:off x="5334000" y="3835400"/>
            <a:ext cx="228600" cy="1492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mtClean="0">
              <a:solidFill>
                <a:srgbClr val="000000"/>
              </a:solidFill>
              <a:latin typeface="Verdana" pitchFamily="34" charset="0"/>
            </a:endParaRPr>
          </a:p>
        </p:txBody>
      </p:sp>
      <p:sp>
        <p:nvSpPr>
          <p:cNvPr id="48146" name="Line 18"/>
          <p:cNvSpPr>
            <a:spLocks noChangeShapeType="1"/>
          </p:cNvSpPr>
          <p:nvPr/>
        </p:nvSpPr>
        <p:spPr bwMode="auto">
          <a:xfrm flipV="1">
            <a:off x="6781800" y="2105025"/>
            <a:ext cx="228600" cy="76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mtClean="0">
              <a:solidFill>
                <a:srgbClr val="000000"/>
              </a:solidFill>
              <a:latin typeface="Verdana" pitchFamily="34" charset="0"/>
            </a:endParaRPr>
          </a:p>
        </p:txBody>
      </p:sp>
      <p:sp>
        <p:nvSpPr>
          <p:cNvPr id="48147" name="Line 19"/>
          <p:cNvSpPr>
            <a:spLocks noChangeShapeType="1"/>
          </p:cNvSpPr>
          <p:nvPr/>
        </p:nvSpPr>
        <p:spPr bwMode="auto">
          <a:xfrm flipH="1" flipV="1">
            <a:off x="6781800" y="2901950"/>
            <a:ext cx="304800" cy="1809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mtClean="0">
              <a:solidFill>
                <a:srgbClr val="000000"/>
              </a:solidFill>
              <a:latin typeface="Verdana" pitchFamily="34" charset="0"/>
            </a:endParaRPr>
          </a:p>
        </p:txBody>
      </p:sp>
      <p:sp>
        <p:nvSpPr>
          <p:cNvPr id="48148" name="Line 20"/>
          <p:cNvSpPr>
            <a:spLocks noChangeShapeType="1"/>
          </p:cNvSpPr>
          <p:nvPr/>
        </p:nvSpPr>
        <p:spPr bwMode="auto">
          <a:xfrm flipH="1" flipV="1">
            <a:off x="6172200" y="3203575"/>
            <a:ext cx="0" cy="4508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mtClean="0">
              <a:solidFill>
                <a:srgbClr val="000000"/>
              </a:solidFill>
              <a:latin typeface="Verdana" pitchFamily="34" charset="0"/>
            </a:endParaRPr>
          </a:p>
        </p:txBody>
      </p:sp>
      <p:sp>
        <p:nvSpPr>
          <p:cNvPr id="48149" name="Line 21"/>
          <p:cNvSpPr>
            <a:spLocks noChangeShapeType="1"/>
          </p:cNvSpPr>
          <p:nvPr/>
        </p:nvSpPr>
        <p:spPr bwMode="auto">
          <a:xfrm flipV="1">
            <a:off x="6553200" y="2376488"/>
            <a:ext cx="685800" cy="13525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mtClean="0">
              <a:solidFill>
                <a:srgbClr val="000000"/>
              </a:solidFill>
              <a:latin typeface="Verdana" pitchFamily="34" charset="0"/>
            </a:endParaRPr>
          </a:p>
        </p:txBody>
      </p:sp>
      <p:sp>
        <p:nvSpPr>
          <p:cNvPr id="48150" name="Line 22"/>
          <p:cNvSpPr>
            <a:spLocks noChangeShapeType="1"/>
          </p:cNvSpPr>
          <p:nvPr/>
        </p:nvSpPr>
        <p:spPr bwMode="auto">
          <a:xfrm flipV="1">
            <a:off x="5486400" y="3429000"/>
            <a:ext cx="1447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mtClean="0">
              <a:solidFill>
                <a:srgbClr val="000000"/>
              </a:solidFill>
              <a:latin typeface="Verdana" pitchFamily="34" charset="0"/>
            </a:endParaRPr>
          </a:p>
        </p:txBody>
      </p:sp>
      <p:sp>
        <p:nvSpPr>
          <p:cNvPr id="48151" name="Line 23"/>
          <p:cNvSpPr>
            <a:spLocks noChangeShapeType="1"/>
          </p:cNvSpPr>
          <p:nvPr/>
        </p:nvSpPr>
        <p:spPr bwMode="auto">
          <a:xfrm flipH="1" flipV="1">
            <a:off x="6553200" y="3128963"/>
            <a:ext cx="685800" cy="15033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mtClean="0">
              <a:solidFill>
                <a:srgbClr val="000000"/>
              </a:solidFill>
              <a:latin typeface="Verdana" pitchFamily="34" charset="0"/>
            </a:endParaRPr>
          </a:p>
        </p:txBody>
      </p:sp>
    </p:spTree>
    <p:extLst>
      <p:ext uri="{BB962C8B-B14F-4D97-AF65-F5344CB8AC3E}">
        <p14:creationId xmlns:p14="http://schemas.microsoft.com/office/powerpoint/2010/main" val="3778944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81200"/>
            <a:ext cx="9144000" cy="4114800"/>
          </a:xfrm>
        </p:spPr>
        <p:txBody>
          <a:bodyPr/>
          <a:lstStyle/>
          <a:p>
            <a:pPr marL="0" indent="0">
              <a:buFontTx/>
              <a:buNone/>
              <a:defRPr/>
            </a:pPr>
            <a:endParaRPr lang="en-US" dirty="0" smtClean="0"/>
          </a:p>
          <a:p>
            <a:pPr marL="0" indent="0">
              <a:buFontTx/>
              <a:buNone/>
              <a:defRPr/>
            </a:pPr>
            <a:endParaRPr lang="en-US" sz="800" dirty="0"/>
          </a:p>
          <a:p>
            <a:pPr marL="0" indent="0" algn="ctr">
              <a:buFontTx/>
              <a:buNone/>
              <a:defRPr/>
            </a:pPr>
            <a:r>
              <a:rPr lang="en-US" sz="4800" b="1" dirty="0" smtClean="0">
                <a:solidFill>
                  <a:srgbClr val="00FF00"/>
                </a:solidFill>
                <a:latin typeface="Cambria" pitchFamily="18" charset="0"/>
              </a:rPr>
              <a:t>Substance Use Disorders</a:t>
            </a:r>
          </a:p>
          <a:p>
            <a:pPr marL="0" indent="0" algn="ctr">
              <a:buFontTx/>
              <a:buNone/>
              <a:defRPr/>
            </a:pPr>
            <a:r>
              <a:rPr lang="en-US" sz="4800" b="1" dirty="0" smtClean="0">
                <a:solidFill>
                  <a:srgbClr val="00FF00"/>
                </a:solidFill>
                <a:latin typeface="Cambria" pitchFamily="18" charset="0"/>
              </a:rPr>
              <a:t>in Veterans</a:t>
            </a:r>
          </a:p>
        </p:txBody>
      </p:sp>
    </p:spTree>
    <p:extLst>
      <p:ext uri="{BB962C8B-B14F-4D97-AF65-F5344CB8AC3E}">
        <p14:creationId xmlns:p14="http://schemas.microsoft.com/office/powerpoint/2010/main" val="2840304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algn="ctr">
              <a:defRPr/>
            </a:pPr>
            <a:r>
              <a:rPr lang="en-US" sz="3600" b="1" dirty="0" smtClean="0">
                <a:solidFill>
                  <a:srgbClr val="00FF00"/>
                </a:solidFill>
                <a:latin typeface="Cambria" pitchFamily="18" charset="0"/>
              </a:rPr>
              <a:t>Most Prevalent Disorders besides</a:t>
            </a:r>
            <a:br>
              <a:rPr lang="en-US" sz="3600" b="1" dirty="0" smtClean="0">
                <a:solidFill>
                  <a:srgbClr val="00FF00"/>
                </a:solidFill>
                <a:latin typeface="Cambria" pitchFamily="18" charset="0"/>
              </a:rPr>
            </a:br>
            <a:r>
              <a:rPr lang="en-US" sz="3600" b="1" dirty="0" smtClean="0">
                <a:solidFill>
                  <a:srgbClr val="00FF00"/>
                </a:solidFill>
                <a:latin typeface="Cambria" pitchFamily="18" charset="0"/>
              </a:rPr>
              <a:t>PTSD among Vietnam Veterans</a:t>
            </a:r>
          </a:p>
        </p:txBody>
      </p:sp>
      <p:sp>
        <p:nvSpPr>
          <p:cNvPr id="549891" name="Rectangle 3"/>
          <p:cNvSpPr>
            <a:spLocks noGrp="1" noChangeArrowheads="1"/>
          </p:cNvSpPr>
          <p:nvPr>
            <p:ph type="body" idx="1"/>
          </p:nvPr>
        </p:nvSpPr>
        <p:spPr>
          <a:xfrm>
            <a:off x="685800" y="2133600"/>
            <a:ext cx="7772400" cy="4495800"/>
          </a:xfrm>
        </p:spPr>
        <p:txBody>
          <a:bodyPr/>
          <a:lstStyle/>
          <a:p>
            <a:pPr>
              <a:lnSpc>
                <a:spcPct val="80000"/>
              </a:lnSpc>
              <a:buFontTx/>
              <a:buNone/>
              <a:defRPr/>
            </a:pPr>
            <a:r>
              <a:rPr lang="en-US" sz="2000" dirty="0" smtClean="0"/>
              <a:t>			</a:t>
            </a:r>
            <a:r>
              <a:rPr lang="en-US" b="1" dirty="0" smtClean="0">
                <a:solidFill>
                  <a:srgbClr val="FFFF00"/>
                </a:solidFill>
                <a:latin typeface="Constantia" pitchFamily="18" charset="0"/>
              </a:rPr>
              <a:t>Current		Lifetime</a:t>
            </a:r>
          </a:p>
          <a:p>
            <a:pPr>
              <a:lnSpc>
                <a:spcPct val="80000"/>
              </a:lnSpc>
              <a:buFontTx/>
              <a:buNone/>
              <a:defRPr/>
            </a:pPr>
            <a:endParaRPr lang="en-US" sz="2800" dirty="0" smtClean="0">
              <a:latin typeface="Constantia" pitchFamily="18" charset="0"/>
            </a:endParaRPr>
          </a:p>
          <a:p>
            <a:pPr>
              <a:lnSpc>
                <a:spcPct val="80000"/>
              </a:lnSpc>
              <a:buFontTx/>
              <a:buNone/>
              <a:defRPr/>
            </a:pPr>
            <a:r>
              <a:rPr lang="en-US" b="1" dirty="0" smtClean="0">
                <a:solidFill>
                  <a:srgbClr val="FFFF00"/>
                </a:solidFill>
                <a:latin typeface="Constantia" pitchFamily="18" charset="0"/>
              </a:rPr>
              <a:t>Male</a:t>
            </a:r>
            <a:r>
              <a:rPr lang="en-US" sz="2000" dirty="0" smtClean="0">
                <a:solidFill>
                  <a:srgbClr val="FFFF00"/>
                </a:solidFill>
                <a:latin typeface="Constantia" pitchFamily="18" charset="0"/>
              </a:rPr>
              <a:t>	</a:t>
            </a:r>
            <a:r>
              <a:rPr lang="en-US" sz="1800" dirty="0" smtClean="0">
                <a:solidFill>
                  <a:srgbClr val="FFFF00"/>
                </a:solidFill>
                <a:latin typeface="Constantia" pitchFamily="18" charset="0"/>
              </a:rPr>
              <a:t>Alcohol Abuse		Alcohol Abuse				Alcohol Dependence	Alcohol Dependence</a:t>
            </a:r>
          </a:p>
          <a:p>
            <a:pPr>
              <a:lnSpc>
                <a:spcPct val="80000"/>
              </a:lnSpc>
              <a:buFontTx/>
              <a:buNone/>
              <a:defRPr/>
            </a:pPr>
            <a:r>
              <a:rPr lang="en-US" sz="1800" dirty="0" smtClean="0">
                <a:latin typeface="Constantia" pitchFamily="18" charset="0"/>
              </a:rPr>
              <a:t>			Generalized Anxiety D/O	Generalized Anxiety D/O</a:t>
            </a:r>
          </a:p>
          <a:p>
            <a:pPr>
              <a:lnSpc>
                <a:spcPct val="80000"/>
              </a:lnSpc>
              <a:buFontTx/>
              <a:buNone/>
              <a:defRPr/>
            </a:pPr>
            <a:r>
              <a:rPr lang="en-US" sz="1800" dirty="0" smtClean="0">
                <a:latin typeface="Constantia" pitchFamily="18" charset="0"/>
              </a:rPr>
              <a:t>						Antisocial Personality D/O</a:t>
            </a:r>
          </a:p>
          <a:p>
            <a:pPr>
              <a:lnSpc>
                <a:spcPct val="80000"/>
              </a:lnSpc>
              <a:buFontTx/>
              <a:buNone/>
              <a:defRPr/>
            </a:pPr>
            <a:r>
              <a:rPr lang="en-US" sz="1600" dirty="0" smtClean="0">
                <a:solidFill>
                  <a:srgbClr val="FFFF00"/>
                </a:solidFill>
                <a:latin typeface="Constantia" pitchFamily="18" charset="0"/>
              </a:rPr>
              <a:t>			</a:t>
            </a:r>
            <a:endParaRPr lang="en-US" sz="2000" dirty="0" smtClean="0">
              <a:latin typeface="Constantia" pitchFamily="18" charset="0"/>
            </a:endParaRPr>
          </a:p>
          <a:p>
            <a:pPr>
              <a:lnSpc>
                <a:spcPct val="80000"/>
              </a:lnSpc>
              <a:buFontTx/>
              <a:buNone/>
              <a:defRPr/>
            </a:pPr>
            <a:r>
              <a:rPr lang="en-US" b="1" dirty="0" smtClean="0">
                <a:solidFill>
                  <a:srgbClr val="FFFF00"/>
                </a:solidFill>
                <a:latin typeface="Constantia" pitchFamily="18" charset="0"/>
              </a:rPr>
              <a:t>Female</a:t>
            </a:r>
            <a:r>
              <a:rPr lang="en-US" sz="2000" dirty="0" smtClean="0">
                <a:solidFill>
                  <a:srgbClr val="FFFF00"/>
                </a:solidFill>
                <a:latin typeface="Constantia" pitchFamily="18" charset="0"/>
              </a:rPr>
              <a:t>	</a:t>
            </a:r>
            <a:r>
              <a:rPr lang="en-US" sz="1800" dirty="0" smtClean="0">
                <a:latin typeface="Constantia" pitchFamily="18" charset="0"/>
              </a:rPr>
              <a:t>Depression		Generalized Anxiety D/O			Generalized Anxiety D/O	Depression</a:t>
            </a:r>
          </a:p>
          <a:p>
            <a:pPr>
              <a:lnSpc>
                <a:spcPct val="80000"/>
              </a:lnSpc>
              <a:buFontTx/>
              <a:buNone/>
              <a:defRPr/>
            </a:pPr>
            <a:r>
              <a:rPr lang="en-US" sz="1800" dirty="0" smtClean="0">
                <a:latin typeface="Constantia" pitchFamily="18" charset="0"/>
              </a:rPr>
              <a:t>			</a:t>
            </a:r>
            <a:r>
              <a:rPr lang="en-US" sz="1800" dirty="0" smtClean="0">
                <a:solidFill>
                  <a:srgbClr val="FFFF00"/>
                </a:solidFill>
                <a:latin typeface="Constantia" pitchFamily="18" charset="0"/>
              </a:rPr>
              <a:t>Alcohol Abuse		Alcohol Abuse				Alcohol Dependence	Alcohol Dependence</a:t>
            </a:r>
          </a:p>
          <a:p>
            <a:pPr>
              <a:lnSpc>
                <a:spcPct val="80000"/>
              </a:lnSpc>
              <a:buFontTx/>
              <a:buNone/>
              <a:defRPr/>
            </a:pPr>
            <a:r>
              <a:rPr lang="en-US" sz="1600" dirty="0" smtClean="0">
                <a:latin typeface="Constantia" pitchFamily="18" charset="0"/>
              </a:rPr>
              <a:t>			</a:t>
            </a:r>
            <a:endParaRPr lang="en-US" sz="900" dirty="0" smtClean="0">
              <a:latin typeface="Constantia" pitchFamily="18" charset="0"/>
            </a:endParaRPr>
          </a:p>
          <a:p>
            <a:pPr>
              <a:lnSpc>
                <a:spcPct val="80000"/>
              </a:lnSpc>
              <a:buFontTx/>
              <a:buNone/>
              <a:defRPr/>
            </a:pPr>
            <a:endParaRPr lang="en-US" sz="900" dirty="0" smtClean="0">
              <a:latin typeface="Constantia" pitchFamily="18" charset="0"/>
            </a:endParaRPr>
          </a:p>
          <a:p>
            <a:pPr>
              <a:lnSpc>
                <a:spcPct val="80000"/>
              </a:lnSpc>
              <a:buFontTx/>
              <a:buNone/>
              <a:defRPr/>
            </a:pPr>
            <a:r>
              <a:rPr lang="en-US" sz="1400" dirty="0" err="1" smtClean="0">
                <a:latin typeface="Constantia" pitchFamily="18" charset="0"/>
              </a:rPr>
              <a:t>Kulka</a:t>
            </a:r>
            <a:r>
              <a:rPr lang="en-US" sz="1400" dirty="0" smtClean="0">
                <a:latin typeface="Constantia" pitchFamily="18" charset="0"/>
              </a:rPr>
              <a:t> et al., NVVRS, 1988	</a:t>
            </a:r>
          </a:p>
        </p:txBody>
      </p:sp>
    </p:spTree>
    <p:extLst>
      <p:ext uri="{BB962C8B-B14F-4D97-AF65-F5344CB8AC3E}">
        <p14:creationId xmlns:p14="http://schemas.microsoft.com/office/powerpoint/2010/main" val="426438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pPr algn="ctr">
              <a:defRPr/>
            </a:pPr>
            <a:r>
              <a:rPr lang="en-US" sz="4000" b="1" dirty="0" smtClean="0">
                <a:solidFill>
                  <a:srgbClr val="00FF00"/>
                </a:solidFill>
              </a:rPr>
              <a:t>Substance Abuse Prevalence </a:t>
            </a:r>
            <a:br>
              <a:rPr lang="en-US" sz="4000" b="1" dirty="0" smtClean="0">
                <a:solidFill>
                  <a:srgbClr val="00FF00"/>
                </a:solidFill>
              </a:rPr>
            </a:br>
            <a:r>
              <a:rPr lang="en-US" sz="4000" b="1" dirty="0" smtClean="0">
                <a:solidFill>
                  <a:srgbClr val="00FF00"/>
                </a:solidFill>
              </a:rPr>
              <a:t>among Male Vietnam Veterans</a:t>
            </a:r>
          </a:p>
        </p:txBody>
      </p:sp>
      <p:sp>
        <p:nvSpPr>
          <p:cNvPr id="545795" name="Rectangle 3"/>
          <p:cNvSpPr>
            <a:spLocks noGrp="1" noChangeArrowheads="1"/>
          </p:cNvSpPr>
          <p:nvPr>
            <p:ph type="body" idx="1"/>
          </p:nvPr>
        </p:nvSpPr>
        <p:spPr/>
        <p:txBody>
          <a:bodyPr/>
          <a:lstStyle/>
          <a:p>
            <a:pPr>
              <a:buFontTx/>
              <a:buNone/>
              <a:defRPr/>
            </a:pPr>
            <a:r>
              <a:rPr lang="en-US" sz="2800" dirty="0" smtClean="0"/>
              <a:t>				</a:t>
            </a:r>
            <a:r>
              <a:rPr lang="en-US" sz="2800" b="1" dirty="0" smtClean="0">
                <a:latin typeface="Constantia" pitchFamily="18" charset="0"/>
              </a:rPr>
              <a:t>   </a:t>
            </a:r>
            <a:r>
              <a:rPr lang="en-US" sz="2800" b="1" dirty="0" smtClean="0">
                <a:solidFill>
                  <a:srgbClr val="FFFF00"/>
                </a:solidFill>
                <a:latin typeface="Constantia" pitchFamily="18" charset="0"/>
              </a:rPr>
              <a:t>Current		Lifetime</a:t>
            </a:r>
          </a:p>
          <a:p>
            <a:pPr>
              <a:buFontTx/>
              <a:buNone/>
              <a:defRPr/>
            </a:pPr>
            <a:endParaRPr lang="en-US" sz="1400" dirty="0" smtClean="0">
              <a:latin typeface="Constantia" pitchFamily="18" charset="0"/>
            </a:endParaRPr>
          </a:p>
          <a:p>
            <a:pPr>
              <a:buFontTx/>
              <a:buNone/>
              <a:defRPr/>
            </a:pPr>
            <a:r>
              <a:rPr lang="en-US" sz="2800" b="1" dirty="0" smtClean="0">
                <a:solidFill>
                  <a:srgbClr val="FFFF00"/>
                </a:solidFill>
                <a:latin typeface="Constantia" pitchFamily="18" charset="0"/>
              </a:rPr>
              <a:t>Alcohol Abuse</a:t>
            </a:r>
            <a:r>
              <a:rPr lang="en-US" sz="2800" dirty="0" smtClean="0">
                <a:latin typeface="Constantia" pitchFamily="18" charset="0"/>
              </a:rPr>
              <a:t>	</a:t>
            </a:r>
            <a:r>
              <a:rPr lang="en-US" sz="2800" b="1" dirty="0" smtClean="0">
                <a:latin typeface="Constantia" pitchFamily="18" charset="0"/>
              </a:rPr>
              <a:t>    11.2% 		  39.2%</a:t>
            </a:r>
          </a:p>
          <a:p>
            <a:pPr>
              <a:buFontTx/>
              <a:buNone/>
              <a:defRPr/>
            </a:pPr>
            <a:r>
              <a:rPr lang="en-US" sz="2800" b="1" dirty="0" smtClean="0">
                <a:solidFill>
                  <a:srgbClr val="FFFF00"/>
                </a:solidFill>
                <a:latin typeface="Constantia" pitchFamily="18" charset="0"/>
              </a:rPr>
              <a:t>or Dependence</a:t>
            </a:r>
          </a:p>
          <a:p>
            <a:pPr>
              <a:buFontTx/>
              <a:buNone/>
              <a:defRPr/>
            </a:pPr>
            <a:endParaRPr lang="en-US" sz="2800" b="1" dirty="0" smtClean="0">
              <a:latin typeface="Constantia" pitchFamily="18" charset="0"/>
            </a:endParaRPr>
          </a:p>
          <a:p>
            <a:pPr>
              <a:buFontTx/>
              <a:buNone/>
              <a:defRPr/>
            </a:pPr>
            <a:r>
              <a:rPr lang="en-US" sz="2800" b="1" dirty="0" smtClean="0">
                <a:solidFill>
                  <a:srgbClr val="FFFF00"/>
                </a:solidFill>
                <a:latin typeface="Constantia" pitchFamily="18" charset="0"/>
              </a:rPr>
              <a:t>Drug Use		    </a:t>
            </a:r>
            <a:r>
              <a:rPr lang="en-US" sz="2800" b="1" dirty="0" smtClean="0">
                <a:latin typeface="Constantia" pitchFamily="18" charset="0"/>
              </a:rPr>
              <a:t>  1.8%		    5.7%</a:t>
            </a:r>
            <a:endParaRPr lang="en-US" sz="2800" b="1" dirty="0" smtClean="0">
              <a:solidFill>
                <a:srgbClr val="FFFF00"/>
              </a:solidFill>
              <a:latin typeface="Constantia" pitchFamily="18" charset="0"/>
            </a:endParaRPr>
          </a:p>
          <a:p>
            <a:pPr>
              <a:buFontTx/>
              <a:buNone/>
              <a:defRPr/>
            </a:pPr>
            <a:r>
              <a:rPr lang="en-US" sz="2800" b="1" dirty="0" smtClean="0">
                <a:solidFill>
                  <a:srgbClr val="FFFF00"/>
                </a:solidFill>
                <a:latin typeface="Constantia" pitchFamily="18" charset="0"/>
              </a:rPr>
              <a:t>or Dependence</a:t>
            </a:r>
          </a:p>
          <a:p>
            <a:pPr>
              <a:buFontTx/>
              <a:buNone/>
              <a:defRPr/>
            </a:pPr>
            <a:endParaRPr lang="en-US" sz="2800" dirty="0" smtClean="0">
              <a:solidFill>
                <a:srgbClr val="FFFF00"/>
              </a:solidFill>
              <a:latin typeface="Constantia" pitchFamily="18" charset="0"/>
            </a:endParaRPr>
          </a:p>
          <a:p>
            <a:pPr>
              <a:buFontTx/>
              <a:buNone/>
              <a:defRPr/>
            </a:pPr>
            <a:r>
              <a:rPr lang="en-US" sz="1400" dirty="0" err="1" smtClean="0">
                <a:latin typeface="Constantia" pitchFamily="18" charset="0"/>
              </a:rPr>
              <a:t>Kulka</a:t>
            </a:r>
            <a:r>
              <a:rPr lang="en-US" sz="1400" dirty="0" smtClean="0">
                <a:latin typeface="Constantia" pitchFamily="18" charset="0"/>
              </a:rPr>
              <a:t> et al., NVVRS, 1988</a:t>
            </a:r>
          </a:p>
          <a:p>
            <a:pPr>
              <a:buFontTx/>
              <a:buNone/>
              <a:defRPr/>
            </a:pPr>
            <a:r>
              <a:rPr lang="en-US" sz="2800" dirty="0" smtClean="0"/>
              <a:t>	</a:t>
            </a:r>
          </a:p>
        </p:txBody>
      </p:sp>
    </p:spTree>
    <p:extLst>
      <p:ext uri="{BB962C8B-B14F-4D97-AF65-F5344CB8AC3E}">
        <p14:creationId xmlns:p14="http://schemas.microsoft.com/office/powerpoint/2010/main" val="356924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pPr algn="ctr">
              <a:defRPr/>
            </a:pPr>
            <a:r>
              <a:rPr lang="en-US" sz="4000" b="1" dirty="0" smtClean="0">
                <a:solidFill>
                  <a:srgbClr val="00FF00"/>
                </a:solidFill>
                <a:latin typeface="Cambria" pitchFamily="18" charset="0"/>
              </a:rPr>
              <a:t>Combat Exposure Increases </a:t>
            </a:r>
            <a:br>
              <a:rPr lang="en-US" sz="4000" b="1" dirty="0" smtClean="0">
                <a:solidFill>
                  <a:srgbClr val="00FF00"/>
                </a:solidFill>
                <a:latin typeface="Cambria" pitchFamily="18" charset="0"/>
              </a:rPr>
            </a:br>
            <a:r>
              <a:rPr lang="en-US" sz="4000" b="1" dirty="0" smtClean="0">
                <a:solidFill>
                  <a:srgbClr val="00FF00"/>
                </a:solidFill>
                <a:latin typeface="Cambria" pitchFamily="18" charset="0"/>
              </a:rPr>
              <a:t>Substance Use</a:t>
            </a:r>
          </a:p>
        </p:txBody>
      </p:sp>
      <p:sp>
        <p:nvSpPr>
          <p:cNvPr id="553987" name="Rectangle 3"/>
          <p:cNvSpPr>
            <a:spLocks noGrp="1" noChangeArrowheads="1"/>
          </p:cNvSpPr>
          <p:nvPr>
            <p:ph type="body" idx="1"/>
          </p:nvPr>
        </p:nvSpPr>
        <p:spPr>
          <a:xfrm>
            <a:off x="685800" y="1828800"/>
            <a:ext cx="7772400" cy="4114800"/>
          </a:xfrm>
        </p:spPr>
        <p:txBody>
          <a:bodyPr/>
          <a:lstStyle/>
          <a:p>
            <a:pPr>
              <a:defRPr/>
            </a:pPr>
            <a:r>
              <a:rPr lang="en-US" dirty="0" smtClean="0">
                <a:latin typeface="Constantia" pitchFamily="18" charset="0"/>
              </a:rPr>
              <a:t>Alcohol abuse doubles after return from combat </a:t>
            </a:r>
            <a:r>
              <a:rPr lang="en-US" sz="2000" dirty="0" smtClean="0">
                <a:latin typeface="Constantia" pitchFamily="18" charset="0"/>
              </a:rPr>
              <a:t>(Jacobson et al., 2008; </a:t>
            </a:r>
            <a:r>
              <a:rPr lang="en-US" sz="2000" dirty="0" err="1" smtClean="0">
                <a:latin typeface="Constantia" pitchFamily="18" charset="0"/>
              </a:rPr>
              <a:t>Wilk</a:t>
            </a:r>
            <a:r>
              <a:rPr lang="en-US" sz="2000" dirty="0" smtClean="0">
                <a:latin typeface="Constantia" pitchFamily="18" charset="0"/>
              </a:rPr>
              <a:t> et al., 2010)</a:t>
            </a:r>
          </a:p>
          <a:p>
            <a:pPr>
              <a:defRPr/>
            </a:pPr>
            <a:r>
              <a:rPr lang="en-US" dirty="0" smtClean="0">
                <a:latin typeface="Constantia" pitchFamily="18" charset="0"/>
              </a:rPr>
              <a:t>Greater combat exposure associated with greater substance abuse </a:t>
            </a:r>
            <a:r>
              <a:rPr lang="en-US" sz="2000" dirty="0" smtClean="0">
                <a:latin typeface="Constantia" pitchFamily="18" charset="0"/>
              </a:rPr>
              <a:t>(</a:t>
            </a:r>
            <a:r>
              <a:rPr lang="en-US" sz="2000" dirty="0" err="1" smtClean="0">
                <a:latin typeface="Constantia" pitchFamily="18" charset="0"/>
              </a:rPr>
              <a:t>Prigerson</a:t>
            </a:r>
            <a:r>
              <a:rPr lang="en-US" sz="2000" dirty="0" smtClean="0">
                <a:latin typeface="Constantia" pitchFamily="18" charset="0"/>
              </a:rPr>
              <a:t> et al., 2002; </a:t>
            </a:r>
            <a:r>
              <a:rPr lang="en-US" sz="2000" dirty="0" err="1" smtClean="0">
                <a:latin typeface="Constantia" pitchFamily="18" charset="0"/>
              </a:rPr>
              <a:t>Reifman</a:t>
            </a:r>
            <a:r>
              <a:rPr lang="en-US" sz="2000" dirty="0" smtClean="0">
                <a:latin typeface="Constantia" pitchFamily="18" charset="0"/>
              </a:rPr>
              <a:t> &amp; </a:t>
            </a:r>
            <a:r>
              <a:rPr lang="en-US" sz="2000" dirty="0" err="1" smtClean="0">
                <a:latin typeface="Constantia" pitchFamily="18" charset="0"/>
              </a:rPr>
              <a:t>Windle</a:t>
            </a:r>
            <a:r>
              <a:rPr lang="en-US" sz="2000" dirty="0" smtClean="0">
                <a:latin typeface="Constantia" pitchFamily="18" charset="0"/>
              </a:rPr>
              <a:t>, 1996)</a:t>
            </a:r>
          </a:p>
          <a:p>
            <a:pPr>
              <a:defRPr/>
            </a:pPr>
            <a:r>
              <a:rPr lang="en-US" dirty="0" smtClean="0">
                <a:latin typeface="Constantia" pitchFamily="18" charset="0"/>
              </a:rPr>
              <a:t>High war zone stress associated with greater alcohol and drug abuse, both current and lifetime, than low and moderate war zone stress in Vietnam era veterans </a:t>
            </a:r>
            <a:r>
              <a:rPr lang="en-US" sz="2000" dirty="0" smtClean="0">
                <a:latin typeface="Constantia" pitchFamily="18" charset="0"/>
              </a:rPr>
              <a:t>(Jordan et al., NVVRS, 1991)</a:t>
            </a:r>
            <a:endParaRPr lang="en-US" dirty="0" smtClean="0">
              <a:latin typeface="Constantia" pitchFamily="18" charset="0"/>
            </a:endParaRPr>
          </a:p>
        </p:txBody>
      </p:sp>
    </p:spTree>
    <p:extLst>
      <p:ext uri="{BB962C8B-B14F-4D97-AF65-F5344CB8AC3E}">
        <p14:creationId xmlns:p14="http://schemas.microsoft.com/office/powerpoint/2010/main" val="23377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81200"/>
            <a:ext cx="9144000" cy="4114800"/>
          </a:xfrm>
        </p:spPr>
        <p:txBody>
          <a:bodyPr/>
          <a:lstStyle/>
          <a:p>
            <a:pPr marL="0" indent="0">
              <a:buFontTx/>
              <a:buNone/>
              <a:defRPr/>
            </a:pPr>
            <a:endParaRPr lang="en-US" dirty="0" smtClean="0"/>
          </a:p>
          <a:p>
            <a:pPr marL="0" indent="0">
              <a:buFontTx/>
              <a:buNone/>
              <a:defRPr/>
            </a:pPr>
            <a:endParaRPr lang="en-US" sz="800" dirty="0"/>
          </a:p>
          <a:p>
            <a:pPr marL="0" indent="0" algn="ctr">
              <a:buFontTx/>
              <a:buNone/>
              <a:defRPr/>
            </a:pPr>
            <a:r>
              <a:rPr lang="en-US" sz="5400" b="1" dirty="0" smtClean="0">
                <a:solidFill>
                  <a:srgbClr val="00FF00"/>
                </a:solidFill>
                <a:latin typeface="Cambria" pitchFamily="18" charset="0"/>
              </a:rPr>
              <a:t>PTSD in Veterans</a:t>
            </a:r>
          </a:p>
        </p:txBody>
      </p:sp>
    </p:spTree>
    <p:extLst>
      <p:ext uri="{BB962C8B-B14F-4D97-AF65-F5344CB8AC3E}">
        <p14:creationId xmlns:p14="http://schemas.microsoft.com/office/powerpoint/2010/main" val="1243321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829800" cy="1123950"/>
          </a:xfrm>
        </p:spPr>
        <p:txBody>
          <a:bodyPr/>
          <a:lstStyle/>
          <a:p>
            <a:pPr algn="ctr">
              <a:defRPr/>
            </a:pPr>
            <a:r>
              <a:rPr lang="en-US" sz="2800" b="1" dirty="0">
                <a:solidFill>
                  <a:srgbClr val="00FF00"/>
                </a:solidFill>
                <a:latin typeface="Cambria" pitchFamily="18" charset="0"/>
                <a:cs typeface="Arial" charset="0"/>
              </a:rPr>
              <a:t>Frequency of Mental Disorders among OEF/OIF/OND Veterans </a:t>
            </a:r>
            <a:r>
              <a:rPr lang="en-US" sz="2800" b="1" dirty="0" smtClean="0">
                <a:solidFill>
                  <a:srgbClr val="00FF00"/>
                </a:solidFill>
                <a:latin typeface="Cambria" pitchFamily="18" charset="0"/>
                <a:cs typeface="Arial" charset="0"/>
              </a:rPr>
              <a:t>Seen at VAMCs since 2002</a:t>
            </a:r>
            <a:endParaRPr lang="en-US" sz="2800" dirty="0">
              <a:latin typeface="Cambria" pitchFamily="18" charset="0"/>
            </a:endParaRPr>
          </a:p>
        </p:txBody>
      </p:sp>
      <p:sp>
        <p:nvSpPr>
          <p:cNvPr id="3" name="Content Placeholder 2"/>
          <p:cNvSpPr>
            <a:spLocks noGrp="1"/>
          </p:cNvSpPr>
          <p:nvPr>
            <p:ph idx="1"/>
          </p:nvPr>
        </p:nvSpPr>
        <p:spPr/>
        <p:txBody>
          <a:bodyPr/>
          <a:lstStyle/>
          <a:p>
            <a:pPr marL="342900" lvl="1" indent="-342900">
              <a:buClr>
                <a:schemeClr val="accent1"/>
              </a:buClr>
              <a:defRPr/>
            </a:pPr>
            <a:r>
              <a:rPr lang="en-US" dirty="0" smtClean="0">
                <a:latin typeface="Constantia" pitchFamily="18" charset="0"/>
              </a:rPr>
              <a:t>804,704 (an increase of 121,183, or 17.7%, last year) Iraq and Afghanistan veterans seen at VAMCs between 1st </a:t>
            </a:r>
            <a:r>
              <a:rPr lang="en-US" dirty="0">
                <a:latin typeface="Constantia" pitchFamily="18" charset="0"/>
              </a:rPr>
              <a:t>Quarter FY 2002 </a:t>
            </a:r>
            <a:r>
              <a:rPr lang="en-US" dirty="0" smtClean="0">
                <a:latin typeface="Constantia" pitchFamily="18" charset="0"/>
              </a:rPr>
              <a:t>and </a:t>
            </a:r>
            <a:r>
              <a:rPr lang="en-US" dirty="0">
                <a:solidFill>
                  <a:srgbClr val="DBF9E4"/>
                </a:solidFill>
                <a:latin typeface="Constantia" pitchFamily="18" charset="0"/>
              </a:rPr>
              <a:t>2nd Quarter FY </a:t>
            </a:r>
            <a:r>
              <a:rPr lang="en-US" dirty="0" smtClean="0">
                <a:solidFill>
                  <a:srgbClr val="DBF9E4"/>
                </a:solidFill>
                <a:latin typeface="Constantia" pitchFamily="18" charset="0"/>
              </a:rPr>
              <a:t>2012</a:t>
            </a:r>
            <a:endParaRPr lang="en-US" dirty="0" smtClean="0">
              <a:latin typeface="Constantia" pitchFamily="18" charset="0"/>
            </a:endParaRPr>
          </a:p>
          <a:p>
            <a:pPr>
              <a:defRPr/>
            </a:pPr>
            <a:r>
              <a:rPr lang="en-US" sz="2800" dirty="0" smtClean="0">
                <a:latin typeface="Constantia" pitchFamily="18" charset="0"/>
              </a:rPr>
              <a:t>52.8 % diagnosed with mental health disorders</a:t>
            </a:r>
          </a:p>
          <a:p>
            <a:pPr>
              <a:defRPr/>
            </a:pPr>
            <a:r>
              <a:rPr lang="en-US" sz="2800" dirty="0" smtClean="0">
                <a:latin typeface="Constantia" pitchFamily="18" charset="0"/>
              </a:rPr>
              <a:t>Of those diagnosed with MH disorders:</a:t>
            </a:r>
          </a:p>
          <a:p>
            <a:pPr lvl="1">
              <a:defRPr/>
            </a:pPr>
            <a:r>
              <a:rPr lang="en-US" dirty="0" smtClean="0">
                <a:latin typeface="Constantia" pitchFamily="18" charset="0"/>
              </a:rPr>
              <a:t>53.8% have PTSD</a:t>
            </a:r>
          </a:p>
          <a:p>
            <a:pPr lvl="1">
              <a:defRPr/>
            </a:pPr>
            <a:r>
              <a:rPr lang="en-US" dirty="0" smtClean="0">
                <a:latin typeface="Constantia" pitchFamily="18" charset="0"/>
              </a:rPr>
              <a:t>26.3-38.7% have Substance Use Disorders</a:t>
            </a:r>
          </a:p>
          <a:p>
            <a:pPr lvl="1">
              <a:defRPr/>
            </a:pPr>
            <a:endParaRPr lang="en-US" dirty="0">
              <a:latin typeface="Constantia" pitchFamily="18" charset="0"/>
            </a:endParaRPr>
          </a:p>
          <a:p>
            <a:pPr marL="457200" lvl="1" indent="0">
              <a:buFontTx/>
              <a:buNone/>
              <a:defRPr/>
            </a:pPr>
            <a:r>
              <a:rPr lang="en-US" sz="1600" dirty="0" smtClean="0">
                <a:latin typeface="Constantia" pitchFamily="18" charset="0"/>
              </a:rPr>
              <a:t>VHA, 2012</a:t>
            </a:r>
          </a:p>
          <a:p>
            <a:pPr>
              <a:defRPr/>
            </a:pPr>
            <a:endParaRPr lang="en-US" dirty="0"/>
          </a:p>
        </p:txBody>
      </p:sp>
    </p:spTree>
    <p:extLst>
      <p:ext uri="{BB962C8B-B14F-4D97-AF65-F5344CB8AC3E}">
        <p14:creationId xmlns:p14="http://schemas.microsoft.com/office/powerpoint/2010/main" val="127823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oter Placeholder 4"/>
          <p:cNvSpPr>
            <a:spLocks noGrp="1"/>
          </p:cNvSpPr>
          <p:nvPr>
            <p:ph type="ftr" sz="quarter" idx="11"/>
          </p:nvPr>
        </p:nvSpPr>
        <p:spPr>
          <a:xfrm>
            <a:off x="2914650" y="6506726"/>
            <a:ext cx="3352800" cy="314325"/>
          </a:xfrm>
          <a:noFill/>
          <a:ln>
            <a:miter lim="800000"/>
            <a:headEnd/>
            <a:tailEnd/>
          </a:ln>
        </p:spPr>
        <p:txBody>
          <a:bodyPr/>
          <a:lstStyle/>
          <a:p>
            <a:r>
              <a:rPr lang="en-US" b="1" dirty="0">
                <a:latin typeface="Constantia" pitchFamily="18" charset="0"/>
              </a:rPr>
              <a:t>Cumulative from 1st Quarter FY 2002 through </a:t>
            </a:r>
            <a:r>
              <a:rPr lang="en-US" b="1" dirty="0" smtClean="0">
                <a:latin typeface="Constantia" pitchFamily="18" charset="0"/>
              </a:rPr>
              <a:t>4th</a:t>
            </a:r>
            <a:r>
              <a:rPr lang="en-US" b="1" dirty="0" smtClean="0">
                <a:solidFill>
                  <a:srgbClr val="DBF9E4"/>
                </a:solidFill>
                <a:latin typeface="Constantia" pitchFamily="18" charset="0"/>
              </a:rPr>
              <a:t> </a:t>
            </a:r>
            <a:r>
              <a:rPr lang="en-US" b="1" dirty="0">
                <a:solidFill>
                  <a:srgbClr val="DBF9E4"/>
                </a:solidFill>
                <a:latin typeface="Constantia" pitchFamily="18" charset="0"/>
              </a:rPr>
              <a:t>Quarter FY </a:t>
            </a:r>
            <a:r>
              <a:rPr lang="en-US" b="1" dirty="0" smtClean="0">
                <a:solidFill>
                  <a:srgbClr val="DBF9E4"/>
                </a:solidFill>
                <a:latin typeface="Constantia" pitchFamily="18" charset="0"/>
              </a:rPr>
              <a:t>2012</a:t>
            </a:r>
            <a:endParaRPr lang="en-US" b="1" dirty="0">
              <a:solidFill>
                <a:srgbClr val="DBF9E4"/>
              </a:solidFill>
              <a:latin typeface="Constantia" pitchFamily="18" charset="0"/>
            </a:endParaRPr>
          </a:p>
        </p:txBody>
      </p:sp>
      <p:sp>
        <p:nvSpPr>
          <p:cNvPr id="68647" name="Rectangle 99"/>
          <p:cNvSpPr>
            <a:spLocks noChangeArrowheads="1"/>
          </p:cNvSpPr>
          <p:nvPr/>
        </p:nvSpPr>
        <p:spPr bwMode="auto">
          <a:xfrm>
            <a:off x="304800" y="5982851"/>
            <a:ext cx="8686800" cy="523875"/>
          </a:xfrm>
          <a:prstGeom prst="rect">
            <a:avLst/>
          </a:prstGeom>
          <a:noFill/>
          <a:ln w="9525">
            <a:noFill/>
            <a:miter lim="800000"/>
            <a:headEnd/>
            <a:tailEnd/>
          </a:ln>
        </p:spPr>
        <p:txBody>
          <a:bodyPr>
            <a:spAutoFit/>
          </a:bodyPr>
          <a:lstStyle/>
          <a:p>
            <a:r>
              <a:rPr lang="en-US" sz="1400" b="1" dirty="0">
                <a:latin typeface="Constantia" pitchFamily="18" charset="0"/>
              </a:rPr>
              <a:t>N = </a:t>
            </a:r>
            <a:r>
              <a:rPr lang="en-US" sz="1400" b="1" dirty="0" smtClean="0">
                <a:latin typeface="Constantia" pitchFamily="18" charset="0"/>
              </a:rPr>
              <a:t>464,685</a:t>
            </a:r>
            <a:endParaRPr lang="en-US" sz="1400" b="1" baseline="30000" dirty="0">
              <a:latin typeface="Constantia" pitchFamily="18" charset="0"/>
            </a:endParaRPr>
          </a:p>
          <a:p>
            <a:r>
              <a:rPr lang="en-US" sz="1400" dirty="0" smtClean="0">
                <a:latin typeface="Constantia" pitchFamily="18" charset="0"/>
              </a:rPr>
              <a:t>*Not </a:t>
            </a:r>
            <a:r>
              <a:rPr lang="en-US" sz="1400" dirty="0">
                <a:latin typeface="Constantia" pitchFamily="18" charset="0"/>
              </a:rPr>
              <a:t>including PTSD from VA’s Vet Centers or data from Veterans not enrolled for VA health </a:t>
            </a:r>
            <a:r>
              <a:rPr lang="en-US" sz="1400" dirty="0" smtClean="0">
                <a:latin typeface="Constantia" pitchFamily="18" charset="0"/>
              </a:rPr>
              <a:t>care </a:t>
            </a:r>
            <a:endParaRPr lang="en-US" sz="1400" dirty="0">
              <a:latin typeface="Constantia" pitchFamily="18" charset="0"/>
            </a:endParaRPr>
          </a:p>
        </p:txBody>
      </p:sp>
      <p:sp>
        <p:nvSpPr>
          <p:cNvPr id="68648" name="Rectangle 77"/>
          <p:cNvSpPr>
            <a:spLocks noChangeArrowheads="1"/>
          </p:cNvSpPr>
          <p:nvPr/>
        </p:nvSpPr>
        <p:spPr bwMode="auto">
          <a:xfrm>
            <a:off x="533400" y="152400"/>
            <a:ext cx="8305800" cy="914400"/>
          </a:xfrm>
          <a:prstGeom prst="rect">
            <a:avLst/>
          </a:prstGeom>
          <a:noFill/>
          <a:ln w="9525">
            <a:noFill/>
            <a:miter lim="800000"/>
            <a:headEnd/>
            <a:tailEnd/>
          </a:ln>
        </p:spPr>
        <p:txBody>
          <a:bodyPr anchor="ctr"/>
          <a:lstStyle/>
          <a:p>
            <a:pPr algn="ctr"/>
            <a:r>
              <a:rPr lang="en-US" sz="2800" b="1" dirty="0">
                <a:solidFill>
                  <a:srgbClr val="00FF00"/>
                </a:solidFill>
                <a:latin typeface="Cambria" pitchFamily="18" charset="0"/>
                <a:cs typeface="Arial" charset="0"/>
              </a:rPr>
              <a:t>Frequency of Mental Disorders among OEF/OIF/OND Veterans </a:t>
            </a:r>
            <a:r>
              <a:rPr lang="en-US" sz="2800" b="1" dirty="0" smtClean="0">
                <a:solidFill>
                  <a:srgbClr val="00FF00"/>
                </a:solidFill>
                <a:latin typeface="Cambria" pitchFamily="18" charset="0"/>
                <a:cs typeface="Arial" charset="0"/>
              </a:rPr>
              <a:t>Seen at VAMCs since </a:t>
            </a:r>
            <a:r>
              <a:rPr lang="en-US" sz="2800" b="1" dirty="0">
                <a:solidFill>
                  <a:srgbClr val="00FF00"/>
                </a:solidFill>
                <a:latin typeface="Cambria" pitchFamily="18" charset="0"/>
                <a:cs typeface="Arial" charset="0"/>
              </a:rPr>
              <a:t>2002</a:t>
            </a:r>
            <a:endParaRPr lang="en-US" sz="2800" b="1" baseline="30000" dirty="0">
              <a:solidFill>
                <a:srgbClr val="00FF00"/>
              </a:solidFill>
              <a:latin typeface="Cambria" pitchFamily="18" charset="0"/>
              <a:cs typeface="Arial" charset="0"/>
            </a:endParaRP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846530399"/>
              </p:ext>
            </p:extLst>
          </p:nvPr>
        </p:nvGraphicFramePr>
        <p:xfrm>
          <a:off x="685800" y="1981200"/>
          <a:ext cx="7848600" cy="3705225"/>
        </p:xfrm>
        <a:graphic>
          <a:graphicData uri="http://schemas.openxmlformats.org/drawingml/2006/table">
            <a:tbl>
              <a:tblPr/>
              <a:tblGrid>
                <a:gridCol w="4155141"/>
                <a:gridCol w="2154518"/>
                <a:gridCol w="1538941"/>
              </a:tblGrid>
              <a:tr h="4476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tantia" pitchFamily="18" charset="0"/>
                          <a:cs typeface="Arial" charset="0"/>
                        </a:rPr>
                        <a:t>Disease Category (ICD code)</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tantia" pitchFamily="18" charset="0"/>
                          <a:cs typeface="Arial" charset="0"/>
                        </a:rPr>
                        <a:t>Total Number of OEF/OIF/OND Veterans*</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tantia" pitchFamily="18" charset="0"/>
                          <a:cs typeface="Arial" charset="0"/>
                        </a:rPr>
                        <a:t>Change since Q4FY11</a:t>
                      </a:r>
                    </a:p>
                  </a:txBody>
                  <a:tcPr marR="0" marT="0" marB="0" anchor="ctr" horzOverflow="overflow">
                    <a:lnL>
                      <a:noFill/>
                    </a:lnL>
                    <a:lnR>
                      <a:noFill/>
                    </a:lnR>
                    <a:lnT>
                      <a:noFill/>
                    </a:lnT>
                    <a:lnB>
                      <a:noFill/>
                    </a:lnB>
                    <a:lnTlToBr>
                      <a:noFill/>
                    </a:lnTlToBr>
                    <a:lnBlToTr>
                      <a:noFill/>
                    </a:lnBlToTr>
                    <a:noFill/>
                  </a:tcPr>
                </a:tc>
              </a:tr>
              <a:tr h="2825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nstantia" pitchFamily="18" charset="0"/>
                          <a:cs typeface="Times New Roman" pitchFamily="18" charset="0"/>
                        </a:rPr>
                        <a:t>PTSD (ICD-9CM 309.81)</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chemeClr val="tx1"/>
                          </a:solidFill>
                          <a:latin typeface="Constantia" pitchFamily="18" charset="0"/>
                          <a:cs typeface="Arial" pitchFamily="34" charset="0"/>
                        </a:rPr>
                        <a:t>250,242</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chemeClr val="tx1"/>
                          </a:solidFill>
                          <a:latin typeface="Constantia" pitchFamily="18" charset="0"/>
                          <a:cs typeface="Arial" pitchFamily="34" charset="0"/>
                        </a:rPr>
                        <a:t>20.8%</a:t>
                      </a:r>
                    </a:p>
                  </a:txBody>
                  <a:tcPr marL="9525" marR="9525" marT="9525" marB="0" anchor="ctr">
                    <a:lnL>
                      <a:noFill/>
                    </a:lnL>
                    <a:lnR>
                      <a:noFill/>
                    </a:lnR>
                    <a:lnT>
                      <a:noFill/>
                    </a:lnT>
                    <a:lnB>
                      <a:noFill/>
                    </a:lnB>
                    <a:lnTlToBr>
                      <a:noFill/>
                    </a:lnTlToBr>
                    <a:lnBlToTr>
                      <a:noFill/>
                    </a:lnBlToTr>
                    <a:noFill/>
                  </a:tcPr>
                </a:tc>
              </a:tr>
              <a:tr h="2984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nstantia" pitchFamily="18" charset="0"/>
                          <a:cs typeface="Arial" charset="0"/>
                        </a:rPr>
                        <a:t>Depressive Disorders (311)</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194,503</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24.5%</a:t>
                      </a:r>
                    </a:p>
                  </a:txBody>
                  <a:tcPr marL="9525" marR="9525" marT="9525" marB="0" anchor="ctr">
                    <a:lnL>
                      <a:noFill/>
                    </a:lnL>
                    <a:lnR>
                      <a:noFill/>
                    </a:lnR>
                    <a:lnT>
                      <a:noFill/>
                    </a:lnT>
                    <a:lnB>
                      <a:noFill/>
                    </a:lnB>
                    <a:lnTlToBr>
                      <a:noFill/>
                    </a:lnTlToBr>
                    <a:lnBlToTr>
                      <a:noFill/>
                    </a:lnBlToTr>
                    <a:noFill/>
                  </a:tcPr>
                </a:tc>
              </a:tr>
              <a:tr h="2984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nstantia" pitchFamily="18" charset="0"/>
                          <a:cs typeface="Arial" charset="0"/>
                        </a:rPr>
                        <a:t>Neurotic Disorders (300)</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171,530</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27.3%</a:t>
                      </a:r>
                    </a:p>
                  </a:txBody>
                  <a:tcPr marL="9525" marR="9525" marT="9525" marB="0" anchor="ctr">
                    <a:lnL>
                      <a:noFill/>
                    </a:lnL>
                    <a:lnR>
                      <a:noFill/>
                    </a:lnR>
                    <a:lnT>
                      <a:noFill/>
                    </a:lnT>
                    <a:lnB>
                      <a:noFill/>
                    </a:lnB>
                    <a:lnTlToBr>
                      <a:noFill/>
                    </a:lnTlToBr>
                    <a:lnBlToTr>
                      <a:noFill/>
                    </a:lnBlToTr>
                    <a:noFill/>
                  </a:tcPr>
                </a:tc>
              </a:tr>
              <a:tr h="2984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onstantia" pitchFamily="18" charset="0"/>
                          <a:cs typeface="Arial" charset="0"/>
                        </a:rPr>
                        <a:t>Tobacco Use Disorder (305.1)</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149,926</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20.1%</a:t>
                      </a:r>
                    </a:p>
                  </a:txBody>
                  <a:tcPr marL="9525" marR="9525" marT="9525" marB="0" anchor="ctr">
                    <a:lnL>
                      <a:noFill/>
                    </a:lnL>
                    <a:lnR>
                      <a:noFill/>
                    </a:lnR>
                    <a:lnT>
                      <a:noFill/>
                    </a:lnT>
                    <a:lnB>
                      <a:noFill/>
                    </a:lnB>
                    <a:lnTlToBr>
                      <a:noFill/>
                    </a:lnTlToBr>
                    <a:lnBlToTr>
                      <a:noFill/>
                    </a:lnBlToTr>
                    <a:noFill/>
                  </a:tcPr>
                </a:tc>
              </a:tr>
              <a:tr h="2984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nstantia" pitchFamily="18" charset="0"/>
                          <a:cs typeface="Arial" charset="0"/>
                        </a:rPr>
                        <a:t>Affective Psychoses (296)</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117,260</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24.1%</a:t>
                      </a:r>
                    </a:p>
                  </a:txBody>
                  <a:tcPr marL="9525" marR="9525" marT="9525" marB="0" anchor="ctr">
                    <a:lnL>
                      <a:noFill/>
                    </a:lnL>
                    <a:lnR>
                      <a:noFill/>
                    </a:lnR>
                    <a:lnT>
                      <a:noFill/>
                    </a:lnT>
                    <a:lnB>
                      <a:noFill/>
                    </a:lnB>
                    <a:lnTlToBr>
                      <a:noFill/>
                    </a:lnTlToBr>
                    <a:lnBlToTr>
                      <a:noFill/>
                    </a:lnBlToTr>
                    <a:noFill/>
                  </a:tcPr>
                </a:tc>
              </a:tr>
              <a:tr h="2984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FF00"/>
                          </a:solidFill>
                          <a:effectLst/>
                          <a:latin typeface="Constantia" pitchFamily="18" charset="0"/>
                          <a:cs typeface="Arial" charset="0"/>
                        </a:rPr>
                        <a:t>Alcohol Abuse (305.0)</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rgbClr val="FFFF00"/>
                          </a:solidFill>
                          <a:latin typeface="Constantia" pitchFamily="18" charset="0"/>
                          <a:cs typeface="Arial" pitchFamily="34" charset="0"/>
                        </a:rPr>
                        <a:t>58,316</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rgbClr val="FFFF00"/>
                          </a:solidFill>
                          <a:latin typeface="Constantia" pitchFamily="18" charset="0"/>
                          <a:cs typeface="Arial" pitchFamily="34" charset="0"/>
                        </a:rPr>
                        <a:t>23.4%</a:t>
                      </a:r>
                    </a:p>
                  </a:txBody>
                  <a:tcPr marL="9525" marR="9525" marT="9525" marB="0" anchor="ctr">
                    <a:lnL>
                      <a:noFill/>
                    </a:lnL>
                    <a:lnR>
                      <a:noFill/>
                    </a:lnR>
                    <a:lnT>
                      <a:noFill/>
                    </a:lnT>
                    <a:lnB>
                      <a:noFill/>
                    </a:lnB>
                    <a:lnTlToBr>
                      <a:noFill/>
                    </a:lnTlToBr>
                    <a:lnBlToTr>
                      <a:noFill/>
                    </a:lnBlToTr>
                    <a:noFill/>
                  </a:tcPr>
                </a:tc>
              </a:tr>
              <a:tr h="2984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FF00"/>
                          </a:solidFill>
                          <a:effectLst/>
                          <a:latin typeface="Constantia" pitchFamily="18" charset="0"/>
                          <a:cs typeface="Arial" charset="0"/>
                        </a:rPr>
                        <a:t>Alcohol Dependence Syndrome (303)</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rgbClr val="FFFF00"/>
                          </a:solidFill>
                          <a:latin typeface="Constantia" pitchFamily="18" charset="0"/>
                          <a:cs typeface="Arial" pitchFamily="34" charset="0"/>
                        </a:rPr>
                        <a:t>55,897</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rgbClr val="FFFF00"/>
                          </a:solidFill>
                          <a:latin typeface="Constantia" pitchFamily="18" charset="0"/>
                          <a:cs typeface="Arial" pitchFamily="34" charset="0"/>
                        </a:rPr>
                        <a:t>26.6%</a:t>
                      </a:r>
                    </a:p>
                  </a:txBody>
                  <a:tcPr marL="9525" marR="9525" marT="9525" marB="0" anchor="ctr">
                    <a:lnL>
                      <a:noFill/>
                    </a:lnL>
                    <a:lnR>
                      <a:noFill/>
                    </a:lnR>
                    <a:lnT>
                      <a:noFill/>
                    </a:lnT>
                    <a:lnB>
                      <a:noFill/>
                    </a:lnB>
                    <a:lnTlToBr>
                      <a:noFill/>
                    </a:lnTlToBr>
                    <a:lnBlToTr>
                      <a:noFill/>
                    </a:lnBlToTr>
                    <a:noFill/>
                  </a:tcPr>
                </a:tc>
              </a:tr>
              <a:tr h="2984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FF00"/>
                          </a:solidFill>
                          <a:effectLst/>
                          <a:latin typeface="Constantia" pitchFamily="18" charset="0"/>
                          <a:cs typeface="Arial" charset="0"/>
                        </a:rPr>
                        <a:t>Non-Alcohol Abuse of Drugs (ICD 305.2-9)</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rgbClr val="FFFF00"/>
                          </a:solidFill>
                          <a:latin typeface="Constantia" pitchFamily="18" charset="0"/>
                          <a:cs typeface="Arial" pitchFamily="34" charset="0"/>
                        </a:rPr>
                        <a:t>40,147</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rgbClr val="FFFF00"/>
                          </a:solidFill>
                          <a:latin typeface="Constantia" pitchFamily="18" charset="0"/>
                          <a:cs typeface="Arial" pitchFamily="34" charset="0"/>
                        </a:rPr>
                        <a:t>30.1%</a:t>
                      </a:r>
                    </a:p>
                  </a:txBody>
                  <a:tcPr marL="9525" marR="9525" marT="9525" marB="0" anchor="ctr">
                    <a:lnL>
                      <a:noFill/>
                    </a:lnL>
                    <a:lnR>
                      <a:noFill/>
                    </a:lnR>
                    <a:lnT>
                      <a:noFill/>
                    </a:lnT>
                    <a:lnB>
                      <a:noFill/>
                    </a:lnB>
                    <a:lnTlToBr>
                      <a:noFill/>
                    </a:lnTlToBr>
                    <a:lnBlToTr>
                      <a:noFill/>
                    </a:lnBlToTr>
                    <a:noFill/>
                  </a:tcPr>
                </a:tc>
              </a:tr>
              <a:tr h="2667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FF00"/>
                          </a:solidFill>
                          <a:effectLst/>
                          <a:latin typeface="Constantia" pitchFamily="18" charset="0"/>
                          <a:cs typeface="Arial" charset="0"/>
                        </a:rPr>
                        <a:t>Drug Dependence  (304)</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rgbClr val="FFFF00"/>
                          </a:solidFill>
                          <a:latin typeface="Constantia" pitchFamily="18" charset="0"/>
                          <a:cs typeface="Arial" pitchFamily="34" charset="0"/>
                        </a:rPr>
                        <a:t>30,198</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1" i="0" u="none" strike="noStrike" dirty="0">
                          <a:solidFill>
                            <a:srgbClr val="FFFF00"/>
                          </a:solidFill>
                          <a:latin typeface="Constantia" pitchFamily="18" charset="0"/>
                          <a:cs typeface="Arial" pitchFamily="34" charset="0"/>
                        </a:rPr>
                        <a:t>31.4%</a:t>
                      </a:r>
                    </a:p>
                  </a:txBody>
                  <a:tcPr marL="9525" marR="9525" marT="9525" marB="0" anchor="ctr">
                    <a:lnL>
                      <a:noFill/>
                    </a:lnL>
                    <a:lnR>
                      <a:noFill/>
                    </a:lnR>
                    <a:lnT>
                      <a:noFill/>
                    </a:lnT>
                    <a:lnB>
                      <a:noFill/>
                    </a:lnB>
                    <a:lnTlToBr>
                      <a:noFill/>
                    </a:lnTlToBr>
                    <a:lnBlToTr>
                      <a:noFill/>
                    </a:lnBlToTr>
                    <a:noFill/>
                  </a:tcPr>
                </a:tc>
              </a:tr>
              <a:tr h="2667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onstantia" pitchFamily="18" charset="0"/>
                          <a:cs typeface="Arial" charset="0"/>
                        </a:rPr>
                        <a:t>Specific Nonpsychotic Mental Disorder due to Organic Brain Damage (310)</a:t>
                      </a:r>
                    </a:p>
                  </a:txBody>
                  <a:tcPr marR="0" marT="0" marB="0"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tx1"/>
                          </a:solidFill>
                          <a:latin typeface="Constantia" pitchFamily="18" charset="0"/>
                          <a:cs typeface="Arial" pitchFamily="34" charset="0"/>
                        </a:rPr>
                        <a:t>29,713</a:t>
                      </a:r>
                    </a:p>
                  </a:txBody>
                  <a:tcPr marL="9525" marR="9525" marT="9525" marB="0" anchor="ctr">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400" b="0" i="0" u="none" strike="noStrike" dirty="0">
                          <a:solidFill>
                            <a:schemeClr val="tx1"/>
                          </a:solidFill>
                          <a:latin typeface="Constantia" pitchFamily="18" charset="0"/>
                          <a:cs typeface="Arial" pitchFamily="34" charset="0"/>
                        </a:rPr>
                        <a:t>14.1%</a:t>
                      </a:r>
                    </a:p>
                  </a:txBody>
                  <a:tcPr marL="9525" marR="9525" marT="9525" marB="0" anchor="ctr">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2726507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7" name="Rectangle 5"/>
          <p:cNvSpPr>
            <a:spLocks noGrp="1" noChangeArrowheads="1"/>
          </p:cNvSpPr>
          <p:nvPr>
            <p:ph type="title"/>
          </p:nvPr>
        </p:nvSpPr>
        <p:spPr>
          <a:xfrm>
            <a:off x="685800" y="228600"/>
            <a:ext cx="7772400" cy="1143000"/>
          </a:xfrm>
        </p:spPr>
        <p:txBody>
          <a:bodyPr/>
          <a:lstStyle/>
          <a:p>
            <a:pPr algn="ctr">
              <a:defRPr/>
            </a:pPr>
            <a:r>
              <a:rPr lang="en-US" sz="4000" b="1" dirty="0" smtClean="0">
                <a:solidFill>
                  <a:srgbClr val="00FF00"/>
                </a:solidFill>
                <a:latin typeface="Cambria" pitchFamily="18" charset="0"/>
              </a:rPr>
              <a:t>Increase in Drinking </a:t>
            </a:r>
            <a:br>
              <a:rPr lang="en-US" sz="4000" b="1" dirty="0" smtClean="0">
                <a:solidFill>
                  <a:srgbClr val="00FF00"/>
                </a:solidFill>
                <a:latin typeface="Cambria" pitchFamily="18" charset="0"/>
              </a:rPr>
            </a:br>
            <a:r>
              <a:rPr lang="en-US" sz="4000" b="1" dirty="0" smtClean="0">
                <a:solidFill>
                  <a:srgbClr val="00FF00"/>
                </a:solidFill>
                <a:latin typeface="Cambria" pitchFamily="18" charset="0"/>
              </a:rPr>
              <a:t>for OEF-OIF Veterans</a:t>
            </a:r>
          </a:p>
        </p:txBody>
      </p:sp>
      <p:graphicFrame>
        <p:nvGraphicFramePr>
          <p:cNvPr id="1126" name="Object 102"/>
          <p:cNvGraphicFramePr>
            <a:graphicFrameLocks noGrp="1" noChangeAspect="1"/>
          </p:cNvGraphicFramePr>
          <p:nvPr>
            <p:ph idx="1"/>
          </p:nvPr>
        </p:nvGraphicFramePr>
        <p:xfrm>
          <a:off x="838200" y="2212975"/>
          <a:ext cx="7475538" cy="3886200"/>
        </p:xfrm>
        <a:graphic>
          <a:graphicData uri="http://schemas.openxmlformats.org/presentationml/2006/ole">
            <mc:AlternateContent xmlns:mc="http://schemas.openxmlformats.org/markup-compatibility/2006">
              <mc:Choice xmlns:v="urn:schemas-microsoft-com:vml" Requires="v">
                <p:oleObj spid="_x0000_s1030" name="Chart" r:id="rId4" imgW="8220145" imgH="4524390" progId="MSGraph.Chart.8">
                  <p:embed followColorScheme="full"/>
                </p:oleObj>
              </mc:Choice>
              <mc:Fallback>
                <p:oleObj name="Chart" r:id="rId4" imgW="8220145" imgH="4524390" progId="MSGraph.Chart.8">
                  <p:embed followColorScheme="full"/>
                  <p:pic>
                    <p:nvPicPr>
                      <p:cNvPr id="0" name=""/>
                      <p:cNvPicPr>
                        <a:picLocks noGrp="1" noChangeAspect="1" noChangeArrowheads="1"/>
                      </p:cNvPicPr>
                      <p:nvPr/>
                    </p:nvPicPr>
                    <p:blipFill>
                      <a:blip r:embed="rId5"/>
                      <a:srcRect/>
                      <a:stretch>
                        <a:fillRect/>
                      </a:stretch>
                    </p:blipFill>
                    <p:spPr bwMode="auto">
                      <a:xfrm>
                        <a:off x="838200" y="2212975"/>
                        <a:ext cx="747553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3879" name="Rectangle 7"/>
          <p:cNvSpPr>
            <a:spLocks noChangeArrowheads="1"/>
          </p:cNvSpPr>
          <p:nvPr/>
        </p:nvSpPr>
        <p:spPr bwMode="auto">
          <a:xfrm>
            <a:off x="990600" y="6099175"/>
            <a:ext cx="2813050" cy="338138"/>
          </a:xfrm>
          <a:prstGeom prst="rect">
            <a:avLst/>
          </a:prstGeom>
          <a:noFill/>
          <a:ln>
            <a:noFill/>
          </a:ln>
          <a:effectLst/>
          <a:extLst/>
        </p:spPr>
        <p:txBody>
          <a:bodyPr>
            <a:spAutoFit/>
          </a:bodyPr>
          <a:lstStyle/>
          <a:p>
            <a:pPr fontAlgn="auto">
              <a:spcBef>
                <a:spcPts val="0"/>
              </a:spcBef>
              <a:spcAft>
                <a:spcPts val="0"/>
              </a:spcAft>
              <a:defRPr/>
            </a:pPr>
            <a:r>
              <a:rPr lang="en-US" sz="1600" dirty="0" err="1">
                <a:effectLst>
                  <a:outerShdw blurRad="38100" dist="38100" dir="2700000" algn="tl">
                    <a:srgbClr val="000000"/>
                  </a:outerShdw>
                </a:effectLst>
                <a:latin typeface="Constantia" pitchFamily="18" charset="0"/>
              </a:rPr>
              <a:t>Hoge</a:t>
            </a:r>
            <a:r>
              <a:rPr lang="en-US" sz="1600" dirty="0">
                <a:effectLst>
                  <a:outerShdw blurRad="38100" dist="38100" dir="2700000" algn="tl">
                    <a:srgbClr val="000000"/>
                  </a:outerShdw>
                </a:effectLst>
                <a:latin typeface="Constantia" pitchFamily="18" charset="0"/>
              </a:rPr>
              <a:t>, 2004</a:t>
            </a:r>
          </a:p>
        </p:txBody>
      </p:sp>
    </p:spTree>
    <p:extLst>
      <p:ext uri="{BB962C8B-B14F-4D97-AF65-F5344CB8AC3E}">
        <p14:creationId xmlns:p14="http://schemas.microsoft.com/office/powerpoint/2010/main" val="2493495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pPr algn="ctr">
              <a:defRPr/>
            </a:pPr>
            <a:r>
              <a:rPr lang="en-US" sz="4000" b="1" dirty="0" smtClean="0">
                <a:solidFill>
                  <a:srgbClr val="00FF00"/>
                </a:solidFill>
                <a:latin typeface="Cambria" pitchFamily="18" charset="0"/>
              </a:rPr>
              <a:t>Substance Abuse </a:t>
            </a:r>
            <a:br>
              <a:rPr lang="en-US" sz="4000" b="1" dirty="0" smtClean="0">
                <a:solidFill>
                  <a:srgbClr val="00FF00"/>
                </a:solidFill>
                <a:latin typeface="Cambria" pitchFamily="18" charset="0"/>
              </a:rPr>
            </a:br>
            <a:r>
              <a:rPr lang="en-US" sz="4000" b="1" dirty="0" smtClean="0">
                <a:solidFill>
                  <a:srgbClr val="00FF00"/>
                </a:solidFill>
                <a:latin typeface="Cambria" pitchFamily="18" charset="0"/>
              </a:rPr>
              <a:t>among OEF-OIF Veterans</a:t>
            </a:r>
          </a:p>
        </p:txBody>
      </p:sp>
      <p:sp>
        <p:nvSpPr>
          <p:cNvPr id="484355" name="Rectangle 3"/>
          <p:cNvSpPr>
            <a:spLocks noGrp="1" noChangeArrowheads="1"/>
          </p:cNvSpPr>
          <p:nvPr>
            <p:ph type="body" idx="1"/>
          </p:nvPr>
        </p:nvSpPr>
        <p:spPr/>
        <p:txBody>
          <a:bodyPr/>
          <a:lstStyle/>
          <a:p>
            <a:pPr>
              <a:defRPr/>
            </a:pPr>
            <a:r>
              <a:rPr lang="en-US" sz="2800" dirty="0">
                <a:latin typeface="Constantia" pitchFamily="18" charset="0"/>
              </a:rPr>
              <a:t>12% of active duty personnel and 15% of reserve personnel meet criteria for Alcohol Abuse 6 months after returning home </a:t>
            </a:r>
            <a:r>
              <a:rPr lang="en-US" sz="2000" dirty="0">
                <a:latin typeface="Constantia" pitchFamily="18" charset="0"/>
              </a:rPr>
              <a:t>(Milliken et al., 2007)</a:t>
            </a:r>
          </a:p>
          <a:p>
            <a:pPr>
              <a:defRPr/>
            </a:pPr>
            <a:r>
              <a:rPr lang="en-US" sz="2800" dirty="0" smtClean="0">
                <a:latin typeface="Constantia" pitchFamily="18" charset="0"/>
              </a:rPr>
              <a:t>17% of OEF-OIF veterans suffer from substance abuse problems </a:t>
            </a:r>
            <a:r>
              <a:rPr lang="en-US" sz="2000" dirty="0" smtClean="0">
                <a:latin typeface="Constantia" pitchFamily="18" charset="0"/>
              </a:rPr>
              <a:t>(DOD, 2011) </a:t>
            </a:r>
          </a:p>
          <a:p>
            <a:pPr>
              <a:defRPr/>
            </a:pPr>
            <a:r>
              <a:rPr lang="en-US" sz="2800" dirty="0" smtClean="0">
                <a:latin typeface="Constantia" pitchFamily="18" charset="0"/>
              </a:rPr>
              <a:t>Alcohol abuse among Army soldiers increased  from 13% to 21% one year after return from Iraq and Afghanistan </a:t>
            </a:r>
            <a:r>
              <a:rPr lang="en-US" sz="2000" dirty="0" smtClean="0">
                <a:latin typeface="Constantia" pitchFamily="18" charset="0"/>
              </a:rPr>
              <a:t>(Army Post-Deployment Reassessment Study, 2005)</a:t>
            </a:r>
            <a:endParaRPr lang="en-US" sz="2800" dirty="0" smtClean="0">
              <a:latin typeface="Constantia" pitchFamily="18" charset="0"/>
            </a:endParaRPr>
          </a:p>
        </p:txBody>
      </p:sp>
    </p:spTree>
    <p:extLst>
      <p:ext uri="{BB962C8B-B14F-4D97-AF65-F5344CB8AC3E}">
        <p14:creationId xmlns:p14="http://schemas.microsoft.com/office/powerpoint/2010/main" val="238387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228600"/>
            <a:ext cx="9144000" cy="914400"/>
          </a:xfrm>
        </p:spPr>
        <p:txBody>
          <a:bodyPr>
            <a:noAutofit/>
          </a:bodyPr>
          <a:lstStyle/>
          <a:p>
            <a:pPr algn="ctr"/>
            <a:r>
              <a:rPr lang="en-US" sz="3600" b="1" dirty="0" smtClean="0">
                <a:solidFill>
                  <a:srgbClr val="00FF00"/>
                </a:solidFill>
                <a:latin typeface="Cambria" pitchFamily="18" charset="0"/>
              </a:rPr>
              <a:t>Veterans Treated in SUD Specialty Care</a:t>
            </a:r>
            <a:br>
              <a:rPr lang="en-US" sz="3600" b="1" dirty="0" smtClean="0">
                <a:solidFill>
                  <a:srgbClr val="00FF00"/>
                </a:solidFill>
                <a:latin typeface="Cambria" pitchFamily="18" charset="0"/>
              </a:rPr>
            </a:br>
            <a:r>
              <a:rPr lang="en-US" sz="3600" b="1" dirty="0" smtClean="0">
                <a:solidFill>
                  <a:srgbClr val="00FF00"/>
                </a:solidFill>
                <a:latin typeface="Cambria" pitchFamily="18" charset="0"/>
              </a:rPr>
              <a:t>FY2005 - 2012</a:t>
            </a:r>
            <a:endParaRPr lang="en-US" sz="3600" b="1" dirty="0">
              <a:solidFill>
                <a:srgbClr val="00FF00"/>
              </a:solidFill>
              <a:latin typeface="Cambria" pitchFamily="18" charset="0"/>
            </a:endParaRPr>
          </a:p>
        </p:txBody>
      </p:sp>
      <p:graphicFrame>
        <p:nvGraphicFramePr>
          <p:cNvPr id="4" name="Content Placeholder 3"/>
          <p:cNvGraphicFramePr>
            <a:graphicFrameLocks noGrp="1"/>
          </p:cNvGraphicFramePr>
          <p:nvPr>
            <p:ph idx="1"/>
            <p:extLst/>
          </p:nvPr>
        </p:nvGraphicFramePr>
        <p:xfrm>
          <a:off x="304800" y="1828800"/>
          <a:ext cx="85344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8022" y="6096000"/>
            <a:ext cx="8305800" cy="584775"/>
          </a:xfrm>
          <a:prstGeom prst="rect">
            <a:avLst/>
          </a:prstGeom>
          <a:noFill/>
          <a:ln>
            <a:solidFill>
              <a:schemeClr val="accent1"/>
            </a:solidFill>
          </a:ln>
        </p:spPr>
        <p:txBody>
          <a:bodyPr wrap="square" rtlCol="0">
            <a:spAutoFit/>
          </a:bodyPr>
          <a:lstStyle/>
          <a:p>
            <a:pPr lvl="1"/>
            <a:r>
              <a:rPr lang="en-US" sz="1600" dirty="0" smtClean="0">
                <a:latin typeface="Constantia" pitchFamily="18" charset="0"/>
              </a:rPr>
              <a:t>The number of unique veterans treated in an outpatient SUD specialty setting </a:t>
            </a:r>
            <a:r>
              <a:rPr lang="en-US" sz="1600" b="1" dirty="0" smtClean="0">
                <a:latin typeface="Constantia" pitchFamily="18" charset="0"/>
              </a:rPr>
              <a:t>increased  by 49.8%</a:t>
            </a:r>
            <a:r>
              <a:rPr lang="en-US" sz="1600" dirty="0" smtClean="0">
                <a:latin typeface="Constantia" pitchFamily="18" charset="0"/>
              </a:rPr>
              <a:t> </a:t>
            </a:r>
            <a:r>
              <a:rPr lang="en-US" sz="1600" b="1" dirty="0" smtClean="0">
                <a:latin typeface="Constantia" pitchFamily="18" charset="0"/>
              </a:rPr>
              <a:t>between FY05-12 and 2.6% since FY11 (VHA, 2012)</a:t>
            </a:r>
            <a:endParaRPr lang="en-US" sz="1600" dirty="0" smtClean="0">
              <a:latin typeface="Constantia" pitchFamily="18" charset="0"/>
            </a:endParaRPr>
          </a:p>
        </p:txBody>
      </p:sp>
    </p:spTree>
    <p:extLst>
      <p:ext uri="{BB962C8B-B14F-4D97-AF65-F5344CB8AC3E}">
        <p14:creationId xmlns:p14="http://schemas.microsoft.com/office/powerpoint/2010/main" val="4195722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00FF00"/>
                </a:solidFill>
                <a:latin typeface="Cambria" pitchFamily="18" charset="0"/>
              </a:rPr>
              <a:t>Percentage of OEF-OIF Veterans in VA with SUD Diagnoses</a:t>
            </a:r>
            <a:endParaRPr lang="en-US" dirty="0"/>
          </a:p>
        </p:txBody>
      </p:sp>
      <p:graphicFrame>
        <p:nvGraphicFramePr>
          <p:cNvPr id="4" name="Object 2"/>
          <p:cNvGraphicFramePr>
            <a:graphicFrameLocks noGrp="1" noChangeAspect="1"/>
          </p:cNvGraphicFramePr>
          <p:nvPr>
            <p:ph idx="1"/>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4060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pPr algn="ctr">
              <a:defRPr/>
            </a:pPr>
            <a:r>
              <a:rPr lang="en-US" sz="4000" b="1" dirty="0" smtClean="0">
                <a:solidFill>
                  <a:srgbClr val="00FF00"/>
                </a:solidFill>
                <a:latin typeface="Cambria" pitchFamily="18" charset="0"/>
              </a:rPr>
              <a:t>Most Common Substances</a:t>
            </a:r>
            <a:br>
              <a:rPr lang="en-US" sz="4000" b="1" dirty="0" smtClean="0">
                <a:solidFill>
                  <a:srgbClr val="00FF00"/>
                </a:solidFill>
                <a:latin typeface="Cambria" pitchFamily="18" charset="0"/>
              </a:rPr>
            </a:br>
            <a:r>
              <a:rPr lang="en-US" sz="4000" b="1" dirty="0" smtClean="0">
                <a:solidFill>
                  <a:srgbClr val="00FF00"/>
                </a:solidFill>
                <a:latin typeface="Cambria" pitchFamily="18" charset="0"/>
              </a:rPr>
              <a:t>Abused by Veterans</a:t>
            </a:r>
          </a:p>
        </p:txBody>
      </p:sp>
      <p:sp>
        <p:nvSpPr>
          <p:cNvPr id="419843" name="Rectangle 3"/>
          <p:cNvSpPr>
            <a:spLocks noGrp="1" noChangeArrowheads="1"/>
          </p:cNvSpPr>
          <p:nvPr>
            <p:ph type="body" idx="1"/>
          </p:nvPr>
        </p:nvSpPr>
        <p:spPr/>
        <p:txBody>
          <a:bodyPr/>
          <a:lstStyle/>
          <a:p>
            <a:pPr>
              <a:defRPr/>
            </a:pPr>
            <a:r>
              <a:rPr lang="en-US" dirty="0" smtClean="0">
                <a:latin typeface="Constantia" pitchFamily="18" charset="0"/>
              </a:rPr>
              <a:t>Alcohol</a:t>
            </a:r>
          </a:p>
          <a:p>
            <a:pPr>
              <a:defRPr/>
            </a:pPr>
            <a:r>
              <a:rPr lang="en-US" dirty="0" smtClean="0">
                <a:latin typeface="Constantia" pitchFamily="18" charset="0"/>
              </a:rPr>
              <a:t>Marijuana</a:t>
            </a:r>
          </a:p>
          <a:p>
            <a:pPr>
              <a:defRPr/>
            </a:pPr>
            <a:r>
              <a:rPr lang="en-US" dirty="0" smtClean="0">
                <a:latin typeface="Constantia" pitchFamily="18" charset="0"/>
              </a:rPr>
              <a:t>Crack cocaine</a:t>
            </a:r>
          </a:p>
          <a:p>
            <a:pPr>
              <a:defRPr/>
            </a:pPr>
            <a:r>
              <a:rPr lang="en-US" dirty="0" smtClean="0">
                <a:latin typeface="Constantia" pitchFamily="18" charset="0"/>
              </a:rPr>
              <a:t>Heroin </a:t>
            </a:r>
          </a:p>
          <a:p>
            <a:pPr>
              <a:defRPr/>
            </a:pPr>
            <a:r>
              <a:rPr lang="en-US" dirty="0" smtClean="0">
                <a:latin typeface="Constantia" pitchFamily="18" charset="0"/>
              </a:rPr>
              <a:t>Anxiolytics</a:t>
            </a:r>
          </a:p>
          <a:p>
            <a:pPr>
              <a:defRPr/>
            </a:pPr>
            <a:r>
              <a:rPr lang="en-US" dirty="0" smtClean="0">
                <a:latin typeface="Constantia" pitchFamily="18" charset="0"/>
              </a:rPr>
              <a:t>Opiate painkillers</a:t>
            </a:r>
          </a:p>
          <a:p>
            <a:pPr>
              <a:defRPr/>
            </a:pPr>
            <a:endParaRPr lang="en-US" dirty="0" smtClean="0"/>
          </a:p>
        </p:txBody>
      </p:sp>
      <p:pic>
        <p:nvPicPr>
          <p:cNvPr id="6148" name="Picture 4" descr="drgsal.jpg (83150 by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285999"/>
            <a:ext cx="4284944" cy="2784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97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381000" y="304800"/>
            <a:ext cx="8242300" cy="1123950"/>
          </a:xfrm>
        </p:spPr>
        <p:txBody>
          <a:bodyPr/>
          <a:lstStyle/>
          <a:p>
            <a:pPr algn="ctr">
              <a:defRPr/>
            </a:pPr>
            <a:r>
              <a:rPr lang="en-US" sz="4000" b="1" dirty="0" smtClean="0">
                <a:solidFill>
                  <a:srgbClr val="00FF00"/>
                </a:solidFill>
                <a:latin typeface="Cambria" pitchFamily="18" charset="0"/>
              </a:rPr>
              <a:t>Some Reasons Why Substance Use is Common in the Armed Services</a:t>
            </a:r>
          </a:p>
        </p:txBody>
      </p:sp>
      <p:sp>
        <p:nvSpPr>
          <p:cNvPr id="543747" name="Rectangle 3"/>
          <p:cNvSpPr>
            <a:spLocks noGrp="1" noChangeArrowheads="1"/>
          </p:cNvSpPr>
          <p:nvPr>
            <p:ph type="body" idx="1"/>
          </p:nvPr>
        </p:nvSpPr>
        <p:spPr/>
        <p:txBody>
          <a:bodyPr/>
          <a:lstStyle/>
          <a:p>
            <a:pPr>
              <a:lnSpc>
                <a:spcPct val="80000"/>
              </a:lnSpc>
              <a:defRPr/>
            </a:pPr>
            <a:r>
              <a:rPr lang="en-US" sz="2800" dirty="0" smtClean="0">
                <a:latin typeface="Constantia" pitchFamily="18" charset="0"/>
              </a:rPr>
              <a:t>18-24 are the peak years of alcohol abuse</a:t>
            </a:r>
          </a:p>
          <a:p>
            <a:pPr>
              <a:lnSpc>
                <a:spcPct val="80000"/>
              </a:lnSpc>
              <a:defRPr/>
            </a:pPr>
            <a:r>
              <a:rPr lang="en-US" sz="2800" dirty="0" smtClean="0">
                <a:latin typeface="Constantia" pitchFamily="18" charset="0"/>
              </a:rPr>
              <a:t>Masculine military culture</a:t>
            </a:r>
          </a:p>
          <a:p>
            <a:pPr>
              <a:lnSpc>
                <a:spcPct val="80000"/>
              </a:lnSpc>
              <a:defRPr/>
            </a:pPr>
            <a:r>
              <a:rPr lang="en-US" sz="2800" dirty="0" smtClean="0">
                <a:latin typeface="Constantia" pitchFamily="18" charset="0"/>
              </a:rPr>
              <a:t>“Letting off steam” after hours</a:t>
            </a:r>
          </a:p>
          <a:p>
            <a:pPr>
              <a:lnSpc>
                <a:spcPct val="80000"/>
              </a:lnSpc>
              <a:defRPr/>
            </a:pPr>
            <a:r>
              <a:rPr lang="en-US" sz="2800" dirty="0" smtClean="0">
                <a:latin typeface="Constantia" pitchFamily="18" charset="0"/>
              </a:rPr>
              <a:t>Soldiers used to be given free cigarettes</a:t>
            </a:r>
          </a:p>
          <a:p>
            <a:pPr>
              <a:lnSpc>
                <a:spcPct val="80000"/>
              </a:lnSpc>
              <a:defRPr/>
            </a:pPr>
            <a:r>
              <a:rPr lang="en-US" sz="2800" dirty="0" smtClean="0">
                <a:latin typeface="Constantia" pitchFamily="18" charset="0"/>
              </a:rPr>
              <a:t>In Vietnam, soldiers were given 3% beer to drink</a:t>
            </a:r>
          </a:p>
          <a:p>
            <a:pPr>
              <a:lnSpc>
                <a:spcPct val="80000"/>
              </a:lnSpc>
              <a:defRPr/>
            </a:pPr>
            <a:r>
              <a:rPr lang="en-US" sz="2800" dirty="0" smtClean="0">
                <a:latin typeface="Constantia" pitchFamily="18" charset="0"/>
              </a:rPr>
              <a:t>In Vietnam, opium and marijuana were common</a:t>
            </a:r>
          </a:p>
          <a:p>
            <a:pPr>
              <a:lnSpc>
                <a:spcPct val="80000"/>
              </a:lnSpc>
              <a:defRPr/>
            </a:pPr>
            <a:r>
              <a:rPr lang="en-US" sz="2800" dirty="0" smtClean="0">
                <a:latin typeface="Constantia" pitchFamily="18" charset="0"/>
              </a:rPr>
              <a:t>Younger OEF-OIF veterans feel entitled to “party” and have fun</a:t>
            </a:r>
          </a:p>
          <a:p>
            <a:pPr>
              <a:lnSpc>
                <a:spcPct val="80000"/>
              </a:lnSpc>
              <a:defRPr/>
            </a:pPr>
            <a:endParaRPr lang="en-US" sz="2800" dirty="0" smtClean="0">
              <a:latin typeface="Constantia" pitchFamily="18" charset="0"/>
            </a:endParaRPr>
          </a:p>
          <a:p>
            <a:pPr>
              <a:lnSpc>
                <a:spcPct val="80000"/>
              </a:lnSpc>
              <a:defRPr/>
            </a:pPr>
            <a:endParaRPr lang="en-US" sz="2800" dirty="0" smtClean="0"/>
          </a:p>
          <a:p>
            <a:pPr>
              <a:lnSpc>
                <a:spcPct val="80000"/>
              </a:lnSpc>
              <a:defRPr/>
            </a:pPr>
            <a:endParaRPr lang="en-US" sz="2800" dirty="0" smtClean="0"/>
          </a:p>
        </p:txBody>
      </p:sp>
    </p:spTree>
    <p:extLst>
      <p:ext uri="{BB962C8B-B14F-4D97-AF65-F5344CB8AC3E}">
        <p14:creationId xmlns:p14="http://schemas.microsoft.com/office/powerpoint/2010/main" val="1586591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09800"/>
            <a:ext cx="7753350" cy="1905000"/>
          </a:xfrm>
        </p:spPr>
        <p:txBody>
          <a:bodyPr/>
          <a:lstStyle/>
          <a:p>
            <a:pPr algn="ctr"/>
            <a:r>
              <a:rPr lang="en-US" b="1" dirty="0" smtClean="0">
                <a:solidFill>
                  <a:srgbClr val="00FF00"/>
                </a:solidFill>
                <a:latin typeface="Cambria" panose="02040503050406030204" pitchFamily="18" charset="0"/>
              </a:rPr>
              <a:t>Co-Occurring PTSD and Substance Abuse in Veterans</a:t>
            </a:r>
            <a:endParaRPr lang="en-US" b="1" dirty="0">
              <a:solidFill>
                <a:srgbClr val="00FF00"/>
              </a:solidFill>
              <a:latin typeface="Cambria" panose="02040503050406030204" pitchFamily="18" charset="0"/>
            </a:endParaRPr>
          </a:p>
        </p:txBody>
      </p:sp>
    </p:spTree>
    <p:extLst>
      <p:ext uri="{BB962C8B-B14F-4D97-AF65-F5344CB8AC3E}">
        <p14:creationId xmlns:p14="http://schemas.microsoft.com/office/powerpoint/2010/main" val="17478081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b="1" dirty="0">
                <a:solidFill>
                  <a:srgbClr val="00FF00"/>
                </a:solidFill>
                <a:latin typeface="Cambria" pitchFamily="18" charset="0"/>
              </a:rPr>
              <a:t>Co-occurrence of </a:t>
            </a:r>
            <a:br>
              <a:rPr lang="en-US" sz="4000" b="1" dirty="0">
                <a:solidFill>
                  <a:srgbClr val="00FF00"/>
                </a:solidFill>
                <a:latin typeface="Cambria" pitchFamily="18" charset="0"/>
              </a:rPr>
            </a:br>
            <a:r>
              <a:rPr lang="en-US" sz="4000" b="1" dirty="0">
                <a:solidFill>
                  <a:srgbClr val="00FF00"/>
                </a:solidFill>
                <a:latin typeface="Cambria" pitchFamily="18" charset="0"/>
              </a:rPr>
              <a:t>PTSD and Substance Abuse</a:t>
            </a:r>
          </a:p>
        </p:txBody>
      </p:sp>
      <p:sp>
        <p:nvSpPr>
          <p:cNvPr id="354307" name="Rectangle 3"/>
          <p:cNvSpPr>
            <a:spLocks noGrp="1" noChangeArrowheads="1"/>
          </p:cNvSpPr>
          <p:nvPr>
            <p:ph sz="half" idx="1"/>
          </p:nvPr>
        </p:nvSpPr>
        <p:spPr>
          <a:xfrm>
            <a:off x="457200" y="1981200"/>
            <a:ext cx="4038600" cy="4114800"/>
          </a:xfrm>
        </p:spPr>
        <p:txBody>
          <a:bodyPr/>
          <a:lstStyle/>
          <a:p>
            <a:pPr>
              <a:buFontTx/>
              <a:buNone/>
              <a:defRPr/>
            </a:pPr>
            <a:r>
              <a:rPr lang="en-US" sz="4000" b="1" dirty="0" smtClean="0">
                <a:solidFill>
                  <a:srgbClr val="FFFF00"/>
                </a:solidFill>
                <a:latin typeface="Constantia" pitchFamily="18" charset="0"/>
              </a:rPr>
              <a:t>   Co-occurring disorders are the rule rather than the exception. </a:t>
            </a:r>
          </a:p>
          <a:p>
            <a:pPr algn="ctr">
              <a:buFontTx/>
              <a:buNone/>
              <a:defRPr/>
            </a:pPr>
            <a:endParaRPr lang="en-US" sz="1400" b="1" dirty="0" smtClean="0">
              <a:solidFill>
                <a:srgbClr val="FFFF00"/>
              </a:solidFill>
              <a:latin typeface="Constantia" pitchFamily="18" charset="0"/>
            </a:endParaRPr>
          </a:p>
          <a:p>
            <a:pPr>
              <a:buFontTx/>
              <a:buNone/>
              <a:defRPr/>
            </a:pPr>
            <a:r>
              <a:rPr lang="en-US" sz="1600" b="1" dirty="0" smtClean="0">
                <a:solidFill>
                  <a:srgbClr val="FFFF00"/>
                </a:solidFill>
                <a:latin typeface="Constantia" pitchFamily="18" charset="0"/>
              </a:rPr>
              <a:t>(SAMHSA, 2002)    </a:t>
            </a:r>
          </a:p>
          <a:p>
            <a:pPr>
              <a:buFontTx/>
              <a:buNone/>
              <a:defRPr/>
            </a:pPr>
            <a:endParaRPr lang="en-US" sz="1600" b="1" dirty="0" smtClean="0">
              <a:solidFill>
                <a:srgbClr val="FFFF00"/>
              </a:solidFill>
              <a:latin typeface="Constantia" pitchFamily="18" charset="0"/>
            </a:endParaRPr>
          </a:p>
        </p:txBody>
      </p:sp>
      <p:sp>
        <p:nvSpPr>
          <p:cNvPr id="9" name="Content Placeholder 8"/>
          <p:cNvSpPr>
            <a:spLocks noGrp="1"/>
          </p:cNvSpPr>
          <p:nvPr>
            <p:ph sz="half" idx="2"/>
          </p:nvPr>
        </p:nvSpPr>
        <p:spPr/>
        <p:txBody>
          <a:bodyPr/>
          <a:lstStyle/>
          <a:p>
            <a:endParaRPr lang="en-US"/>
          </a:p>
        </p:txBody>
      </p:sp>
      <p:pic>
        <p:nvPicPr>
          <p:cNvPr id="8" name="Picture 7" descr="mica[1].jpg"/>
          <p:cNvPicPr>
            <a:picLocks noChangeAspect="1"/>
          </p:cNvPicPr>
          <p:nvPr/>
        </p:nvPicPr>
        <p:blipFill>
          <a:blip r:embed="rId3" cstate="print"/>
          <a:stretch>
            <a:fillRect/>
          </a:stretch>
        </p:blipFill>
        <p:spPr>
          <a:xfrm>
            <a:off x="4648200" y="1981200"/>
            <a:ext cx="3754379" cy="4114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Autofit/>
          </a:bodyPr>
          <a:lstStyle/>
          <a:p>
            <a:pPr algn="ctr" eaLnBrk="1" fontAlgn="auto" hangingPunct="1">
              <a:spcAft>
                <a:spcPts val="0"/>
              </a:spcAft>
              <a:defRPr/>
            </a:pPr>
            <a:r>
              <a:rPr lang="en-US" sz="4400" b="1" dirty="0" smtClean="0">
                <a:solidFill>
                  <a:srgbClr val="00FF00"/>
                </a:solidFill>
                <a:effectLst>
                  <a:outerShdw blurRad="38100" dist="38100" dir="2700000" algn="tl">
                    <a:srgbClr val="000000">
                      <a:alpha val="43137"/>
                    </a:srgbClr>
                  </a:outerShdw>
                </a:effectLst>
                <a:latin typeface="Cambria" panose="02040503050406030204" pitchFamily="18" charset="0"/>
                <a:cs typeface="Tahoma" pitchFamily="34" charset="0"/>
              </a:rPr>
              <a:t>Multiple and Repeated Types </a:t>
            </a:r>
            <a:br>
              <a:rPr lang="en-US" sz="4400" b="1" dirty="0" smtClean="0">
                <a:solidFill>
                  <a:srgbClr val="00FF00"/>
                </a:solidFill>
                <a:effectLst>
                  <a:outerShdw blurRad="38100" dist="38100" dir="2700000" algn="tl">
                    <a:srgbClr val="000000">
                      <a:alpha val="43137"/>
                    </a:srgbClr>
                  </a:outerShdw>
                </a:effectLst>
                <a:latin typeface="Cambria" panose="02040503050406030204" pitchFamily="18" charset="0"/>
                <a:cs typeface="Tahoma" pitchFamily="34" charset="0"/>
              </a:rPr>
            </a:br>
            <a:r>
              <a:rPr lang="en-US" sz="4400" b="1" dirty="0" smtClean="0">
                <a:solidFill>
                  <a:srgbClr val="00FF00"/>
                </a:solidFill>
                <a:effectLst>
                  <a:outerShdw blurRad="38100" dist="38100" dir="2700000" algn="tl">
                    <a:srgbClr val="000000">
                      <a:alpha val="43137"/>
                    </a:srgbClr>
                  </a:outerShdw>
                </a:effectLst>
                <a:latin typeface="Cambria" panose="02040503050406030204" pitchFamily="18" charset="0"/>
                <a:cs typeface="Tahoma" pitchFamily="34" charset="0"/>
              </a:rPr>
              <a:t>of Trauma in the Military</a:t>
            </a:r>
            <a:endParaRPr lang="en-US" sz="4400" b="1" dirty="0">
              <a:solidFill>
                <a:srgbClr val="00FF00"/>
              </a:solidFill>
              <a:effectLst>
                <a:outerShdw blurRad="38100" dist="38100" dir="2700000" algn="tl">
                  <a:srgbClr val="000000">
                    <a:alpha val="43137"/>
                  </a:srgbClr>
                </a:outerShdw>
              </a:effectLst>
              <a:latin typeface="Cambria" panose="02040503050406030204" pitchFamily="18" charset="0"/>
              <a:cs typeface="Tahoma" pitchFamily="34" charset="0"/>
            </a:endParaRPr>
          </a:p>
        </p:txBody>
      </p:sp>
      <p:sp>
        <p:nvSpPr>
          <p:cNvPr id="13315" name="Content Placeholder 2"/>
          <p:cNvSpPr>
            <a:spLocks noGrp="1"/>
          </p:cNvSpPr>
          <p:nvPr>
            <p:ph idx="1"/>
          </p:nvPr>
        </p:nvSpPr>
        <p:spPr>
          <a:xfrm>
            <a:off x="4038600" y="2327275"/>
            <a:ext cx="4648200" cy="4530725"/>
          </a:xfrm>
        </p:spPr>
        <p:txBody>
          <a:bodyPr/>
          <a:lstStyle/>
          <a:p>
            <a:pPr eaLnBrk="1" hangingPunct="1"/>
            <a:r>
              <a:rPr lang="en-US" altLang="en-US" dirty="0" smtClean="0">
                <a:cs typeface="Tahoma" pitchFamily="34" charset="0"/>
              </a:rPr>
              <a:t>Combat and war-zone trauma</a:t>
            </a:r>
          </a:p>
          <a:p>
            <a:pPr eaLnBrk="1" hangingPunct="1"/>
            <a:r>
              <a:rPr lang="en-US" altLang="en-US" dirty="0" smtClean="0">
                <a:cs typeface="Tahoma" pitchFamily="34" charset="0"/>
              </a:rPr>
              <a:t>Traumatic grief/loss</a:t>
            </a:r>
          </a:p>
          <a:p>
            <a:pPr eaLnBrk="1" hangingPunct="1"/>
            <a:r>
              <a:rPr lang="en-US" altLang="en-US" dirty="0" smtClean="0">
                <a:cs typeface="Tahoma" pitchFamily="34" charset="0"/>
              </a:rPr>
              <a:t>Military sexual trauma</a:t>
            </a:r>
          </a:p>
          <a:p>
            <a:pPr eaLnBrk="1" hangingPunct="1"/>
            <a:r>
              <a:rPr lang="en-US" altLang="en-US" dirty="0" smtClean="0">
                <a:cs typeface="Tahoma" pitchFamily="34" charset="0"/>
              </a:rPr>
              <a:t>Accidents</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2286000"/>
            <a:ext cx="3281362"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81074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000" b="1" dirty="0">
                <a:solidFill>
                  <a:srgbClr val="00FF00"/>
                </a:solidFill>
                <a:latin typeface="Cambria" pitchFamily="18" charset="0"/>
              </a:rPr>
              <a:t>Co-occurrence of </a:t>
            </a:r>
            <a:br>
              <a:rPr lang="en-US" sz="4000" b="1" dirty="0">
                <a:solidFill>
                  <a:srgbClr val="00FF00"/>
                </a:solidFill>
                <a:latin typeface="Cambria" pitchFamily="18" charset="0"/>
              </a:rPr>
            </a:br>
            <a:r>
              <a:rPr lang="en-US" sz="4000" b="1" dirty="0">
                <a:solidFill>
                  <a:srgbClr val="00FF00"/>
                </a:solidFill>
                <a:latin typeface="Cambria" pitchFamily="18" charset="0"/>
              </a:rPr>
              <a:t>PTSD and Substance Abuse</a:t>
            </a:r>
            <a:endParaRPr lang="en-US" sz="4000" dirty="0"/>
          </a:p>
        </p:txBody>
      </p:sp>
      <p:pic>
        <p:nvPicPr>
          <p:cNvPr id="7" name="Picture 6"/>
          <p:cNvPicPr>
            <a:picLocks noChangeAspect="1"/>
          </p:cNvPicPr>
          <p:nvPr/>
        </p:nvPicPr>
        <p:blipFill>
          <a:blip r:embed="rId2"/>
          <a:stretch>
            <a:fillRect/>
          </a:stretch>
        </p:blipFill>
        <p:spPr>
          <a:xfrm>
            <a:off x="0" y="-17545"/>
            <a:ext cx="9144000" cy="6875545"/>
          </a:xfrm>
          <a:prstGeom prst="rect">
            <a:avLst/>
          </a:prstGeom>
        </p:spPr>
      </p:pic>
    </p:spTree>
    <p:extLst>
      <p:ext uri="{BB962C8B-B14F-4D97-AF65-F5344CB8AC3E}">
        <p14:creationId xmlns:p14="http://schemas.microsoft.com/office/powerpoint/2010/main" val="1859111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00FF00"/>
                </a:solidFill>
                <a:latin typeface="Cambria" pitchFamily="18" charset="0"/>
              </a:rPr>
              <a:t>Co-occurrence of </a:t>
            </a:r>
            <a:br>
              <a:rPr lang="en-US" sz="4000" b="1" dirty="0">
                <a:solidFill>
                  <a:srgbClr val="00FF00"/>
                </a:solidFill>
                <a:latin typeface="Cambria" pitchFamily="18" charset="0"/>
              </a:rPr>
            </a:br>
            <a:r>
              <a:rPr lang="en-US" sz="4000" b="1" dirty="0">
                <a:solidFill>
                  <a:srgbClr val="00FF00"/>
                </a:solidFill>
                <a:latin typeface="Cambria" pitchFamily="18" charset="0"/>
              </a:rPr>
              <a:t>PTSD and Substance Abuse</a:t>
            </a:r>
            <a:endParaRPr lang="en-US" sz="4000" dirty="0"/>
          </a:p>
        </p:txBody>
      </p:sp>
      <p:sp>
        <p:nvSpPr>
          <p:cNvPr id="3" name="Content Placeholder 2"/>
          <p:cNvSpPr>
            <a:spLocks noGrp="1"/>
          </p:cNvSpPr>
          <p:nvPr>
            <p:ph idx="1"/>
          </p:nvPr>
        </p:nvSpPr>
        <p:spPr/>
        <p:txBody>
          <a:bodyPr/>
          <a:lstStyle/>
          <a:p>
            <a:pPr>
              <a:lnSpc>
                <a:spcPct val="80000"/>
              </a:lnSpc>
              <a:buClr>
                <a:schemeClr val="tx1"/>
              </a:buClr>
              <a:defRPr/>
            </a:pPr>
            <a:r>
              <a:rPr lang="en-US" sz="2800" dirty="0">
                <a:latin typeface="Constantia" pitchFamily="18" charset="0"/>
              </a:rPr>
              <a:t>PTSD and substance abuse co-occur at a high rate</a:t>
            </a:r>
          </a:p>
          <a:p>
            <a:pPr lvl="1">
              <a:lnSpc>
                <a:spcPct val="80000"/>
              </a:lnSpc>
              <a:buClr>
                <a:schemeClr val="tx1"/>
              </a:buClr>
              <a:defRPr/>
            </a:pPr>
            <a:r>
              <a:rPr lang="en-US" sz="2400" dirty="0">
                <a:latin typeface="Constantia" pitchFamily="18" charset="0"/>
              </a:rPr>
              <a:t>20-40% of people with PTSD also have SUDs </a:t>
            </a:r>
            <a:r>
              <a:rPr lang="en-US" sz="2000" dirty="0">
                <a:latin typeface="Constantia" pitchFamily="18" charset="0"/>
              </a:rPr>
              <a:t>(SAMHSA, 2007)</a:t>
            </a:r>
          </a:p>
          <a:p>
            <a:pPr lvl="1">
              <a:lnSpc>
                <a:spcPct val="80000"/>
              </a:lnSpc>
              <a:buClr>
                <a:schemeClr val="tx1"/>
              </a:buClr>
              <a:defRPr/>
            </a:pPr>
            <a:r>
              <a:rPr lang="en-US" sz="2400" dirty="0">
                <a:latin typeface="Constantia" pitchFamily="18" charset="0"/>
              </a:rPr>
              <a:t>40-60% of people with SUDs have </a:t>
            </a:r>
            <a:r>
              <a:rPr lang="en-US" sz="2400" dirty="0" smtClean="0">
                <a:latin typeface="Constantia" pitchFamily="18" charset="0"/>
              </a:rPr>
              <a:t>PTSD</a:t>
            </a:r>
            <a:endParaRPr lang="en-US" sz="2800" dirty="0" smtClean="0">
              <a:latin typeface="Constantia" panose="02030602050306030303" pitchFamily="18" charset="0"/>
            </a:endParaRPr>
          </a:p>
          <a:p>
            <a:r>
              <a:rPr lang="en-US" sz="2800" dirty="0" smtClean="0">
                <a:latin typeface="Constantia" panose="02030602050306030303" pitchFamily="18" charset="0"/>
              </a:rPr>
              <a:t>Among people with PTSD, 52% of men and 28% of women develop an Alcohol Use Disorder </a:t>
            </a:r>
            <a:r>
              <a:rPr lang="en-US" sz="2400" dirty="0" smtClean="0">
                <a:latin typeface="Constantia" panose="02030602050306030303" pitchFamily="18" charset="0"/>
              </a:rPr>
              <a:t>(</a:t>
            </a:r>
            <a:r>
              <a:rPr lang="en-US" sz="2400" dirty="0" err="1" smtClean="0">
                <a:latin typeface="Constantia" panose="02030602050306030303" pitchFamily="18" charset="0"/>
              </a:rPr>
              <a:t>Najavits</a:t>
            </a:r>
            <a:r>
              <a:rPr lang="en-US" sz="2400" dirty="0" smtClean="0">
                <a:latin typeface="Constantia" panose="02030602050306030303" pitchFamily="18" charset="0"/>
              </a:rPr>
              <a:t>, 2007)</a:t>
            </a:r>
          </a:p>
          <a:p>
            <a:endParaRPr lang="en-US" sz="2800" dirty="0">
              <a:latin typeface="Constantia" panose="02030602050306030303" pitchFamily="18" charset="0"/>
            </a:endParaRPr>
          </a:p>
        </p:txBody>
      </p:sp>
      <p:pic>
        <p:nvPicPr>
          <p:cNvPr id="4" name="Picture 3"/>
          <p:cNvPicPr>
            <a:picLocks noChangeAspect="1"/>
          </p:cNvPicPr>
          <p:nvPr/>
        </p:nvPicPr>
        <p:blipFill>
          <a:blip r:embed="rId2"/>
          <a:stretch>
            <a:fillRect/>
          </a:stretch>
        </p:blipFill>
        <p:spPr>
          <a:xfrm>
            <a:off x="4800600" y="4644248"/>
            <a:ext cx="4343400" cy="2213752"/>
          </a:xfrm>
          <a:prstGeom prst="rect">
            <a:avLst/>
          </a:prstGeom>
        </p:spPr>
      </p:pic>
    </p:spTree>
    <p:extLst>
      <p:ext uri="{BB962C8B-B14F-4D97-AF65-F5344CB8AC3E}">
        <p14:creationId xmlns:p14="http://schemas.microsoft.com/office/powerpoint/2010/main" val="1202009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pPr algn="ctr">
              <a:defRPr/>
            </a:pPr>
            <a:r>
              <a:rPr lang="en-US" b="1" dirty="0" smtClean="0">
                <a:solidFill>
                  <a:srgbClr val="00FF00"/>
                </a:solidFill>
                <a:latin typeface="Cambria" pitchFamily="18" charset="0"/>
              </a:rPr>
              <a:t>Co-occurrence of </a:t>
            </a:r>
            <a:br>
              <a:rPr lang="en-US" b="1" dirty="0" smtClean="0">
                <a:solidFill>
                  <a:srgbClr val="00FF00"/>
                </a:solidFill>
                <a:latin typeface="Cambria" pitchFamily="18" charset="0"/>
              </a:rPr>
            </a:br>
            <a:r>
              <a:rPr lang="en-US" b="1" dirty="0" smtClean="0">
                <a:solidFill>
                  <a:srgbClr val="00FF00"/>
                </a:solidFill>
                <a:latin typeface="Cambria" pitchFamily="18" charset="0"/>
              </a:rPr>
              <a:t>PTSD and </a:t>
            </a:r>
            <a:r>
              <a:rPr lang="en-US" b="1" dirty="0">
                <a:solidFill>
                  <a:srgbClr val="00FF00"/>
                </a:solidFill>
                <a:latin typeface="Cambria" pitchFamily="18" charset="0"/>
              </a:rPr>
              <a:t>Substance Abuse</a:t>
            </a:r>
          </a:p>
        </p:txBody>
      </p:sp>
      <p:sp>
        <p:nvSpPr>
          <p:cNvPr id="472067" name="Rectangle 3"/>
          <p:cNvSpPr>
            <a:spLocks noGrp="1" noChangeArrowheads="1"/>
          </p:cNvSpPr>
          <p:nvPr>
            <p:ph type="body" idx="1"/>
          </p:nvPr>
        </p:nvSpPr>
        <p:spPr>
          <a:xfrm>
            <a:off x="685800" y="1981200"/>
            <a:ext cx="8001000" cy="4114800"/>
          </a:xfrm>
        </p:spPr>
        <p:txBody>
          <a:bodyPr/>
          <a:lstStyle/>
          <a:p>
            <a:pPr>
              <a:lnSpc>
                <a:spcPct val="80000"/>
              </a:lnSpc>
              <a:buClr>
                <a:schemeClr val="tx1"/>
              </a:buClr>
              <a:defRPr/>
            </a:pPr>
            <a:r>
              <a:rPr lang="en-US" sz="2800" dirty="0" smtClean="0">
                <a:latin typeface="Constantia" pitchFamily="18" charset="0"/>
              </a:rPr>
              <a:t>Substance </a:t>
            </a:r>
            <a:r>
              <a:rPr lang="en-US" sz="2800" dirty="0">
                <a:latin typeface="Constantia" pitchFamily="18" charset="0"/>
              </a:rPr>
              <a:t>use disorders are </a:t>
            </a:r>
            <a:r>
              <a:rPr lang="en-US" sz="2800" dirty="0" smtClean="0">
                <a:latin typeface="Constantia" pitchFamily="18" charset="0"/>
              </a:rPr>
              <a:t>3-4 </a:t>
            </a:r>
            <a:r>
              <a:rPr lang="en-US" sz="2800" dirty="0">
                <a:latin typeface="Constantia" pitchFamily="18" charset="0"/>
              </a:rPr>
              <a:t>times more prevalent in people with PTSD than those  without </a:t>
            </a:r>
            <a:r>
              <a:rPr lang="en-US" sz="2800" dirty="0" smtClean="0">
                <a:latin typeface="Constantia" pitchFamily="18" charset="0"/>
              </a:rPr>
              <a:t>PTSD </a:t>
            </a:r>
            <a:r>
              <a:rPr lang="en-US" sz="2400" dirty="0" smtClean="0">
                <a:latin typeface="Constantia" pitchFamily="18" charset="0"/>
              </a:rPr>
              <a:t>(</a:t>
            </a:r>
            <a:r>
              <a:rPr lang="en-US" sz="2400" dirty="0" err="1" smtClean="0">
                <a:latin typeface="Constantia" pitchFamily="18" charset="0"/>
              </a:rPr>
              <a:t>Khantzian</a:t>
            </a:r>
            <a:r>
              <a:rPr lang="en-US" sz="2400" dirty="0" smtClean="0">
                <a:latin typeface="Constantia" pitchFamily="18" charset="0"/>
              </a:rPr>
              <a:t> &amp; Albanese, 2008)</a:t>
            </a:r>
            <a:endParaRPr lang="en-US" sz="2800" dirty="0">
              <a:latin typeface="Constantia" pitchFamily="18" charset="0"/>
            </a:endParaRPr>
          </a:p>
          <a:p>
            <a:pPr>
              <a:lnSpc>
                <a:spcPct val="80000"/>
              </a:lnSpc>
              <a:buClr>
                <a:schemeClr val="tx1"/>
              </a:buClr>
              <a:defRPr/>
            </a:pPr>
            <a:r>
              <a:rPr lang="en-US" sz="2800" dirty="0" smtClean="0">
                <a:latin typeface="Constantia" pitchFamily="18" charset="0"/>
              </a:rPr>
              <a:t>The presence </a:t>
            </a:r>
            <a:r>
              <a:rPr lang="en-US" sz="2800" dirty="0">
                <a:latin typeface="Constantia" pitchFamily="18" charset="0"/>
              </a:rPr>
              <a:t>of either disorder alone increases the risk for the development of the </a:t>
            </a:r>
            <a:r>
              <a:rPr lang="en-US" sz="2800" dirty="0" smtClean="0">
                <a:latin typeface="Constantia" pitchFamily="18" charset="0"/>
              </a:rPr>
              <a:t>other</a:t>
            </a:r>
          </a:p>
          <a:p>
            <a:pPr>
              <a:lnSpc>
                <a:spcPct val="80000"/>
              </a:lnSpc>
              <a:buClr>
                <a:schemeClr val="tx1"/>
              </a:buClr>
              <a:defRPr/>
            </a:pPr>
            <a:r>
              <a:rPr lang="en-US" sz="2800" dirty="0" smtClean="0">
                <a:latin typeface="Constantia" pitchFamily="18" charset="0"/>
              </a:rPr>
              <a:t>PTSD increases the risk of alcohol relapse </a:t>
            </a:r>
            <a:r>
              <a:rPr lang="en-US" sz="2400" dirty="0" smtClean="0">
                <a:latin typeface="Constantia" pitchFamily="18" charset="0"/>
              </a:rPr>
              <a:t>(Heffner et al., 2011) </a:t>
            </a:r>
            <a:r>
              <a:rPr lang="en-US" sz="2800" dirty="0" smtClean="0">
                <a:latin typeface="Constantia" pitchFamily="18" charset="0"/>
              </a:rPr>
              <a:t>and substance relapse </a:t>
            </a:r>
            <a:r>
              <a:rPr lang="en-US" sz="2400" dirty="0" smtClean="0">
                <a:latin typeface="Constantia" pitchFamily="18" charset="0"/>
              </a:rPr>
              <a:t>(Norman et al., 2007)</a:t>
            </a:r>
            <a:endParaRPr lang="en-US" sz="2800" dirty="0" smtClean="0">
              <a:latin typeface="Constantia" pitchFamily="18" charset="0"/>
            </a:endParaRPr>
          </a:p>
          <a:p>
            <a:pPr>
              <a:lnSpc>
                <a:spcPct val="80000"/>
              </a:lnSpc>
              <a:buClr>
                <a:schemeClr val="tx1"/>
              </a:buClr>
              <a:defRPr/>
            </a:pPr>
            <a:r>
              <a:rPr lang="en-US" sz="2800" dirty="0">
                <a:latin typeface="Constantia" pitchFamily="18" charset="0"/>
                <a:cs typeface="Arial" pitchFamily="34" charset="0"/>
              </a:rPr>
              <a:t>The combination results in poorer treatment </a:t>
            </a:r>
            <a:r>
              <a:rPr lang="en-US" sz="2800" dirty="0" smtClean="0">
                <a:latin typeface="Constantia" pitchFamily="18" charset="0"/>
                <a:cs typeface="Arial" pitchFamily="34" charset="0"/>
              </a:rPr>
              <a:t>outcomes </a:t>
            </a:r>
            <a:r>
              <a:rPr lang="en-US" sz="2400" dirty="0" smtClean="0">
                <a:latin typeface="Constantia" pitchFamily="18" charset="0"/>
                <a:cs typeface="Arial" pitchFamily="34" charset="0"/>
              </a:rPr>
              <a:t>(</a:t>
            </a:r>
            <a:r>
              <a:rPr lang="en-US" sz="2400" dirty="0" err="1" smtClean="0">
                <a:latin typeface="Constantia" pitchFamily="18" charset="0"/>
                <a:cs typeface="Arial" pitchFamily="34" charset="0"/>
              </a:rPr>
              <a:t>Ouimette</a:t>
            </a:r>
            <a:r>
              <a:rPr lang="en-US" sz="2400" dirty="0" smtClean="0">
                <a:latin typeface="Constantia" pitchFamily="18" charset="0"/>
                <a:cs typeface="Arial" pitchFamily="34" charset="0"/>
              </a:rPr>
              <a:t> et al., 2003; </a:t>
            </a:r>
            <a:r>
              <a:rPr lang="en-US" sz="2400" dirty="0" err="1" smtClean="0">
                <a:latin typeface="Constantia" pitchFamily="18" charset="0"/>
                <a:cs typeface="Arial" pitchFamily="34" charset="0"/>
              </a:rPr>
              <a:t>Sonne</a:t>
            </a:r>
            <a:r>
              <a:rPr lang="en-US" sz="2400" dirty="0" smtClean="0">
                <a:latin typeface="Constantia" pitchFamily="18" charset="0"/>
                <a:cs typeface="Arial" pitchFamily="34" charset="0"/>
              </a:rPr>
              <a:t> et al., 2003)</a:t>
            </a:r>
            <a:endParaRPr lang="en-US" sz="2800" dirty="0">
              <a:latin typeface="Constantia" pitchFamily="18" charset="0"/>
              <a:cs typeface="Arial" pitchFamily="34" charset="0"/>
            </a:endParaRPr>
          </a:p>
          <a:p>
            <a:pPr>
              <a:lnSpc>
                <a:spcPct val="80000"/>
              </a:lnSpc>
              <a:buClr>
                <a:schemeClr val="tx1"/>
              </a:buClr>
              <a:defRPr/>
            </a:pPr>
            <a:endParaRPr lang="en-US" dirty="0">
              <a:latin typeface="Constantia" pitchFamily="18" charset="0"/>
            </a:endParaRPr>
          </a:p>
          <a:p>
            <a:pPr>
              <a:lnSpc>
                <a:spcPct val="80000"/>
              </a:lnSpc>
              <a:buClr>
                <a:schemeClr val="tx1"/>
              </a:buClr>
              <a:defRPr/>
            </a:pPr>
            <a:endParaRPr lang="en-US" sz="2800" baseline="30000" dirty="0">
              <a:latin typeface="Constanti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pPr algn="ctr">
              <a:defRPr/>
            </a:pPr>
            <a:r>
              <a:rPr lang="en-US" sz="4000" b="1" dirty="0" smtClean="0">
                <a:solidFill>
                  <a:srgbClr val="00FF00"/>
                </a:solidFill>
                <a:latin typeface="Cambria" pitchFamily="18" charset="0"/>
              </a:rPr>
              <a:t>Rates of SUDs in </a:t>
            </a:r>
            <a:br>
              <a:rPr lang="en-US" sz="4000" b="1" dirty="0" smtClean="0">
                <a:solidFill>
                  <a:srgbClr val="00FF00"/>
                </a:solidFill>
                <a:latin typeface="Cambria" pitchFamily="18" charset="0"/>
              </a:rPr>
            </a:br>
            <a:r>
              <a:rPr lang="en-US" sz="4000" b="1" dirty="0" smtClean="0">
                <a:solidFill>
                  <a:srgbClr val="00FF00"/>
                </a:solidFill>
                <a:latin typeface="Cambria" pitchFamily="18" charset="0"/>
              </a:rPr>
              <a:t>Vietnam Veterans with PTSD</a:t>
            </a:r>
          </a:p>
        </p:txBody>
      </p:sp>
      <p:sp>
        <p:nvSpPr>
          <p:cNvPr id="551939" name="Rectangle 3"/>
          <p:cNvSpPr>
            <a:spLocks noGrp="1" noChangeArrowheads="1"/>
          </p:cNvSpPr>
          <p:nvPr>
            <p:ph type="body" idx="1"/>
          </p:nvPr>
        </p:nvSpPr>
        <p:spPr/>
        <p:txBody>
          <a:bodyPr/>
          <a:lstStyle/>
          <a:p>
            <a:pPr>
              <a:lnSpc>
                <a:spcPct val="90000"/>
              </a:lnSpc>
              <a:buFontTx/>
              <a:buNone/>
              <a:defRPr/>
            </a:pPr>
            <a:r>
              <a:rPr lang="en-US" sz="2400" b="1" dirty="0" smtClean="0">
                <a:solidFill>
                  <a:srgbClr val="FFFF00"/>
                </a:solidFill>
              </a:rPr>
              <a:t>			</a:t>
            </a:r>
            <a:r>
              <a:rPr lang="en-US" sz="2400" dirty="0" smtClean="0">
                <a:solidFill>
                  <a:srgbClr val="FFFF00"/>
                </a:solidFill>
              </a:rPr>
              <a:t>		</a:t>
            </a:r>
            <a:endParaRPr lang="en-US" sz="2400" b="1" dirty="0" smtClean="0">
              <a:solidFill>
                <a:srgbClr val="FFFF00"/>
              </a:solidFill>
            </a:endParaRPr>
          </a:p>
          <a:p>
            <a:pPr>
              <a:lnSpc>
                <a:spcPct val="90000"/>
              </a:lnSpc>
              <a:buFontTx/>
              <a:buNone/>
              <a:defRPr/>
            </a:pPr>
            <a:r>
              <a:rPr lang="en-US" sz="2800" dirty="0" smtClean="0"/>
              <a:t>					</a:t>
            </a:r>
            <a:r>
              <a:rPr lang="en-US" sz="2800" dirty="0"/>
              <a:t> </a:t>
            </a:r>
            <a:r>
              <a:rPr lang="en-US" sz="2800" dirty="0" smtClean="0"/>
              <a:t>     </a:t>
            </a:r>
            <a:r>
              <a:rPr lang="en-US" sz="2800" b="1" dirty="0" smtClean="0">
                <a:solidFill>
                  <a:srgbClr val="FFFF00"/>
                </a:solidFill>
                <a:latin typeface="Constantia" pitchFamily="18" charset="0"/>
              </a:rPr>
              <a:t>Current   Lifetime</a:t>
            </a:r>
            <a:r>
              <a:rPr lang="en-US" sz="2800" b="1" dirty="0" smtClean="0">
                <a:latin typeface="Constantia" pitchFamily="18" charset="0"/>
              </a:rPr>
              <a:t>	</a:t>
            </a:r>
          </a:p>
          <a:p>
            <a:pPr>
              <a:lnSpc>
                <a:spcPct val="90000"/>
              </a:lnSpc>
              <a:buFontTx/>
              <a:buNone/>
              <a:defRPr/>
            </a:pPr>
            <a:r>
              <a:rPr lang="en-US" sz="2800" b="1" dirty="0" smtClean="0">
                <a:solidFill>
                  <a:srgbClr val="FFFF00"/>
                </a:solidFill>
                <a:latin typeface="Constantia" pitchFamily="18" charset="0"/>
              </a:rPr>
              <a:t>Alcohol Abuse/</a:t>
            </a:r>
          </a:p>
          <a:p>
            <a:pPr>
              <a:lnSpc>
                <a:spcPct val="90000"/>
              </a:lnSpc>
              <a:buFontTx/>
              <a:buNone/>
              <a:defRPr/>
            </a:pPr>
            <a:r>
              <a:rPr lang="en-US" sz="2800" b="1" dirty="0" smtClean="0">
                <a:solidFill>
                  <a:srgbClr val="FFFF00"/>
                </a:solidFill>
                <a:latin typeface="Constantia" pitchFamily="18" charset="0"/>
              </a:rPr>
              <a:t>Dependence</a:t>
            </a:r>
            <a:r>
              <a:rPr lang="en-US" sz="2800" b="1" dirty="0" smtClean="0">
                <a:latin typeface="Constantia" pitchFamily="18" charset="0"/>
              </a:rPr>
              <a:t>			22%		75%	 </a:t>
            </a:r>
          </a:p>
          <a:p>
            <a:pPr>
              <a:lnSpc>
                <a:spcPct val="90000"/>
              </a:lnSpc>
              <a:buFontTx/>
              <a:buNone/>
              <a:defRPr/>
            </a:pPr>
            <a:endParaRPr lang="en-US" sz="2000" b="1" dirty="0" smtClean="0">
              <a:latin typeface="Constantia" pitchFamily="18" charset="0"/>
            </a:endParaRPr>
          </a:p>
          <a:p>
            <a:pPr>
              <a:lnSpc>
                <a:spcPct val="90000"/>
              </a:lnSpc>
              <a:buFontTx/>
              <a:buNone/>
              <a:defRPr/>
            </a:pPr>
            <a:r>
              <a:rPr lang="en-US" sz="2800" b="1" dirty="0" smtClean="0">
                <a:solidFill>
                  <a:srgbClr val="FFFF00"/>
                </a:solidFill>
                <a:latin typeface="Constantia" pitchFamily="18" charset="0"/>
              </a:rPr>
              <a:t>Drug Abuse/</a:t>
            </a:r>
          </a:p>
          <a:p>
            <a:pPr>
              <a:lnSpc>
                <a:spcPct val="90000"/>
              </a:lnSpc>
              <a:buFontTx/>
              <a:buNone/>
              <a:defRPr/>
            </a:pPr>
            <a:r>
              <a:rPr lang="en-US" sz="2800" b="1" dirty="0" smtClean="0">
                <a:solidFill>
                  <a:srgbClr val="FFFF00"/>
                </a:solidFill>
                <a:latin typeface="Constantia" pitchFamily="18" charset="0"/>
              </a:rPr>
              <a:t>Dependence</a:t>
            </a:r>
            <a:r>
              <a:rPr lang="en-US" sz="2800" b="1" dirty="0" smtClean="0">
                <a:latin typeface="Constantia" pitchFamily="18" charset="0"/>
              </a:rPr>
              <a:t>			6%	    	23%</a:t>
            </a:r>
          </a:p>
          <a:p>
            <a:pPr>
              <a:lnSpc>
                <a:spcPct val="90000"/>
              </a:lnSpc>
              <a:buFontTx/>
              <a:buNone/>
              <a:defRPr/>
            </a:pPr>
            <a:endParaRPr lang="en-US" sz="2800" dirty="0" smtClean="0"/>
          </a:p>
          <a:p>
            <a:pPr>
              <a:lnSpc>
                <a:spcPct val="90000"/>
              </a:lnSpc>
              <a:buFontTx/>
              <a:buNone/>
              <a:defRPr/>
            </a:pPr>
            <a:endParaRPr lang="en-US" sz="1200" dirty="0" smtClean="0"/>
          </a:p>
          <a:p>
            <a:pPr>
              <a:lnSpc>
                <a:spcPct val="90000"/>
              </a:lnSpc>
              <a:buFontTx/>
              <a:buNone/>
              <a:defRPr/>
            </a:pPr>
            <a:r>
              <a:rPr lang="en-US" sz="1600" dirty="0" err="1" smtClean="0">
                <a:latin typeface="Constantia" pitchFamily="18" charset="0"/>
              </a:rPr>
              <a:t>Kulka</a:t>
            </a:r>
            <a:r>
              <a:rPr lang="en-US" sz="1600" dirty="0" smtClean="0">
                <a:latin typeface="Constantia" pitchFamily="18" charset="0"/>
              </a:rPr>
              <a:t> et al., NVVRS, 1988</a:t>
            </a:r>
          </a:p>
        </p:txBody>
      </p:sp>
    </p:spTree>
    <p:extLst>
      <p:ext uri="{BB962C8B-B14F-4D97-AF65-F5344CB8AC3E}">
        <p14:creationId xmlns:p14="http://schemas.microsoft.com/office/powerpoint/2010/main" val="1375414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ambria" pitchFamily="18" charset="0"/>
              </a:rPr>
              <a:t>Veterans in VHA Care with PTSD Diagnosis and SUD FY02-12</a:t>
            </a:r>
            <a:endParaRPr lang="en-US" b="1" dirty="0">
              <a:latin typeface="Cambria"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143000" y="6249888"/>
            <a:ext cx="7467600" cy="523220"/>
          </a:xfrm>
          <a:prstGeom prst="rect">
            <a:avLst/>
          </a:prstGeom>
          <a:noFill/>
          <a:ln>
            <a:solidFill>
              <a:schemeClr val="accent1"/>
            </a:solidFill>
          </a:ln>
        </p:spPr>
        <p:txBody>
          <a:bodyPr wrap="square" rtlCol="0">
            <a:spAutoFit/>
          </a:bodyPr>
          <a:lstStyle/>
          <a:p>
            <a:pPr fontAlgn="auto">
              <a:spcBef>
                <a:spcPts val="0"/>
              </a:spcBef>
              <a:spcAft>
                <a:spcPts val="0"/>
              </a:spcAft>
              <a:buFont typeface="Arial" pitchFamily="34" charset="0"/>
              <a:buChar char="•"/>
            </a:pPr>
            <a:r>
              <a:rPr lang="en-US" sz="1400" dirty="0" smtClean="0">
                <a:solidFill>
                  <a:prstClr val="black"/>
                </a:solidFill>
                <a:latin typeface="Constantia" pitchFamily="18" charset="0"/>
              </a:rPr>
              <a:t>The number of users with SUD-PTSD </a:t>
            </a:r>
            <a:r>
              <a:rPr lang="en-US" sz="1400" b="1" dirty="0" smtClean="0">
                <a:solidFill>
                  <a:prstClr val="black"/>
                </a:solidFill>
                <a:latin typeface="Constantia" pitchFamily="18" charset="0"/>
              </a:rPr>
              <a:t>more than tripled </a:t>
            </a:r>
            <a:r>
              <a:rPr lang="en-US" sz="1400" dirty="0" smtClean="0">
                <a:solidFill>
                  <a:prstClr val="black"/>
                </a:solidFill>
                <a:latin typeface="Constantia" pitchFamily="18" charset="0"/>
              </a:rPr>
              <a:t>between 2002 and 2012 </a:t>
            </a:r>
          </a:p>
          <a:p>
            <a:pPr fontAlgn="auto">
              <a:spcBef>
                <a:spcPts val="0"/>
              </a:spcBef>
              <a:spcAft>
                <a:spcPts val="0"/>
              </a:spcAft>
            </a:pPr>
            <a:r>
              <a:rPr lang="en-US" sz="1400" dirty="0" smtClean="0">
                <a:solidFill>
                  <a:prstClr val="black"/>
                </a:solidFill>
                <a:latin typeface="Constantia" pitchFamily="18" charset="0"/>
              </a:rPr>
              <a:t>VHA, 2012</a:t>
            </a:r>
          </a:p>
        </p:txBody>
      </p:sp>
    </p:spTree>
    <p:extLst>
      <p:ext uri="{BB962C8B-B14F-4D97-AF65-F5344CB8AC3E}">
        <p14:creationId xmlns:p14="http://schemas.microsoft.com/office/powerpoint/2010/main" val="3023219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ambria" pitchFamily="18" charset="0"/>
              </a:rPr>
              <a:t>Veterans with PTSD Receiving Specialty SUD Treatment FY02-12</a:t>
            </a:r>
            <a:endParaRPr lang="en-US" b="1" dirty="0">
              <a:latin typeface="Cambria" pitchFamily="18" charset="0"/>
            </a:endParaRPr>
          </a:p>
        </p:txBody>
      </p:sp>
      <p:sp>
        <p:nvSpPr>
          <p:cNvPr id="8" name="TextBox 7"/>
          <p:cNvSpPr txBox="1"/>
          <p:nvPr/>
        </p:nvSpPr>
        <p:spPr>
          <a:xfrm>
            <a:off x="1143000" y="6096000"/>
            <a:ext cx="6934200" cy="738664"/>
          </a:xfrm>
          <a:prstGeom prst="rect">
            <a:avLst/>
          </a:prstGeom>
          <a:noFill/>
          <a:ln>
            <a:solidFill>
              <a:schemeClr val="accent1"/>
            </a:solidFill>
          </a:ln>
        </p:spPr>
        <p:txBody>
          <a:bodyPr wrap="square" rtlCol="0">
            <a:spAutoFit/>
          </a:bodyPr>
          <a:lstStyle/>
          <a:p>
            <a:pPr fontAlgn="auto">
              <a:spcBef>
                <a:spcPts val="0"/>
              </a:spcBef>
              <a:spcAft>
                <a:spcPts val="0"/>
              </a:spcAft>
              <a:buFont typeface="Arial" pitchFamily="34" charset="0"/>
              <a:buChar char="•"/>
            </a:pPr>
            <a:r>
              <a:rPr lang="en-US" sz="1400" dirty="0" smtClean="0">
                <a:solidFill>
                  <a:prstClr val="black"/>
                </a:solidFill>
                <a:latin typeface="Constantia" pitchFamily="18" charset="0"/>
              </a:rPr>
              <a:t>The number of users with SUD-PTSD </a:t>
            </a:r>
            <a:r>
              <a:rPr lang="en-US" sz="1400" b="1" dirty="0" smtClean="0">
                <a:solidFill>
                  <a:prstClr val="black"/>
                </a:solidFill>
                <a:latin typeface="Constantia" pitchFamily="18" charset="0"/>
              </a:rPr>
              <a:t>nearly tripled </a:t>
            </a:r>
            <a:r>
              <a:rPr lang="en-US" sz="1400" dirty="0" smtClean="0">
                <a:solidFill>
                  <a:prstClr val="black"/>
                </a:solidFill>
                <a:latin typeface="Constantia" pitchFamily="18" charset="0"/>
              </a:rPr>
              <a:t>between 2002 and 2012</a:t>
            </a:r>
          </a:p>
          <a:p>
            <a:pPr fontAlgn="auto">
              <a:spcBef>
                <a:spcPts val="0"/>
              </a:spcBef>
              <a:spcAft>
                <a:spcPts val="0"/>
              </a:spcAft>
              <a:buFont typeface="Arial" pitchFamily="34" charset="0"/>
              <a:buChar char="•"/>
            </a:pPr>
            <a:r>
              <a:rPr lang="en-US" sz="1400" dirty="0">
                <a:solidFill>
                  <a:prstClr val="black"/>
                </a:solidFill>
                <a:latin typeface="Constantia" pitchFamily="18" charset="0"/>
              </a:rPr>
              <a:t> </a:t>
            </a:r>
            <a:r>
              <a:rPr lang="en-US" sz="1400" b="1" dirty="0" smtClean="0">
                <a:solidFill>
                  <a:prstClr val="black"/>
                </a:solidFill>
                <a:latin typeface="Constantia" pitchFamily="18" charset="0"/>
              </a:rPr>
              <a:t>Fewer than half</a:t>
            </a:r>
            <a:r>
              <a:rPr lang="en-US" sz="1400" dirty="0" smtClean="0">
                <a:solidFill>
                  <a:prstClr val="black"/>
                </a:solidFill>
                <a:latin typeface="Constantia" pitchFamily="18" charset="0"/>
              </a:rPr>
              <a:t> of veterans with PTSD-SUD diagnoses received treatment in any year</a:t>
            </a:r>
          </a:p>
          <a:p>
            <a:pPr fontAlgn="auto">
              <a:spcBef>
                <a:spcPts val="0"/>
              </a:spcBef>
              <a:spcAft>
                <a:spcPts val="0"/>
              </a:spcAft>
            </a:pPr>
            <a:r>
              <a:rPr lang="en-US" sz="1400" dirty="0" smtClean="0">
                <a:solidFill>
                  <a:prstClr val="black"/>
                </a:solidFill>
                <a:latin typeface="Constantia" pitchFamily="18" charset="0"/>
              </a:rPr>
              <a:t>VHA, 2012</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6471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Trends in SUD-PTSD as % of all SUD</a:t>
            </a:r>
            <a:endParaRPr lang="en-US" sz="3200" dirty="0"/>
          </a:p>
        </p:txBody>
      </p:sp>
      <p:graphicFrame>
        <p:nvGraphicFramePr>
          <p:cNvPr id="4" name="Content Placeholder 3"/>
          <p:cNvGraphicFramePr>
            <a:graphicFrameLocks noGrp="1"/>
          </p:cNvGraphicFramePr>
          <p:nvPr>
            <p:ph idx="1"/>
          </p:nvPr>
        </p:nvGraphicFramePr>
        <p:xfrm>
          <a:off x="457200" y="1752600"/>
          <a:ext cx="82296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3264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idx="4294967295"/>
          </p:nvPr>
        </p:nvSpPr>
        <p:spPr>
          <a:xfrm>
            <a:off x="381000" y="228600"/>
            <a:ext cx="8534400" cy="1139825"/>
          </a:xfrm>
        </p:spPr>
        <p:txBody>
          <a:bodyPr lIns="91440" tIns="45720" rIns="91440" bIns="45720"/>
          <a:lstStyle/>
          <a:p>
            <a:pPr algn="ctr">
              <a:defRPr/>
            </a:pPr>
            <a:r>
              <a:rPr lang="en-US" sz="4000" b="1" dirty="0">
                <a:solidFill>
                  <a:srgbClr val="00FF00"/>
                </a:solidFill>
                <a:latin typeface="Cambria" pitchFamily="18" charset="0"/>
              </a:rPr>
              <a:t>PTSD and SUD in </a:t>
            </a:r>
            <a:r>
              <a:rPr lang="en-US" sz="4000" b="1" dirty="0" smtClean="0">
                <a:solidFill>
                  <a:srgbClr val="00FF00"/>
                </a:solidFill>
                <a:latin typeface="Cambria" pitchFamily="18" charset="0"/>
              </a:rPr>
              <a:t>OIF/OEF </a:t>
            </a:r>
            <a:r>
              <a:rPr lang="en-US" sz="4000" b="1" dirty="0">
                <a:solidFill>
                  <a:srgbClr val="00FF00"/>
                </a:solidFill>
                <a:latin typeface="Cambria" pitchFamily="18" charset="0"/>
              </a:rPr>
              <a:t>Veterans</a:t>
            </a:r>
          </a:p>
        </p:txBody>
      </p:sp>
      <p:sp>
        <p:nvSpPr>
          <p:cNvPr id="586755" name="Rectangle 3"/>
          <p:cNvSpPr>
            <a:spLocks noGrp="1" noChangeArrowheads="1"/>
          </p:cNvSpPr>
          <p:nvPr>
            <p:ph type="body" idx="4294967295"/>
          </p:nvPr>
        </p:nvSpPr>
        <p:spPr>
          <a:xfrm>
            <a:off x="457200" y="2057400"/>
            <a:ext cx="8686800" cy="4530725"/>
          </a:xfrm>
        </p:spPr>
        <p:txBody>
          <a:bodyPr lIns="91440" tIns="45720" rIns="91440" bIns="45720"/>
          <a:lstStyle/>
          <a:p>
            <a:pPr marL="0" indent="0">
              <a:buFontTx/>
              <a:buNone/>
              <a:defRPr/>
            </a:pPr>
            <a:r>
              <a:rPr lang="en-US" dirty="0" smtClean="0">
                <a:latin typeface="Constantia" pitchFamily="18" charset="0"/>
              </a:rPr>
              <a:t>Veterans with PTSD also:</a:t>
            </a:r>
          </a:p>
          <a:p>
            <a:pPr>
              <a:defRPr/>
            </a:pPr>
            <a:r>
              <a:rPr lang="en-US" dirty="0" smtClean="0">
                <a:latin typeface="Constantia" pitchFamily="18" charset="0"/>
              </a:rPr>
              <a:t>Binge on alcohol </a:t>
            </a:r>
            <a:r>
              <a:rPr lang="en-US" dirty="0">
                <a:latin typeface="Constantia" pitchFamily="18" charset="0"/>
              </a:rPr>
              <a:t>– 50% (2 X community rate)</a:t>
            </a:r>
          </a:p>
          <a:p>
            <a:pPr>
              <a:defRPr/>
            </a:pPr>
            <a:r>
              <a:rPr lang="en-US" dirty="0" smtClean="0">
                <a:latin typeface="Constantia" pitchFamily="18" charset="0"/>
              </a:rPr>
              <a:t>Smoke tobacco – </a:t>
            </a:r>
            <a:r>
              <a:rPr lang="en-US" dirty="0">
                <a:latin typeface="Constantia" pitchFamily="18" charset="0"/>
              </a:rPr>
              <a:t>50% (2.5 X community rate)</a:t>
            </a:r>
          </a:p>
          <a:p>
            <a:pPr>
              <a:defRPr/>
            </a:pPr>
            <a:r>
              <a:rPr lang="en-US" dirty="0" smtClean="0">
                <a:latin typeface="Constantia" pitchFamily="18" charset="0"/>
              </a:rPr>
              <a:t>Abuse opiates </a:t>
            </a:r>
            <a:r>
              <a:rPr lang="en-US" dirty="0">
                <a:latin typeface="Constantia" pitchFamily="18" charset="0"/>
              </a:rPr>
              <a:t>– 9% (3 X community rate)</a:t>
            </a:r>
          </a:p>
          <a:p>
            <a:pPr>
              <a:defRPr/>
            </a:pPr>
            <a:r>
              <a:rPr lang="en-US" dirty="0" smtClean="0">
                <a:latin typeface="Constantia" pitchFamily="18" charset="0"/>
              </a:rPr>
              <a:t>Abuse other </a:t>
            </a:r>
            <a:r>
              <a:rPr lang="en-US" dirty="0">
                <a:latin typeface="Constantia" pitchFamily="18" charset="0"/>
              </a:rPr>
              <a:t>drugs – inhalants, sedatives, </a:t>
            </a:r>
            <a:r>
              <a:rPr lang="en-US" dirty="0" smtClean="0">
                <a:latin typeface="Constantia" pitchFamily="18" charset="0"/>
              </a:rPr>
              <a:t>and marijuana</a:t>
            </a:r>
            <a:endParaRPr lang="en-US" dirty="0">
              <a:latin typeface="Constantia" pitchFamily="18" charset="0"/>
            </a:endParaRPr>
          </a:p>
          <a:p>
            <a:pPr>
              <a:buFontTx/>
              <a:buNone/>
              <a:defRPr/>
            </a:pPr>
            <a:endParaRPr lang="en-US" dirty="0">
              <a:latin typeface="Constantia" pitchFamily="18" charset="0"/>
            </a:endParaRPr>
          </a:p>
          <a:p>
            <a:pPr>
              <a:buFontTx/>
              <a:buNone/>
              <a:defRPr/>
            </a:pPr>
            <a:r>
              <a:rPr lang="en-US" sz="1600" dirty="0">
                <a:latin typeface="Constantia" pitchFamily="18" charset="0"/>
              </a:rPr>
              <a:t>Rand, 2008</a:t>
            </a:r>
          </a:p>
        </p:txBody>
      </p:sp>
    </p:spTree>
    <p:extLst>
      <p:ext uri="{BB962C8B-B14F-4D97-AF65-F5344CB8AC3E}">
        <p14:creationId xmlns:p14="http://schemas.microsoft.com/office/powerpoint/2010/main" val="3532135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ctr"/>
            <a:r>
              <a:rPr lang="en-US" altLang="en-US" sz="3556" b="1" dirty="0">
                <a:solidFill>
                  <a:srgbClr val="00FF00"/>
                </a:solidFill>
                <a:latin typeface="Cambria" panose="02040503050406030204" pitchFamily="18" charset="0"/>
              </a:rPr>
              <a:t>Pathways Between Trauma-related Disorders and Substance Use</a:t>
            </a:r>
          </a:p>
        </p:txBody>
      </p:sp>
      <p:sp>
        <p:nvSpPr>
          <p:cNvPr id="104451" name="Oval 3"/>
          <p:cNvSpPr>
            <a:spLocks noChangeArrowheads="1"/>
          </p:cNvSpPr>
          <p:nvPr/>
        </p:nvSpPr>
        <p:spPr bwMode="auto">
          <a:xfrm>
            <a:off x="1354667" y="2954867"/>
            <a:ext cx="2167467" cy="149013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911">
                <a:solidFill>
                  <a:schemeClr val="tx2"/>
                </a:solidFill>
                <a:latin typeface="Arial" panose="020B0604020202020204" pitchFamily="34" charset="0"/>
              </a:rPr>
              <a:t>PTSD</a:t>
            </a:r>
            <a:endParaRPr lang="en-US" altLang="en-US" sz="3911">
              <a:solidFill>
                <a:schemeClr val="hlink"/>
              </a:solidFill>
              <a:latin typeface="Arial" panose="020B0604020202020204" pitchFamily="34" charset="0"/>
            </a:endParaRPr>
          </a:p>
        </p:txBody>
      </p:sp>
      <p:sp>
        <p:nvSpPr>
          <p:cNvPr id="104452" name="Oval 4"/>
          <p:cNvSpPr>
            <a:spLocks noChangeArrowheads="1"/>
          </p:cNvSpPr>
          <p:nvPr/>
        </p:nvSpPr>
        <p:spPr bwMode="auto">
          <a:xfrm>
            <a:off x="5689600" y="2887133"/>
            <a:ext cx="2302933" cy="155786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911">
                <a:solidFill>
                  <a:schemeClr val="tx2"/>
                </a:solidFill>
                <a:latin typeface="Arial" panose="020B0604020202020204" pitchFamily="34" charset="0"/>
              </a:rPr>
              <a:t>SUD</a:t>
            </a:r>
          </a:p>
        </p:txBody>
      </p:sp>
      <p:sp>
        <p:nvSpPr>
          <p:cNvPr id="104453" name="AutoShape 5"/>
          <p:cNvSpPr>
            <a:spLocks noChangeArrowheads="1"/>
          </p:cNvSpPr>
          <p:nvPr/>
        </p:nvSpPr>
        <p:spPr bwMode="auto">
          <a:xfrm>
            <a:off x="3928533" y="3632200"/>
            <a:ext cx="1422400" cy="135467"/>
          </a:xfrm>
          <a:prstGeom prst="rightArrow">
            <a:avLst>
              <a:gd name="adj1" fmla="val 50000"/>
              <a:gd name="adj2" fmla="val 2625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3911">
              <a:solidFill>
                <a:srgbClr val="00FF00"/>
              </a:solidFill>
              <a:latin typeface="Arial" panose="020B0604020202020204" pitchFamily="34" charset="0"/>
            </a:endParaRPr>
          </a:p>
        </p:txBody>
      </p:sp>
      <p:sp>
        <p:nvSpPr>
          <p:cNvPr id="104454" name="AutoShape 6"/>
          <p:cNvSpPr>
            <a:spLocks noChangeArrowheads="1"/>
          </p:cNvSpPr>
          <p:nvPr/>
        </p:nvSpPr>
        <p:spPr bwMode="auto">
          <a:xfrm>
            <a:off x="3860800" y="3903133"/>
            <a:ext cx="1490133" cy="135467"/>
          </a:xfrm>
          <a:prstGeom prst="leftArrow">
            <a:avLst>
              <a:gd name="adj1" fmla="val 50000"/>
              <a:gd name="adj2" fmla="val 27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5" name="AutoShape 7"/>
          <p:cNvSpPr>
            <a:spLocks noChangeArrowheads="1"/>
          </p:cNvSpPr>
          <p:nvPr/>
        </p:nvSpPr>
        <p:spPr bwMode="auto">
          <a:xfrm>
            <a:off x="3251200" y="2954867"/>
            <a:ext cx="2709333" cy="474133"/>
          </a:xfrm>
          <a:prstGeom prst="leftRightArrowCallout">
            <a:avLst>
              <a:gd name="adj1" fmla="val 25000"/>
              <a:gd name="adj2" fmla="val 25000"/>
              <a:gd name="adj3" fmla="val 71429"/>
              <a:gd name="adj4"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133">
                <a:latin typeface="Arial" panose="020B0604020202020204" pitchFamily="34" charset="0"/>
              </a:rPr>
              <a:t>TRAUMA</a:t>
            </a:r>
            <a:endParaRPr lang="en-US" altLang="en-US" sz="2133">
              <a:solidFill>
                <a:schemeClr val="tx2"/>
              </a:solidFill>
              <a:latin typeface="Arial" panose="020B0604020202020204" pitchFamily="34" charset="0"/>
            </a:endParaRPr>
          </a:p>
        </p:txBody>
      </p:sp>
      <p:sp>
        <p:nvSpPr>
          <p:cNvPr id="104456" name="AutoShape 8"/>
          <p:cNvSpPr>
            <a:spLocks noChangeArrowheads="1"/>
          </p:cNvSpPr>
          <p:nvPr/>
        </p:nvSpPr>
        <p:spPr bwMode="auto">
          <a:xfrm>
            <a:off x="3318934" y="4241800"/>
            <a:ext cx="2709333" cy="541867"/>
          </a:xfrm>
          <a:prstGeom prst="curvedUpArrow">
            <a:avLst>
              <a:gd name="adj1" fmla="val 100000"/>
              <a:gd name="adj2" fmla="val 200000"/>
              <a:gd name="adj3" fmla="val 33333"/>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7" name="AutoShape 9"/>
          <p:cNvSpPr>
            <a:spLocks noChangeArrowheads="1"/>
          </p:cNvSpPr>
          <p:nvPr/>
        </p:nvSpPr>
        <p:spPr bwMode="auto">
          <a:xfrm rot="10645784">
            <a:off x="3115734" y="2277533"/>
            <a:ext cx="2709333" cy="541867"/>
          </a:xfrm>
          <a:prstGeom prst="curvedUpArrow">
            <a:avLst>
              <a:gd name="adj1" fmla="val 100000"/>
              <a:gd name="adj2" fmla="val 200000"/>
              <a:gd name="adj3" fmla="val 33333"/>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1524000" y="6096000"/>
            <a:ext cx="2514600" cy="307777"/>
          </a:xfrm>
          <a:prstGeom prst="rect">
            <a:avLst/>
          </a:prstGeom>
          <a:noFill/>
        </p:spPr>
        <p:txBody>
          <a:bodyPr wrap="square" rtlCol="0">
            <a:spAutoFit/>
          </a:bodyPr>
          <a:lstStyle/>
          <a:p>
            <a:r>
              <a:rPr lang="en-US" sz="1400" dirty="0" err="1" smtClean="0">
                <a:latin typeface="Constantia" panose="02030602050306030303" pitchFamily="18" charset="0"/>
              </a:rPr>
              <a:t>Hien</a:t>
            </a:r>
            <a:r>
              <a:rPr lang="en-US" sz="1400" dirty="0" smtClean="0">
                <a:latin typeface="Constantia" panose="02030602050306030303" pitchFamily="18" charset="0"/>
              </a:rPr>
              <a:t>, 2004</a:t>
            </a:r>
            <a:endParaRPr lang="en-US" sz="1400" dirty="0">
              <a:latin typeface="Constantia" panose="02030602050306030303" pitchFamily="18" charset="0"/>
            </a:endParaRPr>
          </a:p>
        </p:txBody>
      </p:sp>
    </p:spTree>
    <p:extLst>
      <p:ext uri="{BB962C8B-B14F-4D97-AF65-F5344CB8AC3E}">
        <p14:creationId xmlns:p14="http://schemas.microsoft.com/office/powerpoint/2010/main" val="4026829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additive="base">
                                        <p:cTn id="7" dur="500" fill="hold"/>
                                        <p:tgtEl>
                                          <p:spTgt spid="104450"/>
                                        </p:tgtEl>
                                        <p:attrNameLst>
                                          <p:attrName>ppt_x</p:attrName>
                                        </p:attrNameLst>
                                      </p:cBhvr>
                                      <p:tavLst>
                                        <p:tav tm="0">
                                          <p:val>
                                            <p:strVal val="0-#ppt_w/2"/>
                                          </p:val>
                                        </p:tav>
                                        <p:tav tm="100000">
                                          <p:val>
                                            <p:strVal val="#ppt_x"/>
                                          </p:val>
                                        </p:tav>
                                      </p:tavLst>
                                    </p:anim>
                                    <p:anim calcmode="lin" valueType="num">
                                      <p:cBhvr additive="base">
                                        <p:cTn id="8" dur="500" fill="hold"/>
                                        <p:tgtEl>
                                          <p:spTgt spid="10445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4451"/>
                                        </p:tgtEl>
                                        <p:attrNameLst>
                                          <p:attrName>style.visibility</p:attrName>
                                        </p:attrNameLst>
                                      </p:cBhvr>
                                      <p:to>
                                        <p:strVal val="visible"/>
                                      </p:to>
                                    </p:set>
                                    <p:anim calcmode="lin" valueType="num">
                                      <p:cBhvr additive="base">
                                        <p:cTn id="12" dur="500" fill="hold"/>
                                        <p:tgtEl>
                                          <p:spTgt spid="104451"/>
                                        </p:tgtEl>
                                        <p:attrNameLst>
                                          <p:attrName>ppt_x</p:attrName>
                                        </p:attrNameLst>
                                      </p:cBhvr>
                                      <p:tavLst>
                                        <p:tav tm="0">
                                          <p:val>
                                            <p:strVal val="0-#ppt_w/2"/>
                                          </p:val>
                                        </p:tav>
                                        <p:tav tm="100000">
                                          <p:val>
                                            <p:strVal val="#ppt_x"/>
                                          </p:val>
                                        </p:tav>
                                      </p:tavLst>
                                    </p:anim>
                                    <p:anim calcmode="lin" valueType="num">
                                      <p:cBhvr additive="base">
                                        <p:cTn id="13" dur="500" fill="hold"/>
                                        <p:tgtEl>
                                          <p:spTgt spid="10445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4452"/>
                                        </p:tgtEl>
                                        <p:attrNameLst>
                                          <p:attrName>style.visibility</p:attrName>
                                        </p:attrNameLst>
                                      </p:cBhvr>
                                      <p:to>
                                        <p:strVal val="visible"/>
                                      </p:to>
                                    </p:set>
                                    <p:anim calcmode="lin" valueType="num">
                                      <p:cBhvr additive="base">
                                        <p:cTn id="17" dur="500" fill="hold"/>
                                        <p:tgtEl>
                                          <p:spTgt spid="104452"/>
                                        </p:tgtEl>
                                        <p:attrNameLst>
                                          <p:attrName>ppt_x</p:attrName>
                                        </p:attrNameLst>
                                      </p:cBhvr>
                                      <p:tavLst>
                                        <p:tav tm="0">
                                          <p:val>
                                            <p:strVal val="0-#ppt_w/2"/>
                                          </p:val>
                                        </p:tav>
                                        <p:tav tm="100000">
                                          <p:val>
                                            <p:strVal val="#ppt_x"/>
                                          </p:val>
                                        </p:tav>
                                      </p:tavLst>
                                    </p:anim>
                                    <p:anim calcmode="lin" valueType="num">
                                      <p:cBhvr additive="base">
                                        <p:cTn id="18" dur="500" fill="hold"/>
                                        <p:tgtEl>
                                          <p:spTgt spid="10445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4453"/>
                                        </p:tgtEl>
                                        <p:attrNameLst>
                                          <p:attrName>style.visibility</p:attrName>
                                        </p:attrNameLst>
                                      </p:cBhvr>
                                      <p:to>
                                        <p:strVal val="visible"/>
                                      </p:to>
                                    </p:set>
                                    <p:anim calcmode="lin" valueType="num">
                                      <p:cBhvr additive="base">
                                        <p:cTn id="23" dur="500" fill="hold"/>
                                        <p:tgtEl>
                                          <p:spTgt spid="104453"/>
                                        </p:tgtEl>
                                        <p:attrNameLst>
                                          <p:attrName>ppt_x</p:attrName>
                                        </p:attrNameLst>
                                      </p:cBhvr>
                                      <p:tavLst>
                                        <p:tav tm="0">
                                          <p:val>
                                            <p:strVal val="0-#ppt_w/2"/>
                                          </p:val>
                                        </p:tav>
                                        <p:tav tm="100000">
                                          <p:val>
                                            <p:strVal val="#ppt_x"/>
                                          </p:val>
                                        </p:tav>
                                      </p:tavLst>
                                    </p:anim>
                                    <p:anim calcmode="lin" valueType="num">
                                      <p:cBhvr additive="base">
                                        <p:cTn id="24" dur="500" fill="hold"/>
                                        <p:tgtEl>
                                          <p:spTgt spid="10445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4453"/>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4454"/>
                                        </p:tgtEl>
                                        <p:attrNameLst>
                                          <p:attrName>style.visibility</p:attrName>
                                        </p:attrNameLst>
                                      </p:cBhvr>
                                      <p:to>
                                        <p:strVal val="visible"/>
                                      </p:to>
                                    </p:set>
                                    <p:anim calcmode="lin" valueType="num">
                                      <p:cBhvr additive="base">
                                        <p:cTn id="29" dur="500" fill="hold"/>
                                        <p:tgtEl>
                                          <p:spTgt spid="104454"/>
                                        </p:tgtEl>
                                        <p:attrNameLst>
                                          <p:attrName>ppt_x</p:attrName>
                                        </p:attrNameLst>
                                      </p:cBhvr>
                                      <p:tavLst>
                                        <p:tav tm="0">
                                          <p:val>
                                            <p:strVal val="0-#ppt_w/2"/>
                                          </p:val>
                                        </p:tav>
                                        <p:tav tm="100000">
                                          <p:val>
                                            <p:strVal val="#ppt_x"/>
                                          </p:val>
                                        </p:tav>
                                      </p:tavLst>
                                    </p:anim>
                                    <p:anim calcmode="lin" valueType="num">
                                      <p:cBhvr additive="base">
                                        <p:cTn id="30" dur="500" fill="hold"/>
                                        <p:tgtEl>
                                          <p:spTgt spid="10445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4454"/>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4455"/>
                                        </p:tgtEl>
                                        <p:attrNameLst>
                                          <p:attrName>style.visibility</p:attrName>
                                        </p:attrNameLst>
                                      </p:cBhvr>
                                      <p:to>
                                        <p:strVal val="visible"/>
                                      </p:to>
                                    </p:set>
                                    <p:anim calcmode="lin" valueType="num">
                                      <p:cBhvr additive="base">
                                        <p:cTn id="35" dur="500" fill="hold"/>
                                        <p:tgtEl>
                                          <p:spTgt spid="104455"/>
                                        </p:tgtEl>
                                        <p:attrNameLst>
                                          <p:attrName>ppt_x</p:attrName>
                                        </p:attrNameLst>
                                      </p:cBhvr>
                                      <p:tavLst>
                                        <p:tav tm="0">
                                          <p:val>
                                            <p:strVal val="0-#ppt_w/2"/>
                                          </p:val>
                                        </p:tav>
                                        <p:tav tm="100000">
                                          <p:val>
                                            <p:strVal val="#ppt_x"/>
                                          </p:val>
                                        </p:tav>
                                      </p:tavLst>
                                    </p:anim>
                                    <p:anim calcmode="lin" valueType="num">
                                      <p:cBhvr additive="base">
                                        <p:cTn id="36" dur="500" fill="hold"/>
                                        <p:tgtEl>
                                          <p:spTgt spid="10445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4455"/>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04456"/>
                                        </p:tgtEl>
                                        <p:attrNameLst>
                                          <p:attrName>style.visibility</p:attrName>
                                        </p:attrNameLst>
                                      </p:cBhvr>
                                      <p:to>
                                        <p:strVal val="visible"/>
                                      </p:to>
                                    </p:set>
                                    <p:anim calcmode="lin" valueType="num">
                                      <p:cBhvr additive="base">
                                        <p:cTn id="41" dur="500" fill="hold"/>
                                        <p:tgtEl>
                                          <p:spTgt spid="104456"/>
                                        </p:tgtEl>
                                        <p:attrNameLst>
                                          <p:attrName>ppt_x</p:attrName>
                                        </p:attrNameLst>
                                      </p:cBhvr>
                                      <p:tavLst>
                                        <p:tav tm="0">
                                          <p:val>
                                            <p:strVal val="0-#ppt_w/2"/>
                                          </p:val>
                                        </p:tav>
                                        <p:tav tm="100000">
                                          <p:val>
                                            <p:strVal val="#ppt_x"/>
                                          </p:val>
                                        </p:tav>
                                      </p:tavLst>
                                    </p:anim>
                                    <p:anim calcmode="lin" valueType="num">
                                      <p:cBhvr additive="base">
                                        <p:cTn id="42" dur="500" fill="hold"/>
                                        <p:tgtEl>
                                          <p:spTgt spid="104456"/>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4457"/>
                                        </p:tgtEl>
                                        <p:attrNameLst>
                                          <p:attrName>style.visibility</p:attrName>
                                        </p:attrNameLst>
                                      </p:cBhvr>
                                      <p:to>
                                        <p:strVal val="visible"/>
                                      </p:to>
                                    </p:set>
                                    <p:anim calcmode="lin" valueType="num">
                                      <p:cBhvr additive="base">
                                        <p:cTn id="47" dur="500" fill="hold"/>
                                        <p:tgtEl>
                                          <p:spTgt spid="104457"/>
                                        </p:tgtEl>
                                        <p:attrNameLst>
                                          <p:attrName>ppt_x</p:attrName>
                                        </p:attrNameLst>
                                      </p:cBhvr>
                                      <p:tavLst>
                                        <p:tav tm="0">
                                          <p:val>
                                            <p:strVal val="0-#ppt_w/2"/>
                                          </p:val>
                                        </p:tav>
                                        <p:tav tm="100000">
                                          <p:val>
                                            <p:strVal val="#ppt_x"/>
                                          </p:val>
                                        </p:tav>
                                      </p:tavLst>
                                    </p:anim>
                                    <p:anim calcmode="lin" valueType="num">
                                      <p:cBhvr additive="base">
                                        <p:cTn id="48" dur="500" fill="hold"/>
                                        <p:tgtEl>
                                          <p:spTgt spid="1044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utoUpdateAnimBg="0"/>
      <p:bldP spid="104451" grpId="0" animBg="1" autoUpdateAnimBg="0"/>
      <p:bldP spid="104452" grpId="0" animBg="1" autoUpdateAnimBg="0"/>
      <p:bldP spid="104453" grpId="0" animBg="1" autoUpdateAnimBg="0"/>
      <p:bldP spid="104454" grpId="0" animBg="1"/>
      <p:bldP spid="104455" grpId="0" animBg="1" autoUpdateAnimBg="0"/>
      <p:bldP spid="104456" grpId="0" animBg="1"/>
      <p:bldP spid="10445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algn="ctr">
              <a:defRPr/>
            </a:pPr>
            <a:r>
              <a:rPr lang="en-US" sz="4000" b="1" dirty="0">
                <a:solidFill>
                  <a:srgbClr val="00FF00"/>
                </a:solidFill>
                <a:latin typeface="Cambria" panose="02040503050406030204" pitchFamily="18" charset="0"/>
              </a:rPr>
              <a:t>Co-Occurring PTSD and SUDs </a:t>
            </a:r>
            <a:r>
              <a:rPr lang="en-US" sz="4000" b="1" dirty="0" smtClean="0">
                <a:solidFill>
                  <a:srgbClr val="00FF00"/>
                </a:solidFill>
                <a:latin typeface="Cambria" panose="02040503050406030204" pitchFamily="18" charset="0"/>
              </a:rPr>
              <a:t>Make Each Other Worse</a:t>
            </a:r>
            <a:endParaRPr lang="en-US" sz="4000" b="1" dirty="0">
              <a:solidFill>
                <a:srgbClr val="00FF00"/>
              </a:solidFill>
              <a:latin typeface="Cambria" panose="02040503050406030204" pitchFamily="18" charset="0"/>
            </a:endParaRPr>
          </a:p>
        </p:txBody>
      </p:sp>
      <p:sp>
        <p:nvSpPr>
          <p:cNvPr id="510979" name="Rectangle 3"/>
          <p:cNvSpPr>
            <a:spLocks noGrp="1" noChangeArrowheads="1"/>
          </p:cNvSpPr>
          <p:nvPr>
            <p:ph type="body" idx="1"/>
          </p:nvPr>
        </p:nvSpPr>
        <p:spPr>
          <a:xfrm>
            <a:off x="609600" y="1920539"/>
            <a:ext cx="5965825" cy="4114800"/>
          </a:xfrm>
        </p:spPr>
        <p:txBody>
          <a:bodyPr/>
          <a:lstStyle/>
          <a:p>
            <a:pPr>
              <a:defRPr/>
            </a:pPr>
            <a:r>
              <a:rPr lang="en-US" sz="2800" dirty="0">
                <a:latin typeface="Constantia" pitchFamily="18" charset="0"/>
              </a:rPr>
              <a:t>Substance abuse exacerbates PTSD symptoms, including sleep disturbance, nightmares, rage, depression, avoidance, numbing of feelings, social isolation, irritability, </a:t>
            </a:r>
            <a:r>
              <a:rPr lang="en-US" sz="2800" dirty="0" err="1">
                <a:latin typeface="Constantia" pitchFamily="18" charset="0"/>
              </a:rPr>
              <a:t>hypervigilance</a:t>
            </a:r>
            <a:r>
              <a:rPr lang="en-US" sz="2800" dirty="0">
                <a:latin typeface="Constantia" pitchFamily="18" charset="0"/>
              </a:rPr>
              <a:t>, paranoia, and suicidal ideation </a:t>
            </a:r>
          </a:p>
          <a:p>
            <a:pPr>
              <a:defRPr/>
            </a:pPr>
            <a:r>
              <a:rPr lang="en-US" sz="2800" dirty="0">
                <a:latin typeface="Constantia" pitchFamily="18" charset="0"/>
              </a:rPr>
              <a:t>People who drink or use drugs are at risk for being </a:t>
            </a:r>
            <a:r>
              <a:rPr lang="en-US" sz="2800" dirty="0" err="1">
                <a:latin typeface="Constantia" pitchFamily="18" charset="0"/>
              </a:rPr>
              <a:t>retraumatized</a:t>
            </a:r>
            <a:r>
              <a:rPr lang="en-US" sz="2800" dirty="0">
                <a:latin typeface="Constantia" pitchFamily="18" charset="0"/>
              </a:rPr>
              <a:t> through accidents, injuries, and sexual trauma </a:t>
            </a:r>
          </a:p>
          <a:p>
            <a:pPr>
              <a:defRPr/>
            </a:pPr>
            <a:endParaRPr lang="en-US" sz="2800" dirty="0"/>
          </a:p>
          <a:p>
            <a:pPr>
              <a:defRPr/>
            </a:pPr>
            <a:endParaRPr lang="en-US" sz="2800" dirty="0"/>
          </a:p>
        </p:txBody>
      </p:sp>
      <p:pic>
        <p:nvPicPr>
          <p:cNvPr id="2" name="Picture 1"/>
          <p:cNvPicPr>
            <a:picLocks noChangeAspect="1"/>
          </p:cNvPicPr>
          <p:nvPr/>
        </p:nvPicPr>
        <p:blipFill>
          <a:blip r:embed="rId3"/>
          <a:stretch>
            <a:fillRect/>
          </a:stretch>
        </p:blipFill>
        <p:spPr>
          <a:xfrm>
            <a:off x="6559476" y="2590800"/>
            <a:ext cx="2475191" cy="344453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pPr algn="ctr">
              <a:defRPr/>
            </a:pPr>
            <a:r>
              <a:rPr lang="en-US" sz="4000" b="1" dirty="0" smtClean="0">
                <a:solidFill>
                  <a:srgbClr val="00FF00"/>
                </a:solidFill>
                <a:latin typeface="Cambria" panose="02040503050406030204" pitchFamily="18" charset="0"/>
              </a:rPr>
              <a:t>Trauma Exposure among </a:t>
            </a:r>
            <a:br>
              <a:rPr lang="en-US" sz="4000" b="1" dirty="0" smtClean="0">
                <a:solidFill>
                  <a:srgbClr val="00FF00"/>
                </a:solidFill>
                <a:latin typeface="Cambria" panose="02040503050406030204" pitchFamily="18" charset="0"/>
              </a:rPr>
            </a:br>
            <a:r>
              <a:rPr lang="en-US" sz="4000" b="1" dirty="0" smtClean="0">
                <a:solidFill>
                  <a:srgbClr val="00FF00"/>
                </a:solidFill>
                <a:latin typeface="Cambria" panose="02040503050406030204" pitchFamily="18" charset="0"/>
              </a:rPr>
              <a:t>OEF/OIF Veterans</a:t>
            </a:r>
          </a:p>
        </p:txBody>
      </p:sp>
      <p:sp>
        <p:nvSpPr>
          <p:cNvPr id="524291" name="Rectangle 3"/>
          <p:cNvSpPr>
            <a:spLocks noGrp="1" noChangeArrowheads="1"/>
          </p:cNvSpPr>
          <p:nvPr>
            <p:ph type="body" idx="1"/>
          </p:nvPr>
        </p:nvSpPr>
        <p:spPr>
          <a:xfrm>
            <a:off x="685800" y="2133600"/>
            <a:ext cx="7772400" cy="3962400"/>
          </a:xfrm>
        </p:spPr>
        <p:txBody>
          <a:bodyPr/>
          <a:lstStyle/>
          <a:p>
            <a:pPr>
              <a:defRPr/>
            </a:pPr>
            <a:r>
              <a:rPr lang="en-US" sz="2800" dirty="0" smtClean="0"/>
              <a:t>50% had a friend seriously wounded or killed </a:t>
            </a:r>
          </a:p>
          <a:p>
            <a:pPr>
              <a:defRPr/>
            </a:pPr>
            <a:r>
              <a:rPr lang="en-US" sz="2800" dirty="0" smtClean="0"/>
              <a:t>45% saw dead or seriously wounded civilians</a:t>
            </a:r>
          </a:p>
          <a:p>
            <a:pPr>
              <a:defRPr/>
            </a:pPr>
            <a:r>
              <a:rPr lang="en-US" sz="2800" dirty="0" smtClean="0"/>
              <a:t>10% required hospitalization for injury</a:t>
            </a:r>
          </a:p>
          <a:p>
            <a:pPr>
              <a:buFontTx/>
              <a:buNone/>
              <a:defRPr/>
            </a:pPr>
            <a:r>
              <a:rPr lang="en-US" sz="1400" dirty="0" smtClean="0"/>
              <a:t> </a:t>
            </a:r>
          </a:p>
          <a:p>
            <a:pPr>
              <a:buFontTx/>
              <a:buNone/>
              <a:defRPr/>
            </a:pPr>
            <a:r>
              <a:rPr lang="en-US" sz="1400" dirty="0" smtClean="0"/>
              <a:t>        </a:t>
            </a:r>
            <a:r>
              <a:rPr lang="en-US" sz="1400" dirty="0" err="1" smtClean="0"/>
              <a:t>Tanielian</a:t>
            </a:r>
            <a:r>
              <a:rPr lang="en-US" sz="1400" dirty="0" smtClean="0"/>
              <a:t> &amp; </a:t>
            </a:r>
            <a:r>
              <a:rPr lang="en-US" sz="1400" dirty="0" err="1" smtClean="0"/>
              <a:t>Jaycox</a:t>
            </a:r>
            <a:r>
              <a:rPr lang="en-US" sz="1400" dirty="0" smtClean="0"/>
              <a:t>, </a:t>
            </a:r>
          </a:p>
          <a:p>
            <a:pPr>
              <a:buFontTx/>
              <a:buNone/>
              <a:defRPr/>
            </a:pPr>
            <a:r>
              <a:rPr lang="en-US" sz="1400" dirty="0" smtClean="0"/>
              <a:t>        RAND, 2008	</a:t>
            </a:r>
          </a:p>
        </p:txBody>
      </p:sp>
      <p:pic>
        <p:nvPicPr>
          <p:cNvPr id="4" name="Picture 3" descr="http://cdn4.scifighting.com/wp-content/uploads/2013/08/640x360xmaxresdefault29-640x360.jpg.pagespeed.ic.LKVVlPHIec.jpg"/>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733800"/>
            <a:ext cx="4953000" cy="2895600"/>
          </a:xfrm>
          <a:prstGeom prst="rect">
            <a:avLst/>
          </a:prstGeom>
          <a:noFill/>
          <a:ln>
            <a:noFill/>
          </a:ln>
        </p:spPr>
      </p:pic>
    </p:spTree>
    <p:extLst>
      <p:ext uri="{BB962C8B-B14F-4D97-AF65-F5344CB8AC3E}">
        <p14:creationId xmlns:p14="http://schemas.microsoft.com/office/powerpoint/2010/main" val="1529771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53350" cy="1123950"/>
          </a:xfrm>
        </p:spPr>
        <p:txBody>
          <a:bodyPr/>
          <a:lstStyle/>
          <a:p>
            <a:pPr algn="ctr"/>
            <a:r>
              <a:rPr lang="en-US" b="1" dirty="0" smtClean="0">
                <a:solidFill>
                  <a:srgbClr val="00FF00"/>
                </a:solidFill>
                <a:latin typeface="Cambria" pitchFamily="18" charset="0"/>
              </a:rPr>
              <a:t>The Truth about </a:t>
            </a:r>
            <a:br>
              <a:rPr lang="en-US" b="1" dirty="0" smtClean="0">
                <a:solidFill>
                  <a:srgbClr val="00FF00"/>
                </a:solidFill>
                <a:latin typeface="Cambria" pitchFamily="18" charset="0"/>
              </a:rPr>
            </a:br>
            <a:r>
              <a:rPr lang="en-US" b="1" dirty="0" smtClean="0">
                <a:solidFill>
                  <a:srgbClr val="00FF00"/>
                </a:solidFill>
                <a:latin typeface="Cambria" pitchFamily="18" charset="0"/>
              </a:rPr>
              <a:t>Self-Medication</a:t>
            </a:r>
            <a:endParaRPr lang="en-US" dirty="0"/>
          </a:p>
        </p:txBody>
      </p:sp>
      <p:sp>
        <p:nvSpPr>
          <p:cNvPr id="3" name="Content Placeholder 2"/>
          <p:cNvSpPr>
            <a:spLocks noGrp="1"/>
          </p:cNvSpPr>
          <p:nvPr>
            <p:ph idx="1"/>
          </p:nvPr>
        </p:nvSpPr>
        <p:spPr>
          <a:xfrm>
            <a:off x="685800" y="1981200"/>
            <a:ext cx="5486400" cy="4114800"/>
          </a:xfrm>
        </p:spPr>
        <p:txBody>
          <a:bodyPr/>
          <a:lstStyle/>
          <a:p>
            <a:r>
              <a:rPr lang="en-US" sz="2800" dirty="0" smtClean="0">
                <a:latin typeface="Constantia" panose="02030602050306030303" pitchFamily="18" charset="0"/>
              </a:rPr>
              <a:t>Only about 1/3 of people start abusing substances after their traumatic experience</a:t>
            </a:r>
          </a:p>
          <a:p>
            <a:r>
              <a:rPr lang="en-US" sz="2800" dirty="0" smtClean="0">
                <a:latin typeface="Constantia" panose="02030602050306030303" pitchFamily="18" charset="0"/>
              </a:rPr>
              <a:t>About 1/3 experience trauma and start abusing substances simultaneously</a:t>
            </a:r>
          </a:p>
          <a:p>
            <a:r>
              <a:rPr lang="en-US" sz="2800" dirty="0">
                <a:latin typeface="Constantia" panose="02030602050306030303" pitchFamily="18" charset="0"/>
              </a:rPr>
              <a:t>About 1/3 abuse substances </a:t>
            </a:r>
            <a:r>
              <a:rPr lang="en-US" sz="2800" u="sng" dirty="0">
                <a:latin typeface="Constantia" panose="02030602050306030303" pitchFamily="18" charset="0"/>
              </a:rPr>
              <a:t>before</a:t>
            </a:r>
            <a:r>
              <a:rPr lang="en-US" sz="2800" dirty="0">
                <a:latin typeface="Constantia" panose="02030602050306030303" pitchFamily="18" charset="0"/>
              </a:rPr>
              <a:t> they experience trauma</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550607"/>
            <a:ext cx="2518448"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9876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algn="ctr">
              <a:defRPr/>
            </a:pPr>
            <a:r>
              <a:rPr lang="en-US" sz="4000" b="1" dirty="0" smtClean="0">
                <a:solidFill>
                  <a:srgbClr val="00FF00"/>
                </a:solidFill>
                <a:latin typeface="Cambria" pitchFamily="18" charset="0"/>
              </a:rPr>
              <a:t>Many Reasons Why People </a:t>
            </a:r>
            <a:br>
              <a:rPr lang="en-US" sz="4000" b="1" dirty="0" smtClean="0">
                <a:solidFill>
                  <a:srgbClr val="00FF00"/>
                </a:solidFill>
                <a:latin typeface="Cambria" pitchFamily="18" charset="0"/>
              </a:rPr>
            </a:br>
            <a:r>
              <a:rPr lang="en-US" sz="4000" b="1" dirty="0" smtClean="0">
                <a:solidFill>
                  <a:srgbClr val="00FF00"/>
                </a:solidFill>
                <a:latin typeface="Cambria" pitchFamily="18" charset="0"/>
              </a:rPr>
              <a:t>with PTSD Use Substances</a:t>
            </a:r>
          </a:p>
        </p:txBody>
      </p:sp>
      <p:sp>
        <p:nvSpPr>
          <p:cNvPr id="490499" name="Rectangle 3"/>
          <p:cNvSpPr>
            <a:spLocks noGrp="1" noChangeArrowheads="1"/>
          </p:cNvSpPr>
          <p:nvPr>
            <p:ph type="body" idx="1"/>
          </p:nvPr>
        </p:nvSpPr>
        <p:spPr/>
        <p:txBody>
          <a:bodyPr/>
          <a:lstStyle/>
          <a:p>
            <a:pPr marL="609600" indent="-609600">
              <a:lnSpc>
                <a:spcPct val="90000"/>
              </a:lnSpc>
              <a:defRPr/>
            </a:pPr>
            <a:r>
              <a:rPr lang="en-US" sz="2800" dirty="0" smtClean="0">
                <a:latin typeface="Constantia" pitchFamily="18" charset="0"/>
              </a:rPr>
              <a:t>To numb their painful feelings (self-medication).</a:t>
            </a:r>
          </a:p>
          <a:p>
            <a:pPr marL="609600" indent="-609600">
              <a:lnSpc>
                <a:spcPct val="90000"/>
              </a:lnSpc>
              <a:defRPr/>
            </a:pPr>
            <a:r>
              <a:rPr lang="en-US" sz="2800" dirty="0" smtClean="0">
                <a:latin typeface="Constantia" pitchFamily="18" charset="0"/>
              </a:rPr>
              <a:t>To try to relax.</a:t>
            </a:r>
          </a:p>
          <a:p>
            <a:pPr marL="609600" indent="-609600">
              <a:lnSpc>
                <a:spcPct val="90000"/>
              </a:lnSpc>
              <a:defRPr/>
            </a:pPr>
            <a:r>
              <a:rPr lang="en-US" sz="2800" dirty="0" smtClean="0">
                <a:latin typeface="Constantia" pitchFamily="18" charset="0"/>
              </a:rPr>
              <a:t>To forget the past.</a:t>
            </a:r>
          </a:p>
          <a:p>
            <a:pPr marL="609600" indent="-609600">
              <a:lnSpc>
                <a:spcPct val="90000"/>
              </a:lnSpc>
              <a:defRPr/>
            </a:pPr>
            <a:r>
              <a:rPr lang="en-US" sz="2800" dirty="0" smtClean="0">
                <a:latin typeface="Constantia" pitchFamily="18" charset="0"/>
              </a:rPr>
              <a:t>To go to sleep.</a:t>
            </a:r>
          </a:p>
          <a:p>
            <a:pPr marL="609600" indent="-609600">
              <a:lnSpc>
                <a:spcPct val="90000"/>
              </a:lnSpc>
              <a:defRPr/>
            </a:pPr>
            <a:r>
              <a:rPr lang="en-US" sz="2800" dirty="0" smtClean="0">
                <a:latin typeface="Constantia" pitchFamily="18" charset="0"/>
              </a:rPr>
              <a:t>To prevent nightmares.</a:t>
            </a:r>
          </a:p>
          <a:p>
            <a:pPr marL="609600" indent="-609600">
              <a:lnSpc>
                <a:spcPct val="90000"/>
              </a:lnSpc>
              <a:defRPr/>
            </a:pPr>
            <a:r>
              <a:rPr lang="en-US" sz="2800" dirty="0">
                <a:latin typeface="Constantia" pitchFamily="18" charset="0"/>
              </a:rPr>
              <a:t>To cope with physical pain.</a:t>
            </a:r>
          </a:p>
          <a:p>
            <a:pPr marL="609600" indent="-609600">
              <a:lnSpc>
                <a:spcPct val="90000"/>
              </a:lnSpc>
              <a:defRPr/>
            </a:pPr>
            <a:r>
              <a:rPr lang="en-US" sz="2800" dirty="0" smtClean="0">
                <a:latin typeface="Constantia" pitchFamily="18" charset="0"/>
              </a:rPr>
              <a:t>To stop dissociation and flashbacks.</a:t>
            </a:r>
          </a:p>
          <a:p>
            <a:pPr marL="609600" indent="-609600">
              <a:lnSpc>
                <a:spcPct val="90000"/>
              </a:lnSpc>
              <a:defRPr/>
            </a:pPr>
            <a:r>
              <a:rPr lang="en-US" sz="2800" dirty="0" smtClean="0">
                <a:latin typeface="Constantia" pitchFamily="18" charset="0"/>
              </a:rPr>
              <a:t>To feel some pleasure in life.</a:t>
            </a:r>
          </a:p>
          <a:p>
            <a:pPr marL="609600" indent="-609600">
              <a:lnSpc>
                <a:spcPct val="90000"/>
              </a:lnSpc>
              <a:defRPr/>
            </a:pPr>
            <a:r>
              <a:rPr lang="en-US" sz="2800" dirty="0" smtClean="0">
                <a:latin typeface="Constantia" pitchFamily="18" charset="0"/>
              </a:rPr>
              <a:t>To let out their anger.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pPr algn="ctr">
              <a:defRPr/>
            </a:pPr>
            <a:r>
              <a:rPr lang="en-US" sz="4000" b="1" dirty="0" smtClean="0">
                <a:solidFill>
                  <a:srgbClr val="00FF00"/>
                </a:solidFill>
                <a:latin typeface="Cambria" pitchFamily="18" charset="0"/>
              </a:rPr>
              <a:t>Many Reasons Why People </a:t>
            </a:r>
            <a:br>
              <a:rPr lang="en-US" sz="4000" b="1" dirty="0" smtClean="0">
                <a:solidFill>
                  <a:srgbClr val="00FF00"/>
                </a:solidFill>
                <a:latin typeface="Cambria" pitchFamily="18" charset="0"/>
              </a:rPr>
            </a:br>
            <a:r>
              <a:rPr lang="en-US" sz="4000" b="1" dirty="0" smtClean="0">
                <a:solidFill>
                  <a:srgbClr val="00FF00"/>
                </a:solidFill>
                <a:latin typeface="Cambria" pitchFamily="18" charset="0"/>
              </a:rPr>
              <a:t>with PTSD Use Substances</a:t>
            </a:r>
          </a:p>
        </p:txBody>
      </p:sp>
      <p:sp>
        <p:nvSpPr>
          <p:cNvPr id="492547" name="Rectangle 3"/>
          <p:cNvSpPr>
            <a:spLocks noGrp="1" noChangeArrowheads="1"/>
          </p:cNvSpPr>
          <p:nvPr>
            <p:ph type="body" idx="1"/>
          </p:nvPr>
        </p:nvSpPr>
        <p:spPr>
          <a:xfrm>
            <a:off x="2895600" y="1981200"/>
            <a:ext cx="6172200" cy="4648200"/>
          </a:xfrm>
        </p:spPr>
        <p:txBody>
          <a:bodyPr/>
          <a:lstStyle/>
          <a:p>
            <a:pPr marL="609600" indent="-609600">
              <a:lnSpc>
                <a:spcPct val="80000"/>
              </a:lnSpc>
              <a:defRPr/>
            </a:pPr>
            <a:r>
              <a:rPr lang="en-US" sz="2800" dirty="0">
                <a:latin typeface="Constantia" pitchFamily="18" charset="0"/>
              </a:rPr>
              <a:t>Physical pain</a:t>
            </a:r>
            <a:r>
              <a:rPr lang="en-US" sz="2800" dirty="0" smtClean="0">
                <a:latin typeface="Constantia" pitchFamily="18" charset="0"/>
              </a:rPr>
              <a:t>.</a:t>
            </a:r>
          </a:p>
          <a:p>
            <a:pPr marL="609600" indent="-609600">
              <a:lnSpc>
                <a:spcPct val="80000"/>
              </a:lnSpc>
              <a:defRPr/>
            </a:pPr>
            <a:r>
              <a:rPr lang="en-US" sz="2800" dirty="0" smtClean="0">
                <a:latin typeface="Constantia" pitchFamily="18" charset="0"/>
              </a:rPr>
              <a:t>Peer pressure.</a:t>
            </a:r>
          </a:p>
          <a:p>
            <a:pPr marL="609600" indent="-609600">
              <a:lnSpc>
                <a:spcPct val="80000"/>
              </a:lnSpc>
              <a:defRPr/>
            </a:pPr>
            <a:r>
              <a:rPr lang="en-US" sz="2800" dirty="0" smtClean="0">
                <a:latin typeface="Constantia" pitchFamily="18" charset="0"/>
              </a:rPr>
              <a:t>To socialize with other people and feel accepted.</a:t>
            </a:r>
          </a:p>
          <a:p>
            <a:pPr marL="609600" indent="-609600">
              <a:lnSpc>
                <a:spcPct val="80000"/>
              </a:lnSpc>
              <a:defRPr/>
            </a:pPr>
            <a:r>
              <a:rPr lang="en-US" sz="2800" dirty="0" smtClean="0">
                <a:latin typeface="Constantia" pitchFamily="18" charset="0"/>
              </a:rPr>
              <a:t>Family members drank or used drugs when they were growing up.</a:t>
            </a:r>
          </a:p>
          <a:p>
            <a:pPr marL="609600" indent="-609600">
              <a:lnSpc>
                <a:spcPct val="80000"/>
              </a:lnSpc>
              <a:defRPr/>
            </a:pPr>
            <a:r>
              <a:rPr lang="en-US" sz="2800" dirty="0" smtClean="0">
                <a:latin typeface="Constantia" pitchFamily="18" charset="0"/>
              </a:rPr>
              <a:t>It was common in the military.  </a:t>
            </a:r>
          </a:p>
          <a:p>
            <a:pPr marL="609600" indent="-609600">
              <a:lnSpc>
                <a:spcPct val="80000"/>
              </a:lnSpc>
              <a:defRPr/>
            </a:pPr>
            <a:r>
              <a:rPr lang="en-US" sz="2800" dirty="0" smtClean="0">
                <a:latin typeface="Constantia" pitchFamily="18" charset="0"/>
              </a:rPr>
              <a:t>Boredom.</a:t>
            </a:r>
          </a:p>
          <a:p>
            <a:pPr marL="609600" indent="-609600">
              <a:lnSpc>
                <a:spcPct val="80000"/>
              </a:lnSpc>
              <a:defRPr/>
            </a:pPr>
            <a:r>
              <a:rPr lang="en-US" sz="2800" dirty="0" smtClean="0">
                <a:latin typeface="Constantia" pitchFamily="18" charset="0"/>
              </a:rPr>
              <a:t>To get through the day.</a:t>
            </a:r>
          </a:p>
          <a:p>
            <a:pPr marL="609600" indent="-609600">
              <a:lnSpc>
                <a:spcPct val="80000"/>
              </a:lnSpc>
              <a:defRPr/>
            </a:pPr>
            <a:r>
              <a:rPr lang="en-US" sz="2800" dirty="0" smtClean="0">
                <a:latin typeface="Constantia" pitchFamily="18" charset="0"/>
              </a:rPr>
              <a:t>To show people how bad they feel.  </a:t>
            </a:r>
          </a:p>
          <a:p>
            <a:pPr marL="609600" indent="-609600">
              <a:lnSpc>
                <a:spcPct val="80000"/>
              </a:lnSpc>
              <a:defRPr/>
            </a:pPr>
            <a:r>
              <a:rPr lang="en-US" sz="2800" dirty="0" smtClean="0">
                <a:latin typeface="Constantia" pitchFamily="18" charset="0"/>
              </a:rPr>
              <a:t>To commit “slow suicide.”</a:t>
            </a:r>
          </a:p>
        </p:txBody>
      </p:sp>
      <p:pic>
        <p:nvPicPr>
          <p:cNvPr id="3" name="Picture 2"/>
          <p:cNvPicPr>
            <a:picLocks noChangeAspect="1"/>
          </p:cNvPicPr>
          <p:nvPr/>
        </p:nvPicPr>
        <p:blipFill>
          <a:blip r:embed="rId3"/>
          <a:stretch>
            <a:fillRect/>
          </a:stretch>
        </p:blipFill>
        <p:spPr>
          <a:xfrm>
            <a:off x="134479" y="3048000"/>
            <a:ext cx="2725026" cy="180975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b="1" dirty="0" smtClean="0">
                <a:solidFill>
                  <a:srgbClr val="00FF00"/>
                </a:solidFill>
                <a:latin typeface="Cambria" pitchFamily="18" charset="0"/>
              </a:rPr>
              <a:t>One More Reason:  Confusion about Marijuana</a:t>
            </a:r>
            <a:endParaRPr lang="en-US" sz="4000" dirty="0"/>
          </a:p>
        </p:txBody>
      </p:sp>
      <p:sp>
        <p:nvSpPr>
          <p:cNvPr id="5" name="Content Placeholder 4"/>
          <p:cNvSpPr>
            <a:spLocks noGrp="1"/>
          </p:cNvSpPr>
          <p:nvPr>
            <p:ph idx="1"/>
          </p:nvPr>
        </p:nvSpPr>
        <p:spPr>
          <a:xfrm>
            <a:off x="473075" y="3581400"/>
            <a:ext cx="8153400" cy="3276600"/>
          </a:xfrm>
        </p:spPr>
        <p:txBody>
          <a:bodyPr/>
          <a:lstStyle/>
          <a:p>
            <a:r>
              <a:rPr lang="en-US" sz="2800" dirty="0" smtClean="0">
                <a:latin typeface="Constantia" panose="02030602050306030303" pitchFamily="18" charset="0"/>
              </a:rPr>
              <a:t>Four states have legalized marijuana </a:t>
            </a:r>
            <a:r>
              <a:rPr lang="en-US" sz="2000" dirty="0" smtClean="0">
                <a:latin typeface="Constantia" panose="02030602050306030303" pitchFamily="18" charset="0"/>
              </a:rPr>
              <a:t>(Washington, Colorado, Alaska, and Oregon)</a:t>
            </a:r>
          </a:p>
          <a:p>
            <a:r>
              <a:rPr lang="en-US" sz="2800" dirty="0" smtClean="0">
                <a:latin typeface="Constantia" panose="02030602050306030303" pitchFamily="18" charset="0"/>
              </a:rPr>
              <a:t>23 states and Washington, DC, have legalized medical marijuana</a:t>
            </a:r>
          </a:p>
          <a:p>
            <a:r>
              <a:rPr lang="en-US" sz="2800" dirty="0" smtClean="0">
                <a:latin typeface="Constantia" panose="02030602050306030303" pitchFamily="18" charset="0"/>
              </a:rPr>
              <a:t>Many veterans claim marijuana helps their PTSD</a:t>
            </a:r>
          </a:p>
          <a:p>
            <a:r>
              <a:rPr lang="en-US" sz="2800" dirty="0" smtClean="0">
                <a:latin typeface="Constantia" panose="02030602050306030303" pitchFamily="18" charset="0"/>
              </a:rPr>
              <a:t>There are no studies yet about whether marijuana decreases PTSD symptoms</a:t>
            </a:r>
          </a:p>
          <a:p>
            <a:endParaRPr lang="en-US" sz="2800" dirty="0">
              <a:latin typeface="Constantia" panose="02030602050306030303" pitchFamily="18" charset="0"/>
            </a:endParaRPr>
          </a:p>
        </p:txBody>
      </p:sp>
      <p:pic>
        <p:nvPicPr>
          <p:cNvPr id="1026" name="Picture 2" descr="https://www.marijuanadoctors.com/uploads/ptsd-p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895474"/>
            <a:ext cx="3005345"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5074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325868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419894" y="220662"/>
            <a:ext cx="8229600" cy="1143000"/>
          </a:xfrm>
        </p:spPr>
        <p:txBody>
          <a:bodyPr/>
          <a:lstStyle/>
          <a:p>
            <a:pPr algn="ctr">
              <a:defRPr/>
            </a:pPr>
            <a:r>
              <a:rPr lang="en-US" b="1" dirty="0" smtClean="0">
                <a:solidFill>
                  <a:srgbClr val="00FF00"/>
                </a:solidFill>
                <a:latin typeface="Cambria" pitchFamily="18" charset="0"/>
              </a:rPr>
              <a:t>PTSD/SUD Patients Have Significantly More Problems</a:t>
            </a:r>
          </a:p>
        </p:txBody>
      </p:sp>
      <p:sp>
        <p:nvSpPr>
          <p:cNvPr id="474116" name="Rectangle 4"/>
          <p:cNvSpPr>
            <a:spLocks noGrp="1" noChangeArrowheads="1"/>
          </p:cNvSpPr>
          <p:nvPr>
            <p:ph sz="half" idx="2"/>
          </p:nvPr>
        </p:nvSpPr>
        <p:spPr>
          <a:xfrm>
            <a:off x="494506" y="1981200"/>
            <a:ext cx="4040188" cy="3992563"/>
          </a:xfrm>
        </p:spPr>
        <p:txBody>
          <a:bodyPr/>
          <a:lstStyle/>
          <a:p>
            <a:pPr lvl="1">
              <a:lnSpc>
                <a:spcPct val="80000"/>
              </a:lnSpc>
              <a:defRPr/>
            </a:pPr>
            <a:r>
              <a:rPr lang="en-US" sz="2400" dirty="0" smtClean="0">
                <a:latin typeface="Constantia" pitchFamily="18" charset="0"/>
              </a:rPr>
              <a:t>Other Axis I disorders</a:t>
            </a:r>
          </a:p>
          <a:p>
            <a:pPr lvl="1">
              <a:lnSpc>
                <a:spcPct val="80000"/>
              </a:lnSpc>
              <a:defRPr/>
            </a:pPr>
            <a:r>
              <a:rPr lang="en-US" sz="2400" dirty="0" smtClean="0">
                <a:latin typeface="Constantia" pitchFamily="18" charset="0"/>
              </a:rPr>
              <a:t>Increased psychiatric symptoms</a:t>
            </a:r>
          </a:p>
          <a:p>
            <a:pPr lvl="1">
              <a:lnSpc>
                <a:spcPct val="80000"/>
              </a:lnSpc>
              <a:defRPr/>
            </a:pPr>
            <a:r>
              <a:rPr lang="en-US" sz="2400" dirty="0" smtClean="0">
                <a:latin typeface="Constantia" pitchFamily="18" charset="0"/>
              </a:rPr>
              <a:t>Increased inpatient admissions</a:t>
            </a:r>
          </a:p>
          <a:p>
            <a:pPr lvl="1">
              <a:lnSpc>
                <a:spcPct val="80000"/>
              </a:lnSpc>
              <a:defRPr/>
            </a:pPr>
            <a:r>
              <a:rPr lang="en-US" sz="2400" dirty="0" smtClean="0">
                <a:latin typeface="Constantia" pitchFamily="18" charset="0"/>
              </a:rPr>
              <a:t>Interpersonal problems</a:t>
            </a:r>
          </a:p>
          <a:p>
            <a:pPr lvl="1">
              <a:lnSpc>
                <a:spcPct val="80000"/>
              </a:lnSpc>
              <a:defRPr/>
            </a:pPr>
            <a:r>
              <a:rPr lang="en-US" sz="2400" dirty="0" smtClean="0">
                <a:latin typeface="Constantia" pitchFamily="18" charset="0"/>
              </a:rPr>
              <a:t>Medical problems</a:t>
            </a:r>
          </a:p>
          <a:p>
            <a:pPr lvl="1">
              <a:lnSpc>
                <a:spcPct val="80000"/>
              </a:lnSpc>
              <a:defRPr/>
            </a:pPr>
            <a:r>
              <a:rPr lang="en-US" sz="2400" dirty="0" smtClean="0">
                <a:latin typeface="Constantia" pitchFamily="18" charset="0"/>
              </a:rPr>
              <a:t>HIV risk</a:t>
            </a:r>
          </a:p>
          <a:p>
            <a:pPr lvl="1">
              <a:lnSpc>
                <a:spcPct val="80000"/>
              </a:lnSpc>
              <a:buFontTx/>
              <a:buNone/>
              <a:defRPr/>
            </a:pPr>
            <a:endParaRPr lang="en-US" sz="1800" b="1" dirty="0" smtClean="0"/>
          </a:p>
        </p:txBody>
      </p:sp>
      <p:sp>
        <p:nvSpPr>
          <p:cNvPr id="2" name="Content Placeholder 1"/>
          <p:cNvSpPr>
            <a:spLocks noGrp="1"/>
          </p:cNvSpPr>
          <p:nvPr>
            <p:ph sz="quarter" idx="4"/>
          </p:nvPr>
        </p:nvSpPr>
        <p:spPr>
          <a:xfrm>
            <a:off x="4648200" y="1981200"/>
            <a:ext cx="4041775" cy="4102791"/>
          </a:xfrm>
        </p:spPr>
        <p:txBody>
          <a:bodyPr/>
          <a:lstStyle/>
          <a:p>
            <a:pPr lvl="1">
              <a:lnSpc>
                <a:spcPct val="80000"/>
              </a:lnSpc>
              <a:defRPr/>
            </a:pPr>
            <a:r>
              <a:rPr lang="en-US" sz="2400" dirty="0">
                <a:latin typeface="Constantia" pitchFamily="18" charset="0"/>
              </a:rPr>
              <a:t>Decreased motivation for treatment</a:t>
            </a:r>
          </a:p>
          <a:p>
            <a:pPr lvl="1">
              <a:lnSpc>
                <a:spcPct val="80000"/>
              </a:lnSpc>
              <a:defRPr/>
            </a:pPr>
            <a:r>
              <a:rPr lang="en-US" sz="2400" dirty="0">
                <a:latin typeface="Constantia" pitchFamily="18" charset="0"/>
              </a:rPr>
              <a:t>Decreased compliance with aftercare</a:t>
            </a:r>
          </a:p>
          <a:p>
            <a:pPr lvl="1">
              <a:lnSpc>
                <a:spcPct val="80000"/>
              </a:lnSpc>
              <a:defRPr/>
            </a:pPr>
            <a:r>
              <a:rPr lang="en-US" sz="2400" dirty="0">
                <a:latin typeface="Constantia" pitchFamily="18" charset="0"/>
              </a:rPr>
              <a:t>Maltreatment of children</a:t>
            </a:r>
          </a:p>
          <a:p>
            <a:pPr lvl="1">
              <a:lnSpc>
                <a:spcPct val="80000"/>
              </a:lnSpc>
              <a:defRPr/>
            </a:pPr>
            <a:r>
              <a:rPr lang="en-US" sz="2400" dirty="0">
                <a:latin typeface="Constantia" pitchFamily="18" charset="0"/>
              </a:rPr>
              <a:t>Custody battles</a:t>
            </a:r>
          </a:p>
          <a:p>
            <a:pPr lvl="1">
              <a:lnSpc>
                <a:spcPct val="80000"/>
              </a:lnSpc>
              <a:defRPr/>
            </a:pPr>
            <a:r>
              <a:rPr lang="en-US" sz="2400" dirty="0">
                <a:latin typeface="Constantia" pitchFamily="18" charset="0"/>
              </a:rPr>
              <a:t>Homelessness</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092" y="4876799"/>
            <a:ext cx="6193204" cy="198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09800"/>
            <a:ext cx="7753350" cy="1905000"/>
          </a:xfrm>
        </p:spPr>
        <p:txBody>
          <a:bodyPr/>
          <a:lstStyle/>
          <a:p>
            <a:pPr algn="ctr"/>
            <a:r>
              <a:rPr lang="en-US" b="1" dirty="0" smtClean="0">
                <a:solidFill>
                  <a:srgbClr val="00FF00"/>
                </a:solidFill>
                <a:latin typeface="Cambria" panose="02040503050406030204" pitchFamily="18" charset="0"/>
              </a:rPr>
              <a:t>The Rationale for </a:t>
            </a:r>
            <a:br>
              <a:rPr lang="en-US" b="1" dirty="0" smtClean="0">
                <a:solidFill>
                  <a:srgbClr val="00FF00"/>
                </a:solidFill>
                <a:latin typeface="Cambria" panose="02040503050406030204" pitchFamily="18" charset="0"/>
              </a:rPr>
            </a:br>
            <a:r>
              <a:rPr lang="en-US" b="1" dirty="0" smtClean="0">
                <a:solidFill>
                  <a:srgbClr val="00FF00"/>
                </a:solidFill>
                <a:latin typeface="Cambria" panose="02040503050406030204" pitchFamily="18" charset="0"/>
              </a:rPr>
              <a:t>Integrated Treatment</a:t>
            </a:r>
            <a:endParaRPr lang="en-US" b="1" dirty="0">
              <a:solidFill>
                <a:srgbClr val="00FF00"/>
              </a:solidFill>
              <a:latin typeface="Cambria" panose="02040503050406030204" pitchFamily="18" charset="0"/>
            </a:endParaRPr>
          </a:p>
        </p:txBody>
      </p:sp>
    </p:spTree>
    <p:extLst>
      <p:ext uri="{BB962C8B-B14F-4D97-AF65-F5344CB8AC3E}">
        <p14:creationId xmlns:p14="http://schemas.microsoft.com/office/powerpoint/2010/main" val="17131039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152400" y="228600"/>
            <a:ext cx="8839200" cy="1139825"/>
          </a:xfrm>
        </p:spPr>
        <p:txBody>
          <a:bodyPr/>
          <a:lstStyle/>
          <a:p>
            <a:pPr algn="ctr">
              <a:defRPr/>
            </a:pPr>
            <a:r>
              <a:rPr lang="en-US" sz="4000" b="1" dirty="0" smtClean="0">
                <a:solidFill>
                  <a:srgbClr val="00FF00"/>
                </a:solidFill>
                <a:latin typeface="Cambria" pitchFamily="18" charset="0"/>
              </a:rPr>
              <a:t>Why Should We Treat Co-Occurring Disorders </a:t>
            </a:r>
            <a:r>
              <a:rPr lang="en-US" sz="4000" b="1" dirty="0" err="1" smtClean="0">
                <a:solidFill>
                  <a:srgbClr val="00FF00"/>
                </a:solidFill>
                <a:latin typeface="Cambria" pitchFamily="18" charset="0"/>
              </a:rPr>
              <a:t>Integratively</a:t>
            </a:r>
            <a:r>
              <a:rPr lang="en-US" sz="4000" b="1" dirty="0" smtClean="0">
                <a:solidFill>
                  <a:srgbClr val="00FF00"/>
                </a:solidFill>
                <a:latin typeface="Cambria" pitchFamily="18" charset="0"/>
              </a:rPr>
              <a:t>?</a:t>
            </a:r>
          </a:p>
        </p:txBody>
      </p:sp>
      <p:sp>
        <p:nvSpPr>
          <p:cNvPr id="364547" name="Rectangle 3"/>
          <p:cNvSpPr>
            <a:spLocks noGrp="1" noChangeArrowheads="1"/>
          </p:cNvSpPr>
          <p:nvPr>
            <p:ph type="body" idx="1"/>
          </p:nvPr>
        </p:nvSpPr>
        <p:spPr>
          <a:xfrm>
            <a:off x="685800" y="1905000"/>
            <a:ext cx="7772400" cy="4343400"/>
          </a:xfrm>
        </p:spPr>
        <p:txBody>
          <a:bodyPr/>
          <a:lstStyle/>
          <a:p>
            <a:pPr>
              <a:defRPr/>
            </a:pPr>
            <a:r>
              <a:rPr lang="en-US" sz="2800" dirty="0" smtClean="0">
                <a:latin typeface="Constantia" pitchFamily="18" charset="0"/>
              </a:rPr>
              <a:t>PTSD does not go away with abstinence; in fact, it may get </a:t>
            </a:r>
            <a:r>
              <a:rPr lang="en-US" sz="2800" i="1" dirty="0" smtClean="0">
                <a:latin typeface="Constantia" pitchFamily="18" charset="0"/>
              </a:rPr>
              <a:t>worse</a:t>
            </a:r>
            <a:r>
              <a:rPr lang="en-US" sz="2800" dirty="0" smtClean="0">
                <a:latin typeface="Constantia" pitchFamily="18" charset="0"/>
              </a:rPr>
              <a:t>, at least initially</a:t>
            </a:r>
          </a:p>
          <a:p>
            <a:pPr>
              <a:defRPr/>
            </a:pPr>
            <a:r>
              <a:rPr lang="en-US" sz="2800" dirty="0" smtClean="0">
                <a:latin typeface="Constantia" pitchFamily="18" charset="0"/>
              </a:rPr>
              <a:t>Improvement in PTSD symptoms does not bring about abstinence from substance use</a:t>
            </a:r>
          </a:p>
          <a:p>
            <a:pPr>
              <a:defRPr/>
            </a:pPr>
            <a:r>
              <a:rPr lang="en-US" sz="2800" dirty="0" smtClean="0">
                <a:latin typeface="Constantia" pitchFamily="18" charset="0"/>
              </a:rPr>
              <a:t>Even if substance abuse began as self-medication, it takes on a life of its own</a:t>
            </a:r>
          </a:p>
          <a:p>
            <a:pPr>
              <a:defRPr/>
            </a:pPr>
            <a:r>
              <a:rPr lang="en-US" sz="2800" dirty="0" smtClean="0">
                <a:latin typeface="Constantia" pitchFamily="18" charset="0"/>
              </a:rPr>
              <a:t>Separate treatment is usually uncoordinated and at worst </a:t>
            </a:r>
            <a:r>
              <a:rPr lang="en-US" sz="2800" dirty="0" err="1" smtClean="0">
                <a:latin typeface="Constantia" pitchFamily="18" charset="0"/>
              </a:rPr>
              <a:t>countertherapeutic</a:t>
            </a:r>
            <a:r>
              <a:rPr lang="en-US" sz="2800" dirty="0" smtClean="0">
                <a:latin typeface="Constantia" pitchFamily="18" charset="0"/>
              </a:rPr>
              <a:t> </a:t>
            </a:r>
          </a:p>
          <a:p>
            <a:pPr>
              <a:defRPr/>
            </a:pPr>
            <a:r>
              <a:rPr lang="en-US" sz="2800" dirty="0" smtClean="0">
                <a:latin typeface="Constantia" pitchFamily="18" charset="0"/>
              </a:rPr>
              <a:t>Integrated treatment leads to better outcomes</a:t>
            </a:r>
          </a:p>
          <a:p>
            <a:pPr>
              <a:defRPr/>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152400" y="228600"/>
            <a:ext cx="8839200" cy="1139825"/>
          </a:xfrm>
        </p:spPr>
        <p:txBody>
          <a:bodyPr/>
          <a:lstStyle/>
          <a:p>
            <a:pPr algn="ctr">
              <a:defRPr/>
            </a:pPr>
            <a:r>
              <a:rPr lang="en-US" sz="4000" b="1" dirty="0">
                <a:solidFill>
                  <a:srgbClr val="00FF00"/>
                </a:solidFill>
                <a:latin typeface="Cambria" pitchFamily="18" charset="0"/>
              </a:rPr>
              <a:t>The Importance of Integrated Treatment for PTSD and SUDs</a:t>
            </a:r>
            <a:endParaRPr lang="en-US" sz="4000" b="1" dirty="0" smtClean="0">
              <a:solidFill>
                <a:srgbClr val="00FF00"/>
              </a:solidFill>
            </a:endParaRPr>
          </a:p>
        </p:txBody>
      </p:sp>
      <p:sp>
        <p:nvSpPr>
          <p:cNvPr id="574467" name="Rectangle 3"/>
          <p:cNvSpPr>
            <a:spLocks noGrp="1" noChangeArrowheads="1"/>
          </p:cNvSpPr>
          <p:nvPr>
            <p:ph type="body" idx="1"/>
          </p:nvPr>
        </p:nvSpPr>
        <p:spPr>
          <a:xfrm>
            <a:off x="381000" y="1905000"/>
            <a:ext cx="8077200" cy="4343400"/>
          </a:xfrm>
        </p:spPr>
        <p:txBody>
          <a:bodyPr/>
          <a:lstStyle/>
          <a:p>
            <a:pPr>
              <a:defRPr/>
            </a:pPr>
            <a:r>
              <a:rPr lang="en-US" sz="2800" dirty="0" smtClean="0">
                <a:latin typeface="Constantia" pitchFamily="18" charset="0"/>
              </a:rPr>
              <a:t>Treating one disorder without treating the other is ineffective</a:t>
            </a:r>
          </a:p>
          <a:p>
            <a:pPr>
              <a:defRPr/>
            </a:pPr>
            <a:r>
              <a:rPr lang="en-US" sz="2800" dirty="0" smtClean="0">
                <a:latin typeface="Constantia" pitchFamily="18" charset="0"/>
              </a:rPr>
              <a:t>Sequential treatment (usually SUD first) is ineffective</a:t>
            </a:r>
          </a:p>
          <a:p>
            <a:pPr>
              <a:defRPr/>
            </a:pPr>
            <a:r>
              <a:rPr lang="en-US" sz="2800" dirty="0" smtClean="0">
                <a:latin typeface="Constantia" pitchFamily="18" charset="0"/>
              </a:rPr>
              <a:t>Fully integrated treatment is optimal</a:t>
            </a:r>
          </a:p>
          <a:p>
            <a:pPr>
              <a:defRPr/>
            </a:pPr>
            <a:r>
              <a:rPr lang="en-US" sz="2800" dirty="0" smtClean="0">
                <a:latin typeface="Constantia" pitchFamily="18" charset="0"/>
              </a:rPr>
              <a:t>Simultaneous treatment is next best </a:t>
            </a:r>
          </a:p>
          <a:p>
            <a:pPr>
              <a:lnSpc>
                <a:spcPct val="80000"/>
              </a:lnSpc>
              <a:defRPr/>
            </a:pPr>
            <a:endParaRPr lang="en-US" sz="2800" dirty="0" smtClean="0"/>
          </a:p>
          <a:p>
            <a:pPr>
              <a:lnSpc>
                <a:spcPct val="80000"/>
              </a:lnSpc>
              <a:defRPr/>
            </a:pPr>
            <a:endParaRPr lang="en-US" sz="2800" dirty="0" smtClean="0"/>
          </a:p>
          <a:p>
            <a:pPr>
              <a:defRPr/>
            </a:pPr>
            <a:endParaRPr lang="en-US" dirty="0" smtClean="0">
              <a:latin typeface="Constantia" pitchFamily="18" charset="0"/>
            </a:endParaRPr>
          </a:p>
        </p:txBody>
      </p:sp>
      <p:pic>
        <p:nvPicPr>
          <p:cNvPr id="2050" name="Picture 2" descr="http://www.thefrantzgroup.com/wp-content/uploads/2013/01/Integrated-Marketing-680x2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900612"/>
            <a:ext cx="4770693" cy="1957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152400" y="228600"/>
            <a:ext cx="8839200" cy="1139825"/>
          </a:xfrm>
        </p:spPr>
        <p:txBody>
          <a:bodyPr/>
          <a:lstStyle/>
          <a:p>
            <a:pPr algn="ctr">
              <a:defRPr/>
            </a:pPr>
            <a:r>
              <a:rPr lang="en-US" sz="4000" b="1" dirty="0">
                <a:solidFill>
                  <a:srgbClr val="00FF00"/>
                </a:solidFill>
                <a:latin typeface="Cambria" pitchFamily="18" charset="0"/>
              </a:rPr>
              <a:t>The Importance of Integrated Treatment for PTSD and SUDs</a:t>
            </a:r>
            <a:endParaRPr lang="en-US" sz="4000" b="1" dirty="0" smtClean="0">
              <a:solidFill>
                <a:srgbClr val="00FF00"/>
              </a:solidFill>
            </a:endParaRPr>
          </a:p>
        </p:txBody>
      </p:sp>
      <p:sp>
        <p:nvSpPr>
          <p:cNvPr id="574467" name="Rectangle 3"/>
          <p:cNvSpPr>
            <a:spLocks noGrp="1" noChangeArrowheads="1"/>
          </p:cNvSpPr>
          <p:nvPr>
            <p:ph type="body" idx="1"/>
          </p:nvPr>
        </p:nvSpPr>
        <p:spPr>
          <a:xfrm>
            <a:off x="2971800" y="2133600"/>
            <a:ext cx="5791200" cy="4343400"/>
          </a:xfrm>
        </p:spPr>
        <p:txBody>
          <a:bodyPr/>
          <a:lstStyle/>
          <a:p>
            <a:pPr>
              <a:lnSpc>
                <a:spcPct val="80000"/>
              </a:lnSpc>
              <a:defRPr/>
            </a:pPr>
            <a:r>
              <a:rPr lang="en-US" sz="2800" dirty="0" smtClean="0">
                <a:latin typeface="Constantia" panose="02030602050306030303" pitchFamily="18" charset="0"/>
              </a:rPr>
              <a:t>Recent evidence on </a:t>
            </a:r>
            <a:r>
              <a:rPr lang="en-US" sz="2800" dirty="0">
                <a:latin typeface="Constantia" panose="02030602050306030303" pitchFamily="18" charset="0"/>
              </a:rPr>
              <a:t>integrated and </a:t>
            </a:r>
            <a:r>
              <a:rPr lang="en-US" sz="2800" dirty="0" smtClean="0">
                <a:latin typeface="Constantia" panose="02030602050306030303" pitchFamily="18" charset="0"/>
              </a:rPr>
              <a:t>simultaneous treatment (</a:t>
            </a:r>
            <a:r>
              <a:rPr lang="en-US" sz="2800" dirty="0" err="1" smtClean="0">
                <a:latin typeface="Constantia" panose="02030602050306030303" pitchFamily="18" charset="0"/>
              </a:rPr>
              <a:t>Hien</a:t>
            </a:r>
            <a:r>
              <a:rPr lang="en-US" sz="2800" dirty="0" smtClean="0">
                <a:latin typeface="Constantia" panose="02030602050306030303" pitchFamily="18" charset="0"/>
              </a:rPr>
              <a:t> et al., 2010)  suggests:</a:t>
            </a:r>
          </a:p>
          <a:p>
            <a:pPr>
              <a:lnSpc>
                <a:spcPct val="80000"/>
              </a:lnSpc>
              <a:buFontTx/>
              <a:buNone/>
              <a:defRPr/>
            </a:pPr>
            <a:r>
              <a:rPr lang="en-US" sz="2800" dirty="0" smtClean="0">
                <a:latin typeface="Constantia" panose="02030602050306030303" pitchFamily="18" charset="0"/>
              </a:rPr>
              <a:t>    - If PTSD symptoms decline, so do SUDs</a:t>
            </a:r>
          </a:p>
          <a:p>
            <a:pPr>
              <a:lnSpc>
                <a:spcPct val="80000"/>
              </a:lnSpc>
              <a:buFontTx/>
              <a:buNone/>
              <a:defRPr/>
            </a:pPr>
            <a:r>
              <a:rPr lang="en-US" sz="2800" dirty="0" smtClean="0">
                <a:latin typeface="Constantia" panose="02030602050306030303" pitchFamily="18" charset="0"/>
              </a:rPr>
              <a:t>    - If SUDs decline, PTSD symptoms do not</a:t>
            </a:r>
          </a:p>
          <a:p>
            <a:pPr>
              <a:lnSpc>
                <a:spcPct val="80000"/>
              </a:lnSpc>
              <a:defRPr/>
            </a:pPr>
            <a:r>
              <a:rPr lang="en-US" sz="2800" dirty="0" smtClean="0">
                <a:latin typeface="Constantia" panose="02030602050306030303" pitchFamily="18" charset="0"/>
              </a:rPr>
              <a:t>Therefore, </a:t>
            </a:r>
            <a:r>
              <a:rPr lang="en-US" sz="2800" b="1" i="1" dirty="0" smtClean="0">
                <a:solidFill>
                  <a:srgbClr val="FFFF00"/>
                </a:solidFill>
                <a:latin typeface="Constantia" panose="02030602050306030303" pitchFamily="18" charset="0"/>
              </a:rPr>
              <a:t>treating substance abuse without treating PTSD will fail</a:t>
            </a:r>
          </a:p>
          <a:p>
            <a:pPr lvl="1">
              <a:lnSpc>
                <a:spcPct val="80000"/>
              </a:lnSpc>
              <a:defRPr/>
            </a:pPr>
            <a:r>
              <a:rPr lang="en-US" dirty="0" smtClean="0">
                <a:latin typeface="Constantia" panose="02030602050306030303" pitchFamily="18" charset="0"/>
              </a:rPr>
              <a:t>This includes ASAP programs</a:t>
            </a:r>
          </a:p>
          <a:p>
            <a:pPr>
              <a:lnSpc>
                <a:spcPct val="80000"/>
              </a:lnSpc>
              <a:defRPr/>
            </a:pPr>
            <a:endParaRPr lang="en-US" sz="2800" dirty="0" smtClean="0"/>
          </a:p>
          <a:p>
            <a:pPr>
              <a:lnSpc>
                <a:spcPct val="80000"/>
              </a:lnSpc>
              <a:defRPr/>
            </a:pPr>
            <a:endParaRPr lang="en-US" sz="2800" dirty="0" smtClean="0"/>
          </a:p>
          <a:p>
            <a:pPr>
              <a:defRPr/>
            </a:pPr>
            <a:endParaRPr lang="en-US" dirty="0" smtClean="0">
              <a:latin typeface="Constantia" pitchFamily="18" charset="0"/>
            </a:endParaRPr>
          </a:p>
        </p:txBody>
      </p:sp>
      <p:pic>
        <p:nvPicPr>
          <p:cNvPr id="2" name="Picture 1"/>
          <p:cNvPicPr>
            <a:picLocks noChangeAspect="1"/>
          </p:cNvPicPr>
          <p:nvPr/>
        </p:nvPicPr>
        <p:blipFill>
          <a:blip r:embed="rId3"/>
          <a:stretch>
            <a:fillRect/>
          </a:stretch>
        </p:blipFill>
        <p:spPr>
          <a:xfrm>
            <a:off x="390772" y="2743200"/>
            <a:ext cx="2581028" cy="2476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28600" y="171450"/>
            <a:ext cx="8534400" cy="1123950"/>
          </a:xfrm>
        </p:spPr>
        <p:txBody>
          <a:bodyPr/>
          <a:lstStyle/>
          <a:p>
            <a:pPr algn="ctr">
              <a:defRPr/>
            </a:pPr>
            <a:r>
              <a:rPr lang="en-US" b="1" dirty="0" smtClean="0">
                <a:solidFill>
                  <a:srgbClr val="00FF00"/>
                </a:solidFill>
                <a:latin typeface="Cambria" pitchFamily="18" charset="0"/>
              </a:rPr>
              <a:t>Post-Traumatic Stress Disorder</a:t>
            </a:r>
          </a:p>
        </p:txBody>
      </p:sp>
      <p:sp>
        <p:nvSpPr>
          <p:cNvPr id="78851" name="Rectangle 3"/>
          <p:cNvSpPr>
            <a:spLocks noGrp="1" noChangeArrowheads="1"/>
          </p:cNvSpPr>
          <p:nvPr>
            <p:ph type="body" idx="1"/>
          </p:nvPr>
        </p:nvSpPr>
        <p:spPr>
          <a:xfrm>
            <a:off x="685800" y="1981200"/>
            <a:ext cx="8077200" cy="4876800"/>
          </a:xfrm>
        </p:spPr>
        <p:txBody>
          <a:bodyPr/>
          <a:lstStyle/>
          <a:p>
            <a:pPr marL="609600" indent="-609600">
              <a:lnSpc>
                <a:spcPct val="90000"/>
              </a:lnSpc>
              <a:buFontTx/>
              <a:buNone/>
              <a:defRPr/>
            </a:pPr>
            <a:r>
              <a:rPr lang="en-US" dirty="0" smtClean="0">
                <a:solidFill>
                  <a:srgbClr val="FFFF00"/>
                </a:solidFill>
                <a:latin typeface="Constantia" pitchFamily="18" charset="0"/>
              </a:rPr>
              <a:t>PTSD is characterized by:</a:t>
            </a:r>
          </a:p>
          <a:p>
            <a:pPr marL="609600" indent="-609600">
              <a:lnSpc>
                <a:spcPct val="90000"/>
              </a:lnSpc>
              <a:defRPr/>
            </a:pPr>
            <a:r>
              <a:rPr lang="en-US" dirty="0" smtClean="0">
                <a:latin typeface="Constantia" pitchFamily="18" charset="0"/>
              </a:rPr>
              <a:t>Exposure to a severe life-threatening event</a:t>
            </a:r>
          </a:p>
          <a:p>
            <a:pPr marL="609600" indent="-609600">
              <a:lnSpc>
                <a:spcPct val="90000"/>
              </a:lnSpc>
              <a:defRPr/>
            </a:pPr>
            <a:r>
              <a:rPr lang="en-US" dirty="0" smtClean="0">
                <a:latin typeface="Constantia" pitchFamily="18" charset="0"/>
              </a:rPr>
              <a:t>Repetitive re-experiencing of the event</a:t>
            </a:r>
          </a:p>
          <a:p>
            <a:pPr marL="609600" indent="-609600">
              <a:lnSpc>
                <a:spcPct val="90000"/>
              </a:lnSpc>
              <a:defRPr/>
            </a:pPr>
            <a:r>
              <a:rPr lang="en-US" dirty="0" smtClean="0">
                <a:latin typeface="Constantia" pitchFamily="18" charset="0"/>
              </a:rPr>
              <a:t>Avoidance of stimuli associated with trauma</a:t>
            </a:r>
          </a:p>
          <a:p>
            <a:pPr marL="609600" indent="-609600">
              <a:lnSpc>
                <a:spcPct val="90000"/>
              </a:lnSpc>
              <a:defRPr/>
            </a:pPr>
            <a:r>
              <a:rPr lang="en-US" dirty="0" smtClean="0">
                <a:latin typeface="Constantia" pitchFamily="18" charset="0"/>
              </a:rPr>
              <a:t>Negative cognitions and mood</a:t>
            </a:r>
          </a:p>
          <a:p>
            <a:pPr marL="609600" indent="-609600">
              <a:lnSpc>
                <a:spcPct val="90000"/>
              </a:lnSpc>
              <a:defRPr/>
            </a:pPr>
            <a:r>
              <a:rPr lang="en-US" dirty="0" smtClean="0">
                <a:latin typeface="Constantia" pitchFamily="18" charset="0"/>
              </a:rPr>
              <a:t>Increased arousal</a:t>
            </a:r>
          </a:p>
          <a:p>
            <a:pPr marL="609600" indent="-609600">
              <a:lnSpc>
                <a:spcPct val="90000"/>
              </a:lnSpc>
              <a:buFontTx/>
              <a:buNone/>
              <a:defRPr/>
            </a:pPr>
            <a:endParaRPr lang="en-US" sz="1400" b="1" dirty="0" smtClean="0">
              <a:latin typeface="Tahoma" charset="0"/>
            </a:endParaRPr>
          </a:p>
          <a:p>
            <a:pPr marL="609600" indent="-609600">
              <a:lnSpc>
                <a:spcPct val="90000"/>
              </a:lnSpc>
              <a:buFontTx/>
              <a:buNone/>
              <a:defRPr/>
            </a:pPr>
            <a:r>
              <a:rPr lang="en-US" sz="1600" dirty="0" smtClean="0">
                <a:latin typeface="Constantia" pitchFamily="18" charset="0"/>
              </a:rPr>
              <a:t>(American Psychiatric Association, 2013)</a:t>
            </a:r>
            <a:endParaRPr lang="en-US" sz="1600" dirty="0">
              <a:latin typeface="Constantia" pitchFamily="18" charset="0"/>
            </a:endParaRPr>
          </a:p>
          <a:p>
            <a:pPr marL="609600" indent="-609600">
              <a:lnSpc>
                <a:spcPct val="90000"/>
              </a:lnSpc>
              <a:buFontTx/>
              <a:buNone/>
              <a:defRPr/>
            </a:pPr>
            <a:endParaRPr lang="en-US" sz="1400" b="1" dirty="0" smtClean="0">
              <a:latin typeface="Tahoma" charset="0"/>
            </a:endParaRPr>
          </a:p>
          <a:p>
            <a:pPr marL="609600" indent="-609600">
              <a:lnSpc>
                <a:spcPct val="90000"/>
              </a:lnSpc>
              <a:buFontTx/>
              <a:buNone/>
              <a:defRPr/>
            </a:pPr>
            <a:endParaRPr lang="en-US" sz="2800" b="1" dirty="0" smtClean="0">
              <a:solidFill>
                <a:srgbClr val="FFCC00"/>
              </a:solidFill>
              <a:latin typeface="Tahoma" charset="0"/>
            </a:endParaRPr>
          </a:p>
        </p:txBody>
      </p:sp>
    </p:spTree>
    <p:extLst>
      <p:ext uri="{BB962C8B-B14F-4D97-AF65-F5344CB8AC3E}">
        <p14:creationId xmlns:p14="http://schemas.microsoft.com/office/powerpoint/2010/main" val="3193985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8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8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381000" y="171450"/>
            <a:ext cx="8458200" cy="1123950"/>
          </a:xfrm>
        </p:spPr>
        <p:txBody>
          <a:bodyPr/>
          <a:lstStyle/>
          <a:p>
            <a:pPr algn="ctr">
              <a:defRPr/>
            </a:pPr>
            <a:r>
              <a:rPr lang="en-US" sz="4000" b="1" dirty="0" smtClean="0">
                <a:solidFill>
                  <a:srgbClr val="00FF00"/>
                </a:solidFill>
                <a:latin typeface="Cambria" pitchFamily="18" charset="0"/>
              </a:rPr>
              <a:t>Barriers to Integrated Treatment</a:t>
            </a:r>
          </a:p>
        </p:txBody>
      </p:sp>
      <p:sp>
        <p:nvSpPr>
          <p:cNvPr id="366595" name="Rectangle 3"/>
          <p:cNvSpPr>
            <a:spLocks noGrp="1" noChangeArrowheads="1"/>
          </p:cNvSpPr>
          <p:nvPr>
            <p:ph type="body" idx="1"/>
          </p:nvPr>
        </p:nvSpPr>
        <p:spPr>
          <a:xfrm>
            <a:off x="685800" y="1981200"/>
            <a:ext cx="7772400" cy="4572000"/>
          </a:xfrm>
        </p:spPr>
        <p:txBody>
          <a:bodyPr/>
          <a:lstStyle/>
          <a:p>
            <a:pPr>
              <a:defRPr/>
            </a:pPr>
            <a:r>
              <a:rPr lang="en-US" sz="2800" dirty="0" smtClean="0">
                <a:latin typeface="Constantia" pitchFamily="18" charset="0"/>
              </a:rPr>
              <a:t>Most insurance does not pay for substance abuse treatment</a:t>
            </a:r>
          </a:p>
          <a:p>
            <a:pPr>
              <a:defRPr/>
            </a:pPr>
            <a:r>
              <a:rPr lang="en-US" sz="2800" dirty="0" smtClean="0">
                <a:latin typeface="Constantia" pitchFamily="18" charset="0"/>
              </a:rPr>
              <a:t>Separate payment streams</a:t>
            </a:r>
          </a:p>
          <a:p>
            <a:pPr>
              <a:defRPr/>
            </a:pPr>
            <a:r>
              <a:rPr lang="en-US" sz="2800" dirty="0" smtClean="0">
                <a:latin typeface="Constantia" pitchFamily="18" charset="0"/>
              </a:rPr>
              <a:t>Separate treatment systems</a:t>
            </a:r>
          </a:p>
          <a:p>
            <a:pPr>
              <a:defRPr/>
            </a:pPr>
            <a:r>
              <a:rPr lang="en-US" sz="2800" dirty="0" smtClean="0">
                <a:latin typeface="Constantia" pitchFamily="18" charset="0"/>
              </a:rPr>
              <a:t>Professional training biases</a:t>
            </a:r>
          </a:p>
          <a:p>
            <a:pPr>
              <a:defRPr/>
            </a:pPr>
            <a:r>
              <a:rPr lang="en-US" sz="2800" dirty="0" smtClean="0">
                <a:latin typeface="Constantia" pitchFamily="18" charset="0"/>
              </a:rPr>
              <a:t>Lack of dually trained clinicians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240" y="2895600"/>
            <a:ext cx="20955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pPr algn="ctr">
              <a:defRPr/>
            </a:pPr>
            <a:r>
              <a:rPr lang="en-US" sz="4000" b="1" dirty="0" smtClean="0">
                <a:solidFill>
                  <a:srgbClr val="00FF00"/>
                </a:solidFill>
                <a:latin typeface="Cambria" pitchFamily="18" charset="0"/>
              </a:rPr>
              <a:t>PTSD and Substance Abuse Treatment</a:t>
            </a:r>
          </a:p>
        </p:txBody>
      </p:sp>
      <p:sp>
        <p:nvSpPr>
          <p:cNvPr id="476164" name="Rectangle 4"/>
          <p:cNvSpPr>
            <a:spLocks noGrp="1" noChangeArrowheads="1"/>
          </p:cNvSpPr>
          <p:nvPr>
            <p:ph type="body" idx="1"/>
          </p:nvPr>
        </p:nvSpPr>
        <p:spPr/>
        <p:txBody>
          <a:bodyPr/>
          <a:lstStyle/>
          <a:p>
            <a:pPr>
              <a:lnSpc>
                <a:spcPct val="90000"/>
              </a:lnSpc>
              <a:defRPr/>
            </a:pPr>
            <a:r>
              <a:rPr lang="en-US" sz="2800" dirty="0" smtClean="0">
                <a:latin typeface="Constantia" pitchFamily="18" charset="0"/>
              </a:rPr>
              <a:t>PTSD symptoms may worsen in the early stages of abstinence </a:t>
            </a:r>
          </a:p>
          <a:p>
            <a:pPr>
              <a:lnSpc>
                <a:spcPct val="90000"/>
              </a:lnSpc>
              <a:defRPr/>
            </a:pPr>
            <a:r>
              <a:rPr lang="en-US" sz="2800" dirty="0" smtClean="0">
                <a:latin typeface="Constantia" pitchFamily="18" charset="0"/>
              </a:rPr>
              <a:t>Some aspects of 12-Step groups are difficult for some trauma patients </a:t>
            </a:r>
          </a:p>
          <a:p>
            <a:pPr lvl="1">
              <a:lnSpc>
                <a:spcPct val="90000"/>
              </a:lnSpc>
              <a:defRPr/>
            </a:pPr>
            <a:r>
              <a:rPr lang="en-US" dirty="0" smtClean="0">
                <a:latin typeface="Constantia" pitchFamily="18" charset="0"/>
              </a:rPr>
              <a:t>Powerlessness</a:t>
            </a:r>
          </a:p>
          <a:p>
            <a:pPr lvl="1">
              <a:lnSpc>
                <a:spcPct val="90000"/>
              </a:lnSpc>
              <a:defRPr/>
            </a:pPr>
            <a:r>
              <a:rPr lang="en-US" dirty="0" smtClean="0">
                <a:latin typeface="Constantia" pitchFamily="18" charset="0"/>
              </a:rPr>
              <a:t>Higher Power</a:t>
            </a:r>
          </a:p>
          <a:p>
            <a:pPr lvl="1">
              <a:lnSpc>
                <a:spcPct val="90000"/>
              </a:lnSpc>
              <a:defRPr/>
            </a:pPr>
            <a:r>
              <a:rPr lang="en-US" dirty="0" smtClean="0">
                <a:latin typeface="Constantia" pitchFamily="18" charset="0"/>
              </a:rPr>
              <a:t>Issues of forgiveness</a:t>
            </a:r>
          </a:p>
          <a:p>
            <a:pPr lvl="1">
              <a:lnSpc>
                <a:spcPct val="90000"/>
              </a:lnSpc>
              <a:defRPr/>
            </a:pPr>
            <a:endParaRPr lang="en-US" dirty="0" smtClean="0"/>
          </a:p>
          <a:p>
            <a:pPr lvl="1">
              <a:lnSpc>
                <a:spcPct val="90000"/>
              </a:lnSpc>
              <a:defRPr/>
            </a:pPr>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443" y="4038600"/>
            <a:ext cx="394607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09800"/>
            <a:ext cx="7753350" cy="1905000"/>
          </a:xfrm>
        </p:spPr>
        <p:txBody>
          <a:bodyPr/>
          <a:lstStyle/>
          <a:p>
            <a:pPr algn="ctr"/>
            <a:r>
              <a:rPr lang="en-US" b="1" dirty="0" smtClean="0">
                <a:solidFill>
                  <a:srgbClr val="00FF00"/>
                </a:solidFill>
                <a:latin typeface="Cambria" panose="02040503050406030204" pitchFamily="18" charset="0"/>
              </a:rPr>
              <a:t>Integrated Treatment of PTSD and Substance Abuse</a:t>
            </a:r>
            <a:endParaRPr lang="en-US" b="1" dirty="0">
              <a:solidFill>
                <a:srgbClr val="00FF00"/>
              </a:solidFill>
              <a:latin typeface="Cambria" panose="02040503050406030204" pitchFamily="18" charset="0"/>
            </a:endParaRPr>
          </a:p>
        </p:txBody>
      </p:sp>
    </p:spTree>
    <p:extLst>
      <p:ext uri="{BB962C8B-B14F-4D97-AF65-F5344CB8AC3E}">
        <p14:creationId xmlns:p14="http://schemas.microsoft.com/office/powerpoint/2010/main" val="5803384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1450"/>
            <a:ext cx="8763000" cy="1123950"/>
          </a:xfrm>
        </p:spPr>
        <p:txBody>
          <a:bodyPr/>
          <a:lstStyle/>
          <a:p>
            <a:pPr algn="ctr"/>
            <a:r>
              <a:rPr lang="en-US" sz="4000" b="1" dirty="0" smtClean="0">
                <a:solidFill>
                  <a:srgbClr val="00FF00"/>
                </a:solidFill>
                <a:latin typeface="Cambria" pitchFamily="18" charset="0"/>
              </a:rPr>
              <a:t>Trauma-Informed </a:t>
            </a:r>
            <a:r>
              <a:rPr lang="en-US" sz="4000" b="1" dirty="0">
                <a:solidFill>
                  <a:srgbClr val="00FF00"/>
                </a:solidFill>
                <a:latin typeface="Cambria" pitchFamily="18" charset="0"/>
              </a:rPr>
              <a:t>≠ </a:t>
            </a:r>
            <a:r>
              <a:rPr lang="en-US" sz="4000" b="1" dirty="0" smtClean="0">
                <a:solidFill>
                  <a:srgbClr val="00FF00"/>
                </a:solidFill>
                <a:latin typeface="Cambria" pitchFamily="18" charset="0"/>
              </a:rPr>
              <a:t/>
            </a:r>
            <a:br>
              <a:rPr lang="en-US" sz="4000" b="1" dirty="0" smtClean="0">
                <a:solidFill>
                  <a:srgbClr val="00FF00"/>
                </a:solidFill>
                <a:latin typeface="Cambria" pitchFamily="18" charset="0"/>
              </a:rPr>
            </a:br>
            <a:r>
              <a:rPr lang="en-US" sz="4000" b="1" dirty="0" smtClean="0">
                <a:solidFill>
                  <a:srgbClr val="00FF00"/>
                </a:solidFill>
                <a:latin typeface="Cambria" pitchFamily="18" charset="0"/>
              </a:rPr>
              <a:t>Evidence-Based Treatment</a:t>
            </a:r>
            <a:endParaRPr lang="en-US" sz="4000" dirty="0"/>
          </a:p>
        </p:txBody>
      </p:sp>
      <p:sp>
        <p:nvSpPr>
          <p:cNvPr id="3" name="Content Placeholder 2"/>
          <p:cNvSpPr>
            <a:spLocks noGrp="1"/>
          </p:cNvSpPr>
          <p:nvPr>
            <p:ph idx="1"/>
          </p:nvPr>
        </p:nvSpPr>
        <p:spPr/>
        <p:txBody>
          <a:bodyPr/>
          <a:lstStyle/>
          <a:p>
            <a:r>
              <a:rPr lang="en-US" sz="2800" dirty="0" smtClean="0">
                <a:latin typeface="Constantia" panose="02030602050306030303" pitchFamily="18" charset="0"/>
              </a:rPr>
              <a:t>Trauma-informed treatment means that trauma is taken into account when treating substance abuse</a:t>
            </a:r>
          </a:p>
          <a:p>
            <a:pPr lvl="1"/>
            <a:r>
              <a:rPr lang="en-US" sz="2400" i="1" dirty="0" smtClean="0">
                <a:latin typeface="Constantia" panose="02030602050306030303" pitchFamily="18" charset="0"/>
              </a:rPr>
              <a:t>Beyond Trauma:  A Healing Journey for Women </a:t>
            </a:r>
            <a:r>
              <a:rPr lang="en-US" sz="2400" dirty="0" smtClean="0">
                <a:latin typeface="Constantia" panose="02030602050306030303" pitchFamily="18" charset="0"/>
              </a:rPr>
              <a:t>by Stephanie Covington</a:t>
            </a:r>
            <a:endParaRPr lang="en-US" sz="2400" i="1" dirty="0" smtClean="0">
              <a:latin typeface="Constantia" panose="02030602050306030303" pitchFamily="18" charset="0"/>
            </a:endParaRPr>
          </a:p>
          <a:p>
            <a:r>
              <a:rPr lang="en-US" sz="2800" dirty="0" smtClean="0">
                <a:latin typeface="Constantia" panose="02030602050306030303" pitchFamily="18" charset="0"/>
              </a:rPr>
              <a:t>Evidence-based means that research has shown treatment to be effective</a:t>
            </a:r>
          </a:p>
          <a:p>
            <a:pPr marL="742950" lvl="2" indent="-342900">
              <a:buClr>
                <a:schemeClr val="accent1"/>
              </a:buClr>
            </a:pPr>
            <a:r>
              <a:rPr lang="en-US" i="1" dirty="0">
                <a:latin typeface="Constantia" panose="02030602050306030303" pitchFamily="18" charset="0"/>
              </a:rPr>
              <a:t>Seeking Safety </a:t>
            </a:r>
            <a:r>
              <a:rPr lang="en-US" dirty="0">
                <a:latin typeface="Constantia" panose="02030602050306030303" pitchFamily="18" charset="0"/>
              </a:rPr>
              <a:t>by Lisa </a:t>
            </a:r>
            <a:r>
              <a:rPr lang="en-US" dirty="0" err="1">
                <a:latin typeface="Constantia" panose="02030602050306030303" pitchFamily="18" charset="0"/>
              </a:rPr>
              <a:t>Najavits</a:t>
            </a:r>
            <a:endParaRPr lang="en-US" i="1" dirty="0">
              <a:latin typeface="Constantia" panose="02030602050306030303" pitchFamily="18" charset="0"/>
            </a:endParaRPr>
          </a:p>
          <a:p>
            <a:r>
              <a:rPr lang="en-US" sz="2800" dirty="0" smtClean="0">
                <a:latin typeface="Constantia" panose="02030602050306030303" pitchFamily="18" charset="0"/>
              </a:rPr>
              <a:t>Evidence-based is better</a:t>
            </a:r>
          </a:p>
        </p:txBody>
      </p:sp>
    </p:spTree>
    <p:extLst>
      <p:ext uri="{BB962C8B-B14F-4D97-AF65-F5344CB8AC3E}">
        <p14:creationId xmlns:p14="http://schemas.microsoft.com/office/powerpoint/2010/main" val="214489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228600" y="171450"/>
            <a:ext cx="8686800" cy="1123950"/>
          </a:xfrm>
        </p:spPr>
        <p:txBody>
          <a:bodyPr/>
          <a:lstStyle/>
          <a:p>
            <a:pPr algn="ctr">
              <a:defRPr/>
            </a:pPr>
            <a:r>
              <a:rPr lang="en-US" sz="4000" b="1" dirty="0">
                <a:solidFill>
                  <a:srgbClr val="00FF00"/>
                </a:solidFill>
                <a:latin typeface="Cambria" panose="02040503050406030204" pitchFamily="18" charset="0"/>
                <a:cs typeface="Tahoma" panose="020B0604030504040204" pitchFamily="34" charset="0"/>
              </a:rPr>
              <a:t>Phases of Integrated Treatment</a:t>
            </a:r>
            <a:endParaRPr lang="en-US" sz="4000" b="1" dirty="0">
              <a:solidFill>
                <a:srgbClr val="339966"/>
              </a:solidFill>
              <a:latin typeface="Cambria" panose="02040503050406030204" pitchFamily="18" charset="0"/>
              <a:cs typeface="Tahoma" panose="020B0604030504040204" pitchFamily="34" charset="0"/>
            </a:endParaRPr>
          </a:p>
        </p:txBody>
      </p:sp>
      <p:sp>
        <p:nvSpPr>
          <p:cNvPr id="321539" name="Rectangle 3"/>
          <p:cNvSpPr>
            <a:spLocks noGrp="1" noChangeArrowheads="1"/>
          </p:cNvSpPr>
          <p:nvPr>
            <p:ph type="body" idx="1"/>
          </p:nvPr>
        </p:nvSpPr>
        <p:spPr/>
        <p:txBody>
          <a:bodyPr/>
          <a:lstStyle/>
          <a:p>
            <a:pPr marL="0" indent="0">
              <a:lnSpc>
                <a:spcPct val="90000"/>
              </a:lnSpc>
              <a:buFont typeface="Wingdings" pitchFamily="2" charset="2"/>
              <a:buNone/>
              <a:defRPr/>
            </a:pPr>
            <a:endParaRPr lang="en-US" b="1" dirty="0"/>
          </a:p>
          <a:p>
            <a:pPr marL="812800" indent="-812800">
              <a:lnSpc>
                <a:spcPct val="90000"/>
              </a:lnSpc>
              <a:buFont typeface="Wingdings" pitchFamily="2" charset="2"/>
              <a:buAutoNum type="romanUcPeriod"/>
              <a:defRPr/>
            </a:pPr>
            <a:endParaRPr lang="en-US" b="1" dirty="0"/>
          </a:p>
          <a:p>
            <a:pPr marL="812800" indent="-812800">
              <a:lnSpc>
                <a:spcPct val="90000"/>
              </a:lnSpc>
              <a:buFont typeface="Wingdings" pitchFamily="2" charset="2"/>
              <a:buAutoNum type="romanUcPeriod"/>
              <a:defRPr/>
            </a:pPr>
            <a:endParaRPr lang="en-US" b="1" dirty="0"/>
          </a:p>
          <a:p>
            <a:pPr marL="812800" indent="-812800">
              <a:lnSpc>
                <a:spcPct val="90000"/>
              </a:lnSpc>
              <a:buFont typeface="Wingdings" pitchFamily="2" charset="2"/>
              <a:buAutoNum type="romanUcPeriod"/>
              <a:defRPr/>
            </a:pPr>
            <a:endParaRPr lang="en-US" b="1" dirty="0"/>
          </a:p>
          <a:p>
            <a:pPr marL="812800" indent="-812800">
              <a:lnSpc>
                <a:spcPct val="90000"/>
              </a:lnSpc>
              <a:buFont typeface="Wingdings" pitchFamily="2" charset="2"/>
              <a:buNone/>
              <a:defRPr/>
            </a:pPr>
            <a:endParaRPr lang="en-US" sz="1600" dirty="0" smtClean="0">
              <a:latin typeface="Constantia" pitchFamily="18" charset="0"/>
            </a:endParaRPr>
          </a:p>
          <a:p>
            <a:pPr marL="812800" indent="-812800">
              <a:lnSpc>
                <a:spcPct val="90000"/>
              </a:lnSpc>
              <a:buFont typeface="Wingdings" pitchFamily="2" charset="2"/>
              <a:buNone/>
              <a:defRPr/>
            </a:pPr>
            <a:endParaRPr lang="en-US" sz="1600" dirty="0">
              <a:latin typeface="Constantia" pitchFamily="18" charset="0"/>
            </a:endParaRPr>
          </a:p>
          <a:p>
            <a:pPr marL="812800" indent="-812800">
              <a:lnSpc>
                <a:spcPct val="90000"/>
              </a:lnSpc>
              <a:buFont typeface="Wingdings" pitchFamily="2" charset="2"/>
              <a:buNone/>
              <a:defRPr/>
            </a:pPr>
            <a:endParaRPr lang="en-US" sz="1600" dirty="0" smtClean="0">
              <a:latin typeface="Constantia" pitchFamily="18" charset="0"/>
            </a:endParaRPr>
          </a:p>
          <a:p>
            <a:pPr marL="812800" indent="-812800">
              <a:lnSpc>
                <a:spcPct val="90000"/>
              </a:lnSpc>
              <a:buFont typeface="Wingdings" pitchFamily="2" charset="2"/>
              <a:buNone/>
              <a:defRPr/>
            </a:pPr>
            <a:endParaRPr lang="en-US" sz="1600" dirty="0">
              <a:latin typeface="Constantia" pitchFamily="18" charset="0"/>
            </a:endParaRPr>
          </a:p>
          <a:p>
            <a:pPr marL="812800" indent="-812800">
              <a:lnSpc>
                <a:spcPct val="90000"/>
              </a:lnSpc>
              <a:buFont typeface="Wingdings" pitchFamily="2" charset="2"/>
              <a:buNone/>
              <a:defRPr/>
            </a:pPr>
            <a:endParaRPr lang="en-US" sz="1600" dirty="0" smtClean="0">
              <a:latin typeface="Constantia" pitchFamily="18" charset="0"/>
            </a:endParaRPr>
          </a:p>
          <a:p>
            <a:pPr marL="812800" indent="-812800">
              <a:lnSpc>
                <a:spcPct val="90000"/>
              </a:lnSpc>
              <a:buFont typeface="Wingdings" pitchFamily="2" charset="2"/>
              <a:buNone/>
              <a:defRPr/>
            </a:pPr>
            <a:endParaRPr lang="en-US" sz="1600" dirty="0">
              <a:latin typeface="Constantia" pitchFamily="18" charset="0"/>
            </a:endParaRPr>
          </a:p>
          <a:p>
            <a:pPr marL="812800" indent="-812800">
              <a:lnSpc>
                <a:spcPct val="90000"/>
              </a:lnSpc>
              <a:buFont typeface="Wingdings" pitchFamily="2" charset="2"/>
              <a:buNone/>
              <a:defRPr/>
            </a:pPr>
            <a:endParaRPr lang="en-US" sz="1600" dirty="0" smtClean="0">
              <a:latin typeface="Constantia" pitchFamily="18" charset="0"/>
            </a:endParaRPr>
          </a:p>
          <a:p>
            <a:pPr marL="812800" indent="-812800">
              <a:lnSpc>
                <a:spcPct val="90000"/>
              </a:lnSpc>
              <a:buFont typeface="Wingdings" pitchFamily="2" charset="2"/>
              <a:buNone/>
              <a:defRPr/>
            </a:pPr>
            <a:r>
              <a:rPr lang="en-US" sz="1600" dirty="0" smtClean="0">
                <a:latin typeface="Constantia" pitchFamily="18" charset="0"/>
              </a:rPr>
              <a:t>After Herman</a:t>
            </a:r>
            <a:r>
              <a:rPr lang="en-US" sz="1600" dirty="0">
                <a:latin typeface="Constantia" pitchFamily="18" charset="0"/>
              </a:rPr>
              <a:t>, 1992</a:t>
            </a:r>
          </a:p>
          <a:p>
            <a:pPr marL="812800" indent="-812800">
              <a:lnSpc>
                <a:spcPct val="90000"/>
              </a:lnSpc>
              <a:buFont typeface="Wingdings" pitchFamily="2" charset="2"/>
              <a:buAutoNum type="romanUcPeriod"/>
              <a:defRPr/>
            </a:pPr>
            <a:endParaRPr lang="en-US" b="1" dirty="0"/>
          </a:p>
        </p:txBody>
      </p:sp>
      <p:graphicFrame>
        <p:nvGraphicFramePr>
          <p:cNvPr id="2" name="Diagram 1"/>
          <p:cNvGraphicFramePr/>
          <p:nvPr/>
        </p:nvGraphicFramePr>
        <p:xfrm>
          <a:off x="16764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4009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0" y="76200"/>
            <a:ext cx="9067800" cy="1139825"/>
          </a:xfrm>
        </p:spPr>
        <p:txBody>
          <a:bodyPr/>
          <a:lstStyle/>
          <a:p>
            <a:pPr algn="ctr" eaLnBrk="1" hangingPunct="1">
              <a:defRPr/>
            </a:pPr>
            <a:r>
              <a:rPr lang="en-US" sz="4000" b="1" dirty="0" smtClean="0">
                <a:solidFill>
                  <a:srgbClr val="00FF00"/>
                </a:solidFill>
                <a:latin typeface="Cambria" panose="02040503050406030204" pitchFamily="18" charset="0"/>
                <a:cs typeface="Tahoma" panose="020B0604030504040204" pitchFamily="34" charset="0"/>
              </a:rPr>
              <a:t>Stage I:  Safety and Stabilization</a:t>
            </a:r>
          </a:p>
        </p:txBody>
      </p:sp>
      <p:sp>
        <p:nvSpPr>
          <p:cNvPr id="325635" name="Rectangle 3"/>
          <p:cNvSpPr>
            <a:spLocks noGrp="1" noChangeArrowheads="1"/>
          </p:cNvSpPr>
          <p:nvPr>
            <p:ph type="body" idx="1"/>
          </p:nvPr>
        </p:nvSpPr>
        <p:spPr>
          <a:xfrm>
            <a:off x="4343400" y="1905000"/>
            <a:ext cx="4495800" cy="4800600"/>
          </a:xfrm>
        </p:spPr>
        <p:txBody>
          <a:bodyPr/>
          <a:lstStyle/>
          <a:p>
            <a:pPr eaLnBrk="1" hangingPunct="1">
              <a:lnSpc>
                <a:spcPct val="90000"/>
              </a:lnSpc>
              <a:defRPr/>
            </a:pPr>
            <a:r>
              <a:rPr lang="en-US" sz="2800" dirty="0" smtClean="0">
                <a:latin typeface="Constantia" panose="02030602050306030303" pitchFamily="18" charset="0"/>
              </a:rPr>
              <a:t>Alliance building</a:t>
            </a:r>
          </a:p>
          <a:p>
            <a:pPr eaLnBrk="1" hangingPunct="1">
              <a:lnSpc>
                <a:spcPct val="90000"/>
              </a:lnSpc>
              <a:defRPr/>
            </a:pPr>
            <a:r>
              <a:rPr lang="en-US" sz="2800" dirty="0" err="1" smtClean="0">
                <a:latin typeface="Constantia" panose="02030602050306030303" pitchFamily="18" charset="0"/>
              </a:rPr>
              <a:t>Psychoeducation</a:t>
            </a:r>
            <a:r>
              <a:rPr lang="en-US" sz="2800" dirty="0" smtClean="0">
                <a:latin typeface="Constantia" panose="02030602050306030303" pitchFamily="18" charset="0"/>
              </a:rPr>
              <a:t> about multiple traumas</a:t>
            </a:r>
          </a:p>
          <a:p>
            <a:pPr eaLnBrk="1" hangingPunct="1">
              <a:lnSpc>
                <a:spcPct val="90000"/>
              </a:lnSpc>
              <a:defRPr/>
            </a:pPr>
            <a:r>
              <a:rPr lang="en-US" sz="2800" dirty="0" smtClean="0">
                <a:latin typeface="Constantia" panose="02030602050306030303" pitchFamily="18" charset="0"/>
              </a:rPr>
              <a:t>Safety</a:t>
            </a:r>
          </a:p>
          <a:p>
            <a:pPr eaLnBrk="1" hangingPunct="1">
              <a:lnSpc>
                <a:spcPct val="90000"/>
              </a:lnSpc>
              <a:defRPr/>
            </a:pPr>
            <a:r>
              <a:rPr lang="en-US" sz="2800" dirty="0" smtClean="0">
                <a:latin typeface="Constantia" panose="02030602050306030303" pitchFamily="18" charset="0"/>
              </a:rPr>
              <a:t>Stabilization</a:t>
            </a:r>
          </a:p>
          <a:p>
            <a:pPr eaLnBrk="1" hangingPunct="1">
              <a:lnSpc>
                <a:spcPct val="90000"/>
              </a:lnSpc>
              <a:defRPr/>
            </a:pPr>
            <a:r>
              <a:rPr lang="en-US" sz="2800" dirty="0" smtClean="0">
                <a:latin typeface="Constantia" panose="02030602050306030303" pitchFamily="18" charset="0"/>
              </a:rPr>
              <a:t>Skills-building </a:t>
            </a:r>
          </a:p>
          <a:p>
            <a:pPr lvl="1" eaLnBrk="1" hangingPunct="1">
              <a:lnSpc>
                <a:spcPct val="90000"/>
              </a:lnSpc>
              <a:defRPr/>
            </a:pPr>
            <a:r>
              <a:rPr lang="en-US" dirty="0" smtClean="0">
                <a:latin typeface="Constantia" panose="02030602050306030303" pitchFamily="18" charset="0"/>
              </a:rPr>
              <a:t>Affective regulation</a:t>
            </a:r>
          </a:p>
          <a:p>
            <a:pPr lvl="1" eaLnBrk="1" hangingPunct="1">
              <a:lnSpc>
                <a:spcPct val="90000"/>
              </a:lnSpc>
              <a:defRPr/>
            </a:pPr>
            <a:r>
              <a:rPr lang="en-US" dirty="0" smtClean="0">
                <a:latin typeface="Constantia" panose="02030602050306030303" pitchFamily="18" charset="0"/>
              </a:rPr>
              <a:t>Cognitive</a:t>
            </a:r>
          </a:p>
          <a:p>
            <a:pPr lvl="1" eaLnBrk="1" hangingPunct="1">
              <a:lnSpc>
                <a:spcPct val="90000"/>
              </a:lnSpc>
              <a:defRPr/>
            </a:pPr>
            <a:r>
              <a:rPr lang="en-US" dirty="0" smtClean="0">
                <a:latin typeface="Constantia" panose="02030602050306030303" pitchFamily="18" charset="0"/>
              </a:rPr>
              <a:t>Interpersonal</a:t>
            </a:r>
          </a:p>
          <a:p>
            <a:pPr eaLnBrk="1" hangingPunct="1">
              <a:lnSpc>
                <a:spcPct val="90000"/>
              </a:lnSpc>
              <a:defRPr/>
            </a:pPr>
            <a:r>
              <a:rPr lang="en-US" sz="2800" dirty="0" smtClean="0">
                <a:latin typeface="Constantia" panose="02030602050306030303" pitchFamily="18" charset="0"/>
              </a:rPr>
              <a:t>Self-care</a:t>
            </a:r>
          </a:p>
          <a:p>
            <a:pPr marL="812800" indent="-812800" eaLnBrk="1" hangingPunct="1">
              <a:lnSpc>
                <a:spcPct val="90000"/>
              </a:lnSpc>
              <a:buFont typeface="Wingdings" pitchFamily="2" charset="2"/>
              <a:buAutoNum type="romanUcPeriod"/>
              <a:defRPr/>
            </a:pPr>
            <a:endParaRPr lang="en-US" dirty="0" smtClean="0"/>
          </a:p>
        </p:txBody>
      </p:sp>
      <p:pic>
        <p:nvPicPr>
          <p:cNvPr id="798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81200"/>
            <a:ext cx="28956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6645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685800" y="304800"/>
            <a:ext cx="7753350" cy="1123950"/>
          </a:xfrm>
        </p:spPr>
        <p:txBody>
          <a:bodyPr/>
          <a:lstStyle/>
          <a:p>
            <a:pPr algn="ctr">
              <a:defRPr/>
            </a:pPr>
            <a:r>
              <a:rPr lang="en-US" sz="4300" b="1" dirty="0" smtClean="0">
                <a:solidFill>
                  <a:srgbClr val="00FF00"/>
                </a:solidFill>
                <a:latin typeface="Cambria" pitchFamily="18" charset="0"/>
              </a:rPr>
              <a:t>Medication Treatment of Substance Use Disorders</a:t>
            </a:r>
          </a:p>
        </p:txBody>
      </p:sp>
      <p:sp>
        <p:nvSpPr>
          <p:cNvPr id="421891" name="Rectangle 3"/>
          <p:cNvSpPr>
            <a:spLocks noGrp="1" noChangeArrowheads="1"/>
          </p:cNvSpPr>
          <p:nvPr>
            <p:ph type="body" idx="1"/>
          </p:nvPr>
        </p:nvSpPr>
        <p:spPr>
          <a:xfrm>
            <a:off x="685800" y="1905000"/>
            <a:ext cx="7772400" cy="4191000"/>
          </a:xfrm>
        </p:spPr>
        <p:txBody>
          <a:bodyPr/>
          <a:lstStyle/>
          <a:p>
            <a:pPr>
              <a:defRPr/>
            </a:pPr>
            <a:r>
              <a:rPr lang="en-US" sz="2800" dirty="0" smtClean="0">
                <a:latin typeface="Constantia" pitchFamily="18" charset="0"/>
              </a:rPr>
              <a:t>Alcohol:</a:t>
            </a:r>
          </a:p>
          <a:p>
            <a:pPr lvl="1">
              <a:defRPr/>
            </a:pPr>
            <a:r>
              <a:rPr lang="en-US" sz="2400" dirty="0" err="1" smtClean="0">
                <a:latin typeface="Constantia" pitchFamily="18" charset="0"/>
              </a:rPr>
              <a:t>Antabuse</a:t>
            </a:r>
            <a:r>
              <a:rPr lang="en-US" sz="2400" dirty="0" smtClean="0">
                <a:latin typeface="Constantia" pitchFamily="18" charset="0"/>
              </a:rPr>
              <a:t> (</a:t>
            </a:r>
            <a:r>
              <a:rPr lang="en-US" sz="2400" dirty="0" err="1" smtClean="0">
                <a:latin typeface="Constantia" pitchFamily="18" charset="0"/>
              </a:rPr>
              <a:t>Disulfiram</a:t>
            </a:r>
            <a:r>
              <a:rPr lang="en-US" sz="2400" dirty="0" smtClean="0">
                <a:latin typeface="Constantia" pitchFamily="18" charset="0"/>
              </a:rPr>
              <a:t>)</a:t>
            </a:r>
          </a:p>
          <a:p>
            <a:pPr lvl="1">
              <a:defRPr/>
            </a:pPr>
            <a:r>
              <a:rPr lang="en-US" sz="2400" dirty="0" smtClean="0">
                <a:latin typeface="Constantia" pitchFamily="18" charset="0"/>
              </a:rPr>
              <a:t>Naltrexone</a:t>
            </a:r>
          </a:p>
          <a:p>
            <a:pPr lvl="1">
              <a:defRPr/>
            </a:pPr>
            <a:r>
              <a:rPr lang="en-US" sz="2400" dirty="0" err="1" smtClean="0">
                <a:latin typeface="Constantia" pitchFamily="18" charset="0"/>
              </a:rPr>
              <a:t>Acamprosate</a:t>
            </a:r>
            <a:endParaRPr lang="en-US" sz="2400" dirty="0" smtClean="0">
              <a:latin typeface="Constantia" pitchFamily="18" charset="0"/>
            </a:endParaRPr>
          </a:p>
          <a:p>
            <a:pPr>
              <a:defRPr/>
            </a:pPr>
            <a:r>
              <a:rPr lang="en-US" sz="2800" dirty="0" smtClean="0">
                <a:latin typeface="Constantia" pitchFamily="18" charset="0"/>
              </a:rPr>
              <a:t>Opiates:</a:t>
            </a:r>
          </a:p>
          <a:p>
            <a:pPr lvl="1">
              <a:defRPr/>
            </a:pPr>
            <a:r>
              <a:rPr lang="en-US" sz="2400" dirty="0" smtClean="0">
                <a:latin typeface="Constantia" pitchFamily="18" charset="0"/>
              </a:rPr>
              <a:t>Methadone</a:t>
            </a:r>
          </a:p>
          <a:p>
            <a:pPr lvl="1">
              <a:defRPr/>
            </a:pPr>
            <a:r>
              <a:rPr lang="en-US" sz="2400" dirty="0" smtClean="0">
                <a:latin typeface="Constantia" pitchFamily="18" charset="0"/>
              </a:rPr>
              <a:t>Buprenorphine</a:t>
            </a:r>
          </a:p>
          <a:p>
            <a:pPr>
              <a:defRPr/>
            </a:pPr>
            <a:endParaRPr lang="en-US" sz="2400" b="1" dirty="0" smtClean="0">
              <a:latin typeface="Tahoma" pitchFamily="34" charset="0"/>
            </a:endParaRPr>
          </a:p>
        </p:txBody>
      </p:sp>
      <p:pic>
        <p:nvPicPr>
          <p:cNvPr id="2" name="Picture 1"/>
          <p:cNvPicPr>
            <a:picLocks noChangeAspect="1"/>
          </p:cNvPicPr>
          <p:nvPr/>
        </p:nvPicPr>
        <p:blipFill>
          <a:blip r:embed="rId3"/>
          <a:stretch>
            <a:fillRect/>
          </a:stretch>
        </p:blipFill>
        <p:spPr>
          <a:xfrm>
            <a:off x="3853901" y="3276600"/>
            <a:ext cx="4967049" cy="3308055"/>
          </a:xfrm>
          <a:prstGeom prst="rect">
            <a:avLst/>
          </a:prstGeom>
        </p:spPr>
      </p:pic>
    </p:spTree>
    <p:extLst>
      <p:ext uri="{BB962C8B-B14F-4D97-AF65-F5344CB8AC3E}">
        <p14:creationId xmlns:p14="http://schemas.microsoft.com/office/powerpoint/2010/main" val="8191614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685800" y="304800"/>
            <a:ext cx="7753350" cy="1123950"/>
          </a:xfrm>
        </p:spPr>
        <p:txBody>
          <a:bodyPr/>
          <a:lstStyle/>
          <a:p>
            <a:pPr algn="ctr">
              <a:defRPr/>
            </a:pPr>
            <a:r>
              <a:rPr lang="en-US" sz="4300" b="1" dirty="0" smtClean="0">
                <a:solidFill>
                  <a:srgbClr val="00FF00"/>
                </a:solidFill>
                <a:latin typeface="Cambria" pitchFamily="18" charset="0"/>
              </a:rPr>
              <a:t>Psychological Treatment of </a:t>
            </a:r>
            <a:br>
              <a:rPr lang="en-US" sz="4300" b="1" dirty="0" smtClean="0">
                <a:solidFill>
                  <a:srgbClr val="00FF00"/>
                </a:solidFill>
                <a:latin typeface="Cambria" pitchFamily="18" charset="0"/>
              </a:rPr>
            </a:br>
            <a:r>
              <a:rPr lang="en-US" sz="4300" b="1" dirty="0" smtClean="0">
                <a:solidFill>
                  <a:srgbClr val="00FF00"/>
                </a:solidFill>
                <a:latin typeface="Cambria" pitchFamily="18" charset="0"/>
              </a:rPr>
              <a:t>Substance Use Disorders</a:t>
            </a:r>
          </a:p>
        </p:txBody>
      </p:sp>
      <p:sp>
        <p:nvSpPr>
          <p:cNvPr id="423939" name="Rectangle 3"/>
          <p:cNvSpPr>
            <a:spLocks noGrp="1" noChangeArrowheads="1"/>
          </p:cNvSpPr>
          <p:nvPr>
            <p:ph type="body" idx="1"/>
          </p:nvPr>
        </p:nvSpPr>
        <p:spPr>
          <a:xfrm>
            <a:off x="533400" y="2057400"/>
            <a:ext cx="8229600" cy="4419600"/>
          </a:xfrm>
        </p:spPr>
        <p:txBody>
          <a:bodyPr/>
          <a:lstStyle/>
          <a:p>
            <a:pPr>
              <a:buFontTx/>
              <a:buNone/>
              <a:defRPr/>
            </a:pPr>
            <a:r>
              <a:rPr lang="en-US" dirty="0" smtClean="0">
                <a:solidFill>
                  <a:srgbClr val="FFFF00"/>
                </a:solidFill>
                <a:latin typeface="Constantia" pitchFamily="18" charset="0"/>
              </a:rPr>
              <a:t>Evidence-Based Treatments:</a:t>
            </a:r>
          </a:p>
          <a:p>
            <a:pPr>
              <a:defRPr/>
            </a:pPr>
            <a:r>
              <a:rPr lang="en-US" dirty="0" smtClean="0">
                <a:latin typeface="Constantia" pitchFamily="18" charset="0"/>
              </a:rPr>
              <a:t>Motivational Interviewing</a:t>
            </a:r>
          </a:p>
          <a:p>
            <a:pPr>
              <a:defRPr/>
            </a:pPr>
            <a:r>
              <a:rPr lang="en-US" dirty="0" smtClean="0">
                <a:latin typeface="Constantia" pitchFamily="18" charset="0"/>
              </a:rPr>
              <a:t>Motivational Enhancement Therapy</a:t>
            </a:r>
          </a:p>
          <a:p>
            <a:pPr>
              <a:defRPr/>
            </a:pPr>
            <a:r>
              <a:rPr lang="en-US" dirty="0">
                <a:latin typeface="Constantia" pitchFamily="18" charset="0"/>
              </a:rPr>
              <a:t>Cognitive-Behavioral Therapy (CBT)</a:t>
            </a:r>
          </a:p>
          <a:p>
            <a:pPr>
              <a:defRPr/>
            </a:pPr>
            <a:r>
              <a:rPr lang="en-US" dirty="0" smtClean="0">
                <a:latin typeface="Constantia" pitchFamily="18" charset="0"/>
              </a:rPr>
              <a:t>Contingency Management</a:t>
            </a:r>
          </a:p>
          <a:p>
            <a:pPr>
              <a:defRPr/>
            </a:pPr>
            <a:r>
              <a:rPr lang="en-US" dirty="0" smtClean="0">
                <a:latin typeface="Constantia" pitchFamily="18" charset="0"/>
              </a:rPr>
              <a:t>Twelve-step Facilitation Therapy</a:t>
            </a:r>
          </a:p>
          <a:p>
            <a:pPr>
              <a:defRPr/>
            </a:pPr>
            <a:r>
              <a:rPr lang="en-US" dirty="0" smtClean="0">
                <a:latin typeface="Constantia" pitchFamily="18" charset="0"/>
              </a:rPr>
              <a:t>Behavioral Couples Therapy</a:t>
            </a:r>
          </a:p>
        </p:txBody>
      </p:sp>
    </p:spTree>
    <p:extLst>
      <p:ext uri="{BB962C8B-B14F-4D97-AF65-F5344CB8AC3E}">
        <p14:creationId xmlns:p14="http://schemas.microsoft.com/office/powerpoint/2010/main" val="9274478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a:defRPr/>
            </a:pPr>
            <a:r>
              <a:rPr lang="en-US" sz="4000" b="1" dirty="0" smtClean="0">
                <a:solidFill>
                  <a:srgbClr val="00FF00"/>
                </a:solidFill>
                <a:latin typeface="Cambria" pitchFamily="18" charset="0"/>
              </a:rPr>
              <a:t>Treatment of PTSD:  Medication</a:t>
            </a:r>
            <a:endParaRPr lang="en-US" sz="4000" b="1" dirty="0">
              <a:solidFill>
                <a:srgbClr val="00FF00"/>
              </a:solidFill>
              <a:latin typeface="Cambria" pitchFamily="18" charset="0"/>
            </a:endParaRPr>
          </a:p>
        </p:txBody>
      </p:sp>
      <p:sp>
        <p:nvSpPr>
          <p:cNvPr id="119811" name="Rectangle 3"/>
          <p:cNvSpPr>
            <a:spLocks noGrp="1" noChangeArrowheads="1"/>
          </p:cNvSpPr>
          <p:nvPr>
            <p:ph type="body" idx="1"/>
          </p:nvPr>
        </p:nvSpPr>
        <p:spPr>
          <a:xfrm>
            <a:off x="457200" y="1905000"/>
            <a:ext cx="8382000" cy="4572000"/>
          </a:xfrm>
        </p:spPr>
        <p:txBody>
          <a:bodyPr/>
          <a:lstStyle/>
          <a:p>
            <a:pPr>
              <a:lnSpc>
                <a:spcPct val="90000"/>
              </a:lnSpc>
              <a:buFont typeface="Wingdings" pitchFamily="2" charset="2"/>
              <a:buNone/>
              <a:defRPr/>
            </a:pPr>
            <a:r>
              <a:rPr lang="en-US" sz="2800" u="sng" dirty="0">
                <a:solidFill>
                  <a:srgbClr val="FFFF00"/>
                </a:solidFill>
                <a:latin typeface="Constantia" pitchFamily="18" charset="0"/>
              </a:rPr>
              <a:t>Medication for </a:t>
            </a:r>
            <a:r>
              <a:rPr lang="en-US" sz="2800" u="sng" dirty="0" smtClean="0">
                <a:solidFill>
                  <a:srgbClr val="FFFF00"/>
                </a:solidFill>
                <a:latin typeface="Constantia" pitchFamily="18" charset="0"/>
              </a:rPr>
              <a:t>trauma symptom </a:t>
            </a:r>
            <a:r>
              <a:rPr lang="en-US" sz="2800" u="sng" dirty="0">
                <a:solidFill>
                  <a:srgbClr val="FFFF00"/>
                </a:solidFill>
                <a:latin typeface="Constantia" pitchFamily="18" charset="0"/>
              </a:rPr>
              <a:t>management and co-morbid disorders</a:t>
            </a:r>
          </a:p>
          <a:p>
            <a:pPr>
              <a:lnSpc>
                <a:spcPct val="90000"/>
              </a:lnSpc>
              <a:defRPr/>
            </a:pPr>
            <a:r>
              <a:rPr lang="en-US" sz="2800" dirty="0">
                <a:latin typeface="Constantia" pitchFamily="18" charset="0"/>
              </a:rPr>
              <a:t>Antidepressants</a:t>
            </a:r>
          </a:p>
          <a:p>
            <a:pPr>
              <a:lnSpc>
                <a:spcPct val="90000"/>
              </a:lnSpc>
              <a:defRPr/>
            </a:pPr>
            <a:r>
              <a:rPr lang="en-US" sz="2800" dirty="0">
                <a:latin typeface="Constantia" pitchFamily="18" charset="0"/>
              </a:rPr>
              <a:t>Mood stabilizers</a:t>
            </a:r>
          </a:p>
          <a:p>
            <a:pPr>
              <a:lnSpc>
                <a:spcPct val="90000"/>
              </a:lnSpc>
              <a:defRPr/>
            </a:pPr>
            <a:r>
              <a:rPr lang="en-US" sz="2800" dirty="0">
                <a:latin typeface="Constantia" pitchFamily="18" charset="0"/>
              </a:rPr>
              <a:t>Atypical antipsychotics</a:t>
            </a:r>
          </a:p>
          <a:p>
            <a:pPr>
              <a:lnSpc>
                <a:spcPct val="90000"/>
              </a:lnSpc>
              <a:defRPr/>
            </a:pPr>
            <a:r>
              <a:rPr lang="en-US" sz="2800" dirty="0">
                <a:latin typeface="Constantia" pitchFamily="18" charset="0"/>
              </a:rPr>
              <a:t>Anticonvulsants</a:t>
            </a:r>
          </a:p>
          <a:p>
            <a:pPr>
              <a:lnSpc>
                <a:spcPct val="90000"/>
              </a:lnSpc>
              <a:defRPr/>
            </a:pPr>
            <a:r>
              <a:rPr lang="en-US" sz="2800" dirty="0">
                <a:latin typeface="Constantia" pitchFamily="18" charset="0"/>
              </a:rPr>
              <a:t>Anxiolytics</a:t>
            </a:r>
          </a:p>
          <a:p>
            <a:pPr>
              <a:lnSpc>
                <a:spcPct val="90000"/>
              </a:lnSpc>
              <a:defRPr/>
            </a:pPr>
            <a:r>
              <a:rPr lang="en-US" sz="2800" dirty="0">
                <a:latin typeface="Constantia" pitchFamily="18" charset="0"/>
              </a:rPr>
              <a:t>Sleep aids</a:t>
            </a:r>
          </a:p>
          <a:p>
            <a:pPr>
              <a:lnSpc>
                <a:spcPct val="90000"/>
              </a:lnSpc>
              <a:buFont typeface="Wingdings" pitchFamily="2" charset="2"/>
              <a:buNone/>
              <a:defRPr/>
            </a:pPr>
            <a:r>
              <a:rPr lang="en-US" sz="2600" dirty="0">
                <a:solidFill>
                  <a:srgbClr val="FFFF00"/>
                </a:solidFill>
                <a:latin typeface="Constantia" pitchFamily="18" charset="0"/>
              </a:rPr>
              <a:t>There is no medication that specifically treats </a:t>
            </a:r>
            <a:r>
              <a:rPr lang="en-US" sz="2600" dirty="0" smtClean="0">
                <a:solidFill>
                  <a:srgbClr val="FFFF00"/>
                </a:solidFill>
                <a:latin typeface="Constantia" pitchFamily="18" charset="0"/>
              </a:rPr>
              <a:t>PTSD; only Prozac, Paxil, and </a:t>
            </a:r>
            <a:r>
              <a:rPr lang="en-US" sz="2600" dirty="0" err="1" smtClean="0">
                <a:solidFill>
                  <a:srgbClr val="FFFF00"/>
                </a:solidFill>
                <a:latin typeface="Constantia" pitchFamily="18" charset="0"/>
              </a:rPr>
              <a:t>Prazosin</a:t>
            </a:r>
            <a:r>
              <a:rPr lang="en-US" sz="2600" dirty="0" smtClean="0">
                <a:solidFill>
                  <a:srgbClr val="FFFF00"/>
                </a:solidFill>
                <a:latin typeface="Constantia" pitchFamily="18" charset="0"/>
              </a:rPr>
              <a:t> have been approved </a:t>
            </a:r>
            <a:endParaRPr lang="en-US" sz="2600" dirty="0">
              <a:solidFill>
                <a:srgbClr val="FFFF00"/>
              </a:solidFill>
              <a:latin typeface="Constantia" pitchFamily="18" charset="0"/>
            </a:endParaRPr>
          </a:p>
        </p:txBody>
      </p:sp>
    </p:spTree>
    <p:extLst>
      <p:ext uri="{BB962C8B-B14F-4D97-AF65-F5344CB8AC3E}">
        <p14:creationId xmlns:p14="http://schemas.microsoft.com/office/powerpoint/2010/main" val="42624279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685800" y="304800"/>
            <a:ext cx="7753350" cy="1123950"/>
          </a:xfrm>
        </p:spPr>
        <p:txBody>
          <a:bodyPr/>
          <a:lstStyle/>
          <a:p>
            <a:pPr algn="ctr">
              <a:defRPr/>
            </a:pPr>
            <a:r>
              <a:rPr lang="en-US" b="1" dirty="0" smtClean="0">
                <a:solidFill>
                  <a:srgbClr val="00FF00"/>
                </a:solidFill>
                <a:latin typeface="Cambria" pitchFamily="18" charset="0"/>
              </a:rPr>
              <a:t>Psychological Treatment </a:t>
            </a:r>
            <a:r>
              <a:rPr lang="en-US" b="1" dirty="0">
                <a:solidFill>
                  <a:srgbClr val="00FF00"/>
                </a:solidFill>
                <a:latin typeface="Cambria" pitchFamily="18" charset="0"/>
              </a:rPr>
              <a:t>of </a:t>
            </a:r>
            <a:r>
              <a:rPr lang="en-US" b="1" dirty="0" smtClean="0">
                <a:solidFill>
                  <a:srgbClr val="00FF00"/>
                </a:solidFill>
                <a:latin typeface="Cambria" pitchFamily="18" charset="0"/>
              </a:rPr>
              <a:t>PTSD and SUDs</a:t>
            </a:r>
            <a:endParaRPr lang="en-US" b="1" dirty="0">
              <a:solidFill>
                <a:srgbClr val="00FF00"/>
              </a:solidFill>
              <a:latin typeface="Cambria" pitchFamily="18" charset="0"/>
            </a:endParaRPr>
          </a:p>
        </p:txBody>
      </p:sp>
      <p:sp>
        <p:nvSpPr>
          <p:cNvPr id="283651" name="Rectangle 3"/>
          <p:cNvSpPr>
            <a:spLocks noGrp="1" noChangeArrowheads="1"/>
          </p:cNvSpPr>
          <p:nvPr>
            <p:ph type="body" idx="1"/>
          </p:nvPr>
        </p:nvSpPr>
        <p:spPr>
          <a:xfrm>
            <a:off x="457200" y="1828800"/>
            <a:ext cx="8229600" cy="5029200"/>
          </a:xfrm>
        </p:spPr>
        <p:txBody>
          <a:bodyPr/>
          <a:lstStyle/>
          <a:p>
            <a:pPr>
              <a:lnSpc>
                <a:spcPct val="90000"/>
              </a:lnSpc>
              <a:buFont typeface="Wingdings" pitchFamily="2" charset="2"/>
              <a:buNone/>
              <a:defRPr/>
            </a:pPr>
            <a:r>
              <a:rPr lang="en-US" dirty="0">
                <a:solidFill>
                  <a:srgbClr val="FFFF00"/>
                </a:solidFill>
                <a:latin typeface="Constantia" pitchFamily="18" charset="0"/>
              </a:rPr>
              <a:t>Evidence-Based Psychotherapies for </a:t>
            </a:r>
            <a:r>
              <a:rPr lang="en-US" dirty="0" smtClean="0">
                <a:solidFill>
                  <a:srgbClr val="FFFF00"/>
                </a:solidFill>
                <a:latin typeface="Constantia" pitchFamily="18" charset="0"/>
              </a:rPr>
              <a:t>Integrated Phase </a:t>
            </a:r>
            <a:r>
              <a:rPr lang="en-US" dirty="0">
                <a:solidFill>
                  <a:srgbClr val="FFFF00"/>
                </a:solidFill>
                <a:latin typeface="Constantia" pitchFamily="18" charset="0"/>
              </a:rPr>
              <a:t>I </a:t>
            </a:r>
            <a:r>
              <a:rPr lang="en-US" dirty="0" smtClean="0">
                <a:solidFill>
                  <a:srgbClr val="FFFF00"/>
                </a:solidFill>
                <a:latin typeface="Constantia" pitchFamily="18" charset="0"/>
              </a:rPr>
              <a:t>Treatment</a:t>
            </a:r>
            <a:r>
              <a:rPr lang="en-US" dirty="0">
                <a:solidFill>
                  <a:srgbClr val="FFFF00"/>
                </a:solidFill>
                <a:latin typeface="Constantia" pitchFamily="18" charset="0"/>
              </a:rPr>
              <a:t>:</a:t>
            </a:r>
          </a:p>
          <a:p>
            <a:pPr>
              <a:lnSpc>
                <a:spcPct val="90000"/>
              </a:lnSpc>
              <a:defRPr/>
            </a:pPr>
            <a:r>
              <a:rPr lang="en-US" dirty="0">
                <a:latin typeface="Constantia" pitchFamily="18" charset="0"/>
              </a:rPr>
              <a:t>Seeking Safety</a:t>
            </a:r>
          </a:p>
          <a:p>
            <a:pPr>
              <a:lnSpc>
                <a:spcPct val="90000"/>
              </a:lnSpc>
              <a:defRPr/>
            </a:pPr>
            <a:r>
              <a:rPr lang="en-US" dirty="0" smtClean="0">
                <a:latin typeface="Constantia" pitchFamily="18" charset="0"/>
              </a:rPr>
              <a:t>Dialectical </a:t>
            </a:r>
            <a:r>
              <a:rPr lang="en-US" dirty="0">
                <a:latin typeface="Constantia" pitchFamily="18" charset="0"/>
              </a:rPr>
              <a:t>Behavior Therapy (DBT)</a:t>
            </a:r>
          </a:p>
          <a:p>
            <a:pPr>
              <a:lnSpc>
                <a:spcPct val="90000"/>
              </a:lnSpc>
              <a:defRPr/>
            </a:pPr>
            <a:r>
              <a:rPr lang="en-US" dirty="0" smtClean="0">
                <a:latin typeface="Constantia" pitchFamily="18" charset="0"/>
              </a:rPr>
              <a:t>Therapies </a:t>
            </a:r>
            <a:r>
              <a:rPr lang="en-US" dirty="0">
                <a:latin typeface="Constantia" pitchFamily="18" charset="0"/>
              </a:rPr>
              <a:t>for specific </a:t>
            </a:r>
            <a:r>
              <a:rPr lang="en-US" dirty="0" smtClean="0">
                <a:latin typeface="Constantia" pitchFamily="18" charset="0"/>
              </a:rPr>
              <a:t>problems</a:t>
            </a:r>
          </a:p>
          <a:p>
            <a:pPr lvl="1">
              <a:lnSpc>
                <a:spcPct val="90000"/>
              </a:lnSpc>
              <a:defRPr/>
            </a:pPr>
            <a:r>
              <a:rPr lang="en-US" dirty="0">
                <a:latin typeface="Constantia" pitchFamily="18" charset="0"/>
              </a:rPr>
              <a:t>Imagery Rehearsal Therapy</a:t>
            </a:r>
          </a:p>
          <a:p>
            <a:pPr lvl="1">
              <a:lnSpc>
                <a:spcPct val="90000"/>
              </a:lnSpc>
              <a:defRPr/>
            </a:pPr>
            <a:r>
              <a:rPr lang="en-US" dirty="0">
                <a:latin typeface="Constantia" pitchFamily="18" charset="0"/>
              </a:rPr>
              <a:t>Cognitive-Behavioral Therapy</a:t>
            </a:r>
          </a:p>
          <a:p>
            <a:pPr lvl="1">
              <a:lnSpc>
                <a:spcPct val="90000"/>
              </a:lnSpc>
              <a:defRPr/>
            </a:pPr>
            <a:r>
              <a:rPr lang="en-US" dirty="0">
                <a:latin typeface="Constantia" pitchFamily="18" charset="0"/>
              </a:rPr>
              <a:t>EMDR resource building, safe place, etc.</a:t>
            </a:r>
          </a:p>
          <a:p>
            <a:pPr>
              <a:lnSpc>
                <a:spcPct val="90000"/>
              </a:lnSpc>
              <a:defRPr/>
            </a:pPr>
            <a:endParaRPr lang="en-US" sz="2800" b="1" dirty="0">
              <a:latin typeface="Constantia" pitchFamily="18" charset="0"/>
            </a:endParaRPr>
          </a:p>
        </p:txBody>
      </p:sp>
    </p:spTree>
    <p:extLst>
      <p:ext uri="{BB962C8B-B14F-4D97-AF65-F5344CB8AC3E}">
        <p14:creationId xmlns:p14="http://schemas.microsoft.com/office/powerpoint/2010/main" val="91686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Line 2"/>
          <p:cNvSpPr>
            <a:spLocks noChangeShapeType="1"/>
          </p:cNvSpPr>
          <p:nvPr/>
        </p:nvSpPr>
        <p:spPr bwMode="auto">
          <a:xfrm flipH="1">
            <a:off x="1020763" y="3105150"/>
            <a:ext cx="633412" cy="1209675"/>
          </a:xfrm>
          <a:prstGeom prst="line">
            <a:avLst/>
          </a:prstGeom>
          <a:noFill/>
          <a:ln w="38100">
            <a:solidFill>
              <a:srgbClr val="006600"/>
            </a:solidFill>
            <a:round/>
            <a:headEnd/>
            <a:tailEnd type="triangle" w="med" len="lg"/>
          </a:ln>
          <a:effectLst/>
        </p:spPr>
        <p:txBody>
          <a:bodyPr/>
          <a:lstStyle/>
          <a:p>
            <a:endParaRPr lang="en-US"/>
          </a:p>
        </p:txBody>
      </p:sp>
      <p:sp>
        <p:nvSpPr>
          <p:cNvPr id="201731" name="Line 3"/>
          <p:cNvSpPr>
            <a:spLocks noChangeShapeType="1"/>
          </p:cNvSpPr>
          <p:nvPr/>
        </p:nvSpPr>
        <p:spPr bwMode="auto">
          <a:xfrm>
            <a:off x="1884363" y="3105150"/>
            <a:ext cx="749300" cy="1209675"/>
          </a:xfrm>
          <a:prstGeom prst="line">
            <a:avLst/>
          </a:prstGeom>
          <a:noFill/>
          <a:ln w="38100">
            <a:solidFill>
              <a:srgbClr val="006600"/>
            </a:solidFill>
            <a:round/>
            <a:headEnd/>
            <a:tailEnd type="triangle" w="med" len="lg"/>
          </a:ln>
          <a:effectLst/>
        </p:spPr>
        <p:txBody>
          <a:bodyPr/>
          <a:lstStyle/>
          <a:p>
            <a:endParaRPr lang="en-US"/>
          </a:p>
        </p:txBody>
      </p:sp>
      <p:sp>
        <p:nvSpPr>
          <p:cNvPr id="201732" name="Line 4"/>
          <p:cNvSpPr>
            <a:spLocks noChangeShapeType="1"/>
          </p:cNvSpPr>
          <p:nvPr/>
        </p:nvSpPr>
        <p:spPr bwMode="auto">
          <a:xfrm flipH="1">
            <a:off x="4263231" y="3046413"/>
            <a:ext cx="1827213" cy="1268412"/>
          </a:xfrm>
          <a:prstGeom prst="line">
            <a:avLst/>
          </a:prstGeom>
          <a:noFill/>
          <a:ln w="38100">
            <a:solidFill>
              <a:srgbClr val="006600"/>
            </a:solidFill>
            <a:round/>
            <a:headEnd/>
            <a:tailEnd type="triangle" w="med" len="lg"/>
          </a:ln>
          <a:effectLst/>
        </p:spPr>
        <p:txBody>
          <a:bodyPr/>
          <a:lstStyle/>
          <a:p>
            <a:endParaRPr lang="en-US"/>
          </a:p>
        </p:txBody>
      </p:sp>
      <p:sp>
        <p:nvSpPr>
          <p:cNvPr id="201733" name="Line 5"/>
          <p:cNvSpPr>
            <a:spLocks noChangeShapeType="1"/>
          </p:cNvSpPr>
          <p:nvPr/>
        </p:nvSpPr>
        <p:spPr bwMode="auto">
          <a:xfrm flipH="1">
            <a:off x="5788819" y="3046413"/>
            <a:ext cx="532606" cy="1268412"/>
          </a:xfrm>
          <a:prstGeom prst="line">
            <a:avLst/>
          </a:prstGeom>
          <a:noFill/>
          <a:ln w="38100">
            <a:solidFill>
              <a:srgbClr val="006600"/>
            </a:solidFill>
            <a:round/>
            <a:headEnd/>
            <a:tailEnd type="triangle" w="med" len="lg"/>
          </a:ln>
          <a:effectLst/>
        </p:spPr>
        <p:txBody>
          <a:bodyPr/>
          <a:lstStyle/>
          <a:p>
            <a:endParaRPr lang="en-US"/>
          </a:p>
        </p:txBody>
      </p:sp>
      <p:sp>
        <p:nvSpPr>
          <p:cNvPr id="201734" name="Line 6"/>
          <p:cNvSpPr>
            <a:spLocks noChangeShapeType="1"/>
          </p:cNvSpPr>
          <p:nvPr/>
        </p:nvSpPr>
        <p:spPr bwMode="auto">
          <a:xfrm>
            <a:off x="6492875" y="3046413"/>
            <a:ext cx="746125" cy="1268412"/>
          </a:xfrm>
          <a:prstGeom prst="line">
            <a:avLst/>
          </a:prstGeom>
          <a:noFill/>
          <a:ln w="38100">
            <a:solidFill>
              <a:srgbClr val="006600"/>
            </a:solidFill>
            <a:round/>
            <a:headEnd/>
            <a:tailEnd type="triangle" w="med" len="lg"/>
          </a:ln>
          <a:effectLst/>
        </p:spPr>
        <p:txBody>
          <a:bodyPr/>
          <a:lstStyle/>
          <a:p>
            <a:endParaRPr lang="en-US"/>
          </a:p>
        </p:txBody>
      </p:sp>
      <p:sp>
        <p:nvSpPr>
          <p:cNvPr id="201735" name="Line 7"/>
          <p:cNvSpPr>
            <a:spLocks noChangeShapeType="1"/>
          </p:cNvSpPr>
          <p:nvPr/>
        </p:nvSpPr>
        <p:spPr bwMode="auto">
          <a:xfrm>
            <a:off x="4419600" y="1433513"/>
            <a:ext cx="1843088" cy="1095375"/>
          </a:xfrm>
          <a:prstGeom prst="line">
            <a:avLst/>
          </a:prstGeom>
          <a:noFill/>
          <a:ln w="38100">
            <a:solidFill>
              <a:srgbClr val="006600"/>
            </a:solidFill>
            <a:round/>
            <a:headEnd/>
            <a:tailEnd type="triangle" w="med" len="lg"/>
          </a:ln>
          <a:effectLst/>
        </p:spPr>
        <p:txBody>
          <a:bodyPr/>
          <a:lstStyle/>
          <a:p>
            <a:endParaRPr lang="en-US"/>
          </a:p>
        </p:txBody>
      </p:sp>
      <p:sp>
        <p:nvSpPr>
          <p:cNvPr id="201736" name="Line 8"/>
          <p:cNvSpPr>
            <a:spLocks noChangeShapeType="1"/>
          </p:cNvSpPr>
          <p:nvPr/>
        </p:nvSpPr>
        <p:spPr bwMode="auto">
          <a:xfrm flipH="1">
            <a:off x="1943100" y="1492250"/>
            <a:ext cx="2246313" cy="1036638"/>
          </a:xfrm>
          <a:prstGeom prst="line">
            <a:avLst/>
          </a:prstGeom>
          <a:noFill/>
          <a:ln w="38100">
            <a:solidFill>
              <a:srgbClr val="006600"/>
            </a:solidFill>
            <a:round/>
            <a:headEnd/>
            <a:tailEnd type="triangle" w="med" len="lg"/>
          </a:ln>
          <a:effectLst/>
        </p:spPr>
        <p:txBody>
          <a:bodyPr/>
          <a:lstStyle/>
          <a:p>
            <a:endParaRPr lang="en-US"/>
          </a:p>
        </p:txBody>
      </p:sp>
      <p:sp>
        <p:nvSpPr>
          <p:cNvPr id="201737" name="Rectangle 9"/>
          <p:cNvSpPr>
            <a:spLocks noGrp="1" noChangeArrowheads="1"/>
          </p:cNvSpPr>
          <p:nvPr>
            <p:ph type="title"/>
          </p:nvPr>
        </p:nvSpPr>
        <p:spPr>
          <a:xfrm>
            <a:off x="228600" y="177800"/>
            <a:ext cx="8534400" cy="882650"/>
          </a:xfrm>
          <a:noFill/>
        </p:spPr>
        <p:txBody>
          <a:bodyPr/>
          <a:lstStyle/>
          <a:p>
            <a:pPr algn="ctr"/>
            <a:r>
              <a:rPr lang="en-US" sz="3600" b="1" dirty="0" smtClean="0">
                <a:solidFill>
                  <a:srgbClr val="00FF00"/>
                </a:solidFill>
                <a:effectLst/>
                <a:latin typeface="Cambria" pitchFamily="18" charset="0"/>
              </a:rPr>
              <a:t>Types of Military Stress Injuries</a:t>
            </a:r>
          </a:p>
        </p:txBody>
      </p:sp>
      <p:sp>
        <p:nvSpPr>
          <p:cNvPr id="201738" name="Text Box 10"/>
          <p:cNvSpPr txBox="1">
            <a:spLocks noChangeArrowheads="1"/>
          </p:cNvSpPr>
          <p:nvPr/>
        </p:nvSpPr>
        <p:spPr bwMode="auto">
          <a:xfrm>
            <a:off x="1905000" y="1295400"/>
            <a:ext cx="5105400" cy="488950"/>
          </a:xfrm>
          <a:prstGeom prst="rect">
            <a:avLst/>
          </a:prstGeom>
          <a:solidFill>
            <a:srgbClr val="FFFF66"/>
          </a:solidFill>
          <a:ln w="31750">
            <a:solidFill>
              <a:srgbClr val="000080"/>
            </a:solidFill>
            <a:miter lim="800000"/>
            <a:headEnd/>
            <a:tailEnd/>
          </a:ln>
          <a:effectLst/>
        </p:spPr>
        <p:txBody>
          <a:bodyPr>
            <a:spAutoFit/>
          </a:bodyPr>
          <a:lstStyle/>
          <a:p>
            <a:pPr algn="ctr" eaLnBrk="0" hangingPunct="0">
              <a:spcBef>
                <a:spcPct val="50000"/>
              </a:spcBef>
            </a:pPr>
            <a:r>
              <a:rPr lang="en-US" sz="2400" b="1">
                <a:solidFill>
                  <a:srgbClr val="800000"/>
                </a:solidFill>
                <a:latin typeface="Verdana" pitchFamily="34" charset="0"/>
              </a:rPr>
              <a:t>Combat/Operational Stress</a:t>
            </a:r>
          </a:p>
        </p:txBody>
      </p:sp>
      <p:sp>
        <p:nvSpPr>
          <p:cNvPr id="201739" name="Text Box 11"/>
          <p:cNvSpPr txBox="1">
            <a:spLocks noChangeArrowheads="1"/>
          </p:cNvSpPr>
          <p:nvPr/>
        </p:nvSpPr>
        <p:spPr bwMode="auto">
          <a:xfrm>
            <a:off x="560388" y="2586038"/>
            <a:ext cx="2590800" cy="854075"/>
          </a:xfrm>
          <a:prstGeom prst="rect">
            <a:avLst/>
          </a:prstGeom>
          <a:solidFill>
            <a:srgbClr val="99CCFF"/>
          </a:solidFill>
          <a:ln w="31750">
            <a:solidFill>
              <a:srgbClr val="000080"/>
            </a:solidFill>
            <a:miter lim="800000"/>
            <a:headEnd/>
            <a:tailEnd/>
          </a:ln>
          <a:effectLst/>
        </p:spPr>
        <p:txBody>
          <a:bodyPr>
            <a:spAutoFit/>
          </a:bodyPr>
          <a:lstStyle/>
          <a:p>
            <a:pPr algn="ctr" eaLnBrk="0" hangingPunct="0">
              <a:spcBef>
                <a:spcPct val="50000"/>
              </a:spcBef>
            </a:pPr>
            <a:r>
              <a:rPr lang="en-US" sz="2400" b="1">
                <a:solidFill>
                  <a:srgbClr val="800000"/>
                </a:solidFill>
                <a:latin typeface="Verdana" pitchFamily="34" charset="0"/>
              </a:rPr>
              <a:t>Stress Adaptations</a:t>
            </a:r>
          </a:p>
        </p:txBody>
      </p:sp>
      <p:sp>
        <p:nvSpPr>
          <p:cNvPr id="201740" name="Text Box 12"/>
          <p:cNvSpPr txBox="1">
            <a:spLocks noChangeArrowheads="1"/>
          </p:cNvSpPr>
          <p:nvPr/>
        </p:nvSpPr>
        <p:spPr bwMode="auto">
          <a:xfrm>
            <a:off x="5054600" y="2586038"/>
            <a:ext cx="2590800" cy="854075"/>
          </a:xfrm>
          <a:prstGeom prst="rect">
            <a:avLst/>
          </a:prstGeom>
          <a:solidFill>
            <a:srgbClr val="FF9966"/>
          </a:solidFill>
          <a:ln w="31750">
            <a:solidFill>
              <a:srgbClr val="000080"/>
            </a:solidFill>
            <a:miter lim="800000"/>
            <a:headEnd/>
            <a:tailEnd/>
          </a:ln>
          <a:effectLst/>
        </p:spPr>
        <p:txBody>
          <a:bodyPr>
            <a:spAutoFit/>
          </a:bodyPr>
          <a:lstStyle/>
          <a:p>
            <a:pPr algn="ctr" eaLnBrk="0" hangingPunct="0">
              <a:spcBef>
                <a:spcPct val="50000"/>
              </a:spcBef>
            </a:pPr>
            <a:r>
              <a:rPr lang="en-US" sz="2400" b="1" dirty="0">
                <a:solidFill>
                  <a:srgbClr val="800000"/>
                </a:solidFill>
                <a:latin typeface="Verdana" pitchFamily="34" charset="0"/>
              </a:rPr>
              <a:t>Stress Injuries</a:t>
            </a:r>
          </a:p>
        </p:txBody>
      </p:sp>
      <p:sp>
        <p:nvSpPr>
          <p:cNvPr id="201741" name="Text Box 13"/>
          <p:cNvSpPr txBox="1">
            <a:spLocks noChangeArrowheads="1"/>
          </p:cNvSpPr>
          <p:nvPr/>
        </p:nvSpPr>
        <p:spPr bwMode="auto">
          <a:xfrm>
            <a:off x="330200" y="4343400"/>
            <a:ext cx="1404938" cy="733425"/>
          </a:xfrm>
          <a:prstGeom prst="rect">
            <a:avLst/>
          </a:prstGeom>
          <a:solidFill>
            <a:srgbClr val="CCECFF"/>
          </a:solidFill>
          <a:ln w="31750">
            <a:solidFill>
              <a:srgbClr val="000080"/>
            </a:solidFill>
            <a:miter lim="800000"/>
            <a:headEnd/>
            <a:tailEnd/>
          </a:ln>
          <a:effectLst/>
        </p:spPr>
        <p:txBody>
          <a:bodyPr>
            <a:spAutoFit/>
          </a:bodyPr>
          <a:lstStyle/>
          <a:p>
            <a:pPr algn="ctr" eaLnBrk="0" hangingPunct="0">
              <a:spcBef>
                <a:spcPct val="50000"/>
              </a:spcBef>
            </a:pPr>
            <a:r>
              <a:rPr lang="en-US" sz="2000" b="1">
                <a:solidFill>
                  <a:srgbClr val="800000"/>
                </a:solidFill>
                <a:latin typeface="Arial Narrow" pitchFamily="34" charset="0"/>
              </a:rPr>
              <a:t>Positive Behaviors</a:t>
            </a:r>
          </a:p>
        </p:txBody>
      </p:sp>
      <p:sp>
        <p:nvSpPr>
          <p:cNvPr id="201742" name="Text Box 14"/>
          <p:cNvSpPr txBox="1">
            <a:spLocks noChangeArrowheads="1"/>
          </p:cNvSpPr>
          <p:nvPr/>
        </p:nvSpPr>
        <p:spPr bwMode="auto">
          <a:xfrm>
            <a:off x="1854846" y="4343400"/>
            <a:ext cx="1323975" cy="733425"/>
          </a:xfrm>
          <a:prstGeom prst="rect">
            <a:avLst/>
          </a:prstGeom>
          <a:solidFill>
            <a:srgbClr val="CCECFF"/>
          </a:solidFill>
          <a:ln w="31750">
            <a:solidFill>
              <a:srgbClr val="000080"/>
            </a:solidFill>
            <a:miter lim="800000"/>
            <a:headEnd/>
            <a:tailEnd/>
          </a:ln>
          <a:effectLst/>
        </p:spPr>
        <p:txBody>
          <a:bodyPr>
            <a:spAutoFit/>
          </a:bodyPr>
          <a:lstStyle/>
          <a:p>
            <a:pPr algn="ctr" eaLnBrk="0" hangingPunct="0">
              <a:spcBef>
                <a:spcPct val="50000"/>
              </a:spcBef>
            </a:pPr>
            <a:r>
              <a:rPr lang="en-US" sz="2000" b="1" dirty="0">
                <a:solidFill>
                  <a:srgbClr val="800000"/>
                </a:solidFill>
                <a:latin typeface="Arial Narrow" pitchFamily="34" charset="0"/>
              </a:rPr>
              <a:t>Negative Behaviors</a:t>
            </a:r>
          </a:p>
        </p:txBody>
      </p:sp>
      <p:sp>
        <p:nvSpPr>
          <p:cNvPr id="201743" name="Text Box 15"/>
          <p:cNvSpPr txBox="1">
            <a:spLocks noChangeArrowheads="1"/>
          </p:cNvSpPr>
          <p:nvPr/>
        </p:nvSpPr>
        <p:spPr bwMode="auto">
          <a:xfrm>
            <a:off x="3276600" y="4343400"/>
            <a:ext cx="1452563" cy="733425"/>
          </a:xfrm>
          <a:prstGeom prst="rect">
            <a:avLst/>
          </a:prstGeom>
          <a:solidFill>
            <a:srgbClr val="FFCC99"/>
          </a:solidFill>
          <a:ln w="31750">
            <a:solidFill>
              <a:srgbClr val="000080"/>
            </a:solidFill>
            <a:miter lim="800000"/>
            <a:headEnd/>
            <a:tailEnd/>
          </a:ln>
          <a:effectLst/>
        </p:spPr>
        <p:txBody>
          <a:bodyPr>
            <a:spAutoFit/>
          </a:bodyPr>
          <a:lstStyle/>
          <a:p>
            <a:pPr algn="ctr" eaLnBrk="0" hangingPunct="0">
              <a:spcBef>
                <a:spcPct val="50000"/>
              </a:spcBef>
            </a:pPr>
            <a:r>
              <a:rPr lang="en-US" sz="2000" b="1" dirty="0">
                <a:solidFill>
                  <a:srgbClr val="800000"/>
                </a:solidFill>
                <a:latin typeface="Arial Narrow" pitchFamily="34" charset="0"/>
              </a:rPr>
              <a:t>Traumatic Stress</a:t>
            </a:r>
          </a:p>
        </p:txBody>
      </p:sp>
      <p:sp>
        <p:nvSpPr>
          <p:cNvPr id="201744" name="Text Box 16"/>
          <p:cNvSpPr txBox="1">
            <a:spLocks noChangeArrowheads="1"/>
          </p:cNvSpPr>
          <p:nvPr/>
        </p:nvSpPr>
        <p:spPr bwMode="auto">
          <a:xfrm>
            <a:off x="4794250" y="4355960"/>
            <a:ext cx="1468438" cy="733425"/>
          </a:xfrm>
          <a:prstGeom prst="rect">
            <a:avLst/>
          </a:prstGeom>
          <a:solidFill>
            <a:srgbClr val="FFCC99"/>
          </a:solidFill>
          <a:ln w="31750">
            <a:solidFill>
              <a:srgbClr val="000080"/>
            </a:solidFill>
            <a:miter lim="800000"/>
            <a:headEnd/>
            <a:tailEnd/>
          </a:ln>
          <a:effectLst/>
        </p:spPr>
        <p:txBody>
          <a:bodyPr>
            <a:spAutoFit/>
          </a:bodyPr>
          <a:lstStyle/>
          <a:p>
            <a:pPr algn="ctr" eaLnBrk="0" hangingPunct="0">
              <a:spcBef>
                <a:spcPct val="50000"/>
              </a:spcBef>
            </a:pPr>
            <a:r>
              <a:rPr lang="en-US" sz="2000" b="1" dirty="0">
                <a:solidFill>
                  <a:srgbClr val="800000"/>
                </a:solidFill>
                <a:latin typeface="Arial Narrow" pitchFamily="34" charset="0"/>
              </a:rPr>
              <a:t>Operational Fatigue</a:t>
            </a:r>
          </a:p>
        </p:txBody>
      </p:sp>
      <p:sp>
        <p:nvSpPr>
          <p:cNvPr id="201745" name="Text Box 17"/>
          <p:cNvSpPr txBox="1">
            <a:spLocks noChangeArrowheads="1"/>
          </p:cNvSpPr>
          <p:nvPr/>
        </p:nvSpPr>
        <p:spPr bwMode="auto">
          <a:xfrm>
            <a:off x="6350000" y="4355960"/>
            <a:ext cx="1301750" cy="714899"/>
          </a:xfrm>
          <a:prstGeom prst="rect">
            <a:avLst/>
          </a:prstGeom>
          <a:solidFill>
            <a:srgbClr val="FFCC99"/>
          </a:solidFill>
          <a:ln w="31750">
            <a:solidFill>
              <a:srgbClr val="000080"/>
            </a:solidFill>
            <a:miter lim="800000"/>
            <a:headEnd/>
            <a:tailEnd/>
          </a:ln>
          <a:effectLst/>
        </p:spPr>
        <p:txBody>
          <a:bodyPr anchor="ctr"/>
          <a:lstStyle/>
          <a:p>
            <a:pPr algn="ctr" eaLnBrk="0" hangingPunct="0">
              <a:spcBef>
                <a:spcPct val="50000"/>
              </a:spcBef>
            </a:pPr>
            <a:r>
              <a:rPr lang="en-US" sz="2000" b="1" dirty="0">
                <a:solidFill>
                  <a:srgbClr val="800000"/>
                </a:solidFill>
                <a:latin typeface="Arial Narrow" pitchFamily="34" charset="0"/>
              </a:rPr>
              <a:t>Grief</a:t>
            </a:r>
          </a:p>
        </p:txBody>
      </p:sp>
      <p:sp>
        <p:nvSpPr>
          <p:cNvPr id="201746" name="Text Box 18"/>
          <p:cNvSpPr txBox="1">
            <a:spLocks noChangeArrowheads="1"/>
          </p:cNvSpPr>
          <p:nvPr/>
        </p:nvSpPr>
        <p:spPr bwMode="auto">
          <a:xfrm>
            <a:off x="3184683" y="5181600"/>
            <a:ext cx="1544480" cy="1015663"/>
          </a:xfrm>
          <a:prstGeom prst="rect">
            <a:avLst/>
          </a:prstGeom>
          <a:noFill/>
          <a:ln w="9525">
            <a:noFill/>
            <a:miter lim="800000"/>
            <a:headEnd/>
            <a:tailEnd/>
          </a:ln>
          <a:effectLst/>
        </p:spPr>
        <p:txBody>
          <a:bodyPr wrap="square">
            <a:spAutoFit/>
          </a:bodyPr>
          <a:lstStyle/>
          <a:p>
            <a:pPr eaLnBrk="0" hangingPunct="0">
              <a:spcBef>
                <a:spcPct val="50000"/>
              </a:spcBef>
              <a:buClr>
                <a:srgbClr val="FF0000"/>
              </a:buClr>
              <a:buFont typeface="Wingdings" pitchFamily="2" charset="2"/>
              <a:buChar char="ü"/>
            </a:pPr>
            <a:r>
              <a:rPr lang="en-US" sz="2000" b="1" dirty="0">
                <a:latin typeface="Arial Narrow" pitchFamily="34" charset="0"/>
              </a:rPr>
              <a:t>  </a:t>
            </a:r>
            <a:r>
              <a:rPr lang="en-US" sz="2000" b="1" dirty="0" smtClean="0">
                <a:effectLst>
                  <a:outerShdw blurRad="38100" dist="38100" dir="2700000" algn="tl">
                    <a:srgbClr val="000000"/>
                  </a:outerShdw>
                </a:effectLst>
                <a:latin typeface="Arial Narrow" pitchFamily="34" charset="0"/>
              </a:rPr>
              <a:t>A horrible or terrifying event</a:t>
            </a:r>
            <a:endParaRPr lang="en-US" sz="2000" b="1" dirty="0">
              <a:effectLst>
                <a:outerShdw blurRad="38100" dist="38100" dir="2700000" algn="tl">
                  <a:srgbClr val="000000"/>
                </a:outerShdw>
              </a:effectLst>
              <a:latin typeface="Arial Narrow" pitchFamily="34" charset="0"/>
            </a:endParaRPr>
          </a:p>
        </p:txBody>
      </p:sp>
      <p:sp>
        <p:nvSpPr>
          <p:cNvPr id="201747" name="Text Box 19"/>
          <p:cNvSpPr txBox="1">
            <a:spLocks noChangeArrowheads="1"/>
          </p:cNvSpPr>
          <p:nvPr/>
        </p:nvSpPr>
        <p:spPr bwMode="auto">
          <a:xfrm>
            <a:off x="4729163" y="5188299"/>
            <a:ext cx="1481931" cy="1006475"/>
          </a:xfrm>
          <a:prstGeom prst="rect">
            <a:avLst/>
          </a:prstGeom>
          <a:noFill/>
          <a:ln w="9525">
            <a:noFill/>
            <a:miter lim="800000"/>
            <a:headEnd/>
            <a:tailEnd/>
          </a:ln>
          <a:effectLst/>
        </p:spPr>
        <p:txBody>
          <a:bodyPr wrap="square">
            <a:spAutoFit/>
          </a:bodyPr>
          <a:lstStyle/>
          <a:p>
            <a:pPr eaLnBrk="0" hangingPunct="0">
              <a:spcBef>
                <a:spcPct val="50000"/>
              </a:spcBef>
              <a:buClr>
                <a:srgbClr val="FF0000"/>
              </a:buClr>
              <a:buFont typeface="Wingdings" pitchFamily="2" charset="2"/>
              <a:buChar char="ü"/>
            </a:pPr>
            <a:r>
              <a:rPr lang="en-US" sz="2000" b="1" dirty="0" smtClean="0">
                <a:effectLst>
                  <a:outerShdw blurRad="38100" dist="38100" dir="2700000" algn="tl">
                    <a:srgbClr val="000000"/>
                  </a:outerShdw>
                </a:effectLst>
                <a:latin typeface="Arial Narrow" pitchFamily="34" charset="0"/>
              </a:rPr>
              <a:t> The </a:t>
            </a:r>
            <a:r>
              <a:rPr lang="en-US" sz="2000" b="1" dirty="0">
                <a:effectLst>
                  <a:outerShdw blurRad="38100" dist="38100" dir="2700000" algn="tl">
                    <a:srgbClr val="000000"/>
                  </a:outerShdw>
                </a:effectLst>
                <a:latin typeface="Arial Narrow" pitchFamily="34" charset="0"/>
              </a:rPr>
              <a:t>wear and tear of deployment</a:t>
            </a:r>
          </a:p>
        </p:txBody>
      </p:sp>
      <p:sp>
        <p:nvSpPr>
          <p:cNvPr id="201748" name="Text Box 20"/>
          <p:cNvSpPr txBox="1">
            <a:spLocks noChangeArrowheads="1"/>
          </p:cNvSpPr>
          <p:nvPr/>
        </p:nvSpPr>
        <p:spPr bwMode="auto">
          <a:xfrm>
            <a:off x="6262688" y="5181600"/>
            <a:ext cx="1389062" cy="1006475"/>
          </a:xfrm>
          <a:prstGeom prst="rect">
            <a:avLst/>
          </a:prstGeom>
          <a:noFill/>
          <a:ln w="9525">
            <a:noFill/>
            <a:miter lim="800000"/>
            <a:headEnd/>
            <a:tailEnd/>
          </a:ln>
          <a:effectLst/>
        </p:spPr>
        <p:txBody>
          <a:bodyPr wrap="square">
            <a:spAutoFit/>
          </a:bodyPr>
          <a:lstStyle/>
          <a:p>
            <a:pPr eaLnBrk="0" hangingPunct="0">
              <a:spcBef>
                <a:spcPct val="50000"/>
              </a:spcBef>
              <a:buClr>
                <a:srgbClr val="FF0000"/>
              </a:buClr>
              <a:buFont typeface="Wingdings" pitchFamily="2" charset="2"/>
              <a:buChar char="ü"/>
            </a:pPr>
            <a:r>
              <a:rPr lang="en-US" sz="2000" b="1" dirty="0">
                <a:latin typeface="Arial Narrow" pitchFamily="34" charset="0"/>
              </a:rPr>
              <a:t>  </a:t>
            </a:r>
            <a:r>
              <a:rPr lang="en-US" sz="2000" b="1" dirty="0" smtClean="0">
                <a:effectLst>
                  <a:outerShdw blurRad="38100" dist="38100" dir="2700000" algn="tl">
                    <a:srgbClr val="000000"/>
                  </a:outerShdw>
                </a:effectLst>
                <a:latin typeface="Arial Narrow" pitchFamily="34" charset="0"/>
              </a:rPr>
              <a:t>The </a:t>
            </a:r>
            <a:r>
              <a:rPr lang="en-US" sz="2000" b="1" dirty="0">
                <a:effectLst>
                  <a:outerShdw blurRad="38100" dist="38100" dir="2700000" algn="tl">
                    <a:srgbClr val="000000"/>
                  </a:outerShdw>
                </a:effectLst>
                <a:latin typeface="Arial Narrow" pitchFamily="34" charset="0"/>
              </a:rPr>
              <a:t>loss of friends and leaders</a:t>
            </a:r>
          </a:p>
        </p:txBody>
      </p:sp>
      <p:sp>
        <p:nvSpPr>
          <p:cNvPr id="21" name="Text Box 17"/>
          <p:cNvSpPr txBox="1">
            <a:spLocks noChangeArrowheads="1"/>
          </p:cNvSpPr>
          <p:nvPr/>
        </p:nvSpPr>
        <p:spPr bwMode="auto">
          <a:xfrm>
            <a:off x="7772400" y="4355960"/>
            <a:ext cx="1301750" cy="714899"/>
          </a:xfrm>
          <a:prstGeom prst="rect">
            <a:avLst/>
          </a:prstGeom>
          <a:solidFill>
            <a:srgbClr val="FFCC99"/>
          </a:solidFill>
          <a:ln w="31750">
            <a:solidFill>
              <a:srgbClr val="000080"/>
            </a:solidFill>
            <a:miter lim="800000"/>
            <a:headEnd/>
            <a:tailEnd/>
          </a:ln>
          <a:effectLst/>
        </p:spPr>
        <p:txBody>
          <a:bodyPr anchor="ctr"/>
          <a:lstStyle/>
          <a:p>
            <a:pPr algn="ctr" eaLnBrk="0" hangingPunct="0">
              <a:spcBef>
                <a:spcPct val="50000"/>
              </a:spcBef>
            </a:pPr>
            <a:r>
              <a:rPr lang="en-US" sz="2000" b="1" dirty="0" smtClean="0">
                <a:solidFill>
                  <a:srgbClr val="800000"/>
                </a:solidFill>
                <a:latin typeface="Arial Narrow" pitchFamily="34" charset="0"/>
              </a:rPr>
              <a:t>Moral Injury</a:t>
            </a:r>
            <a:endParaRPr lang="en-US" sz="2000" b="1" dirty="0">
              <a:solidFill>
                <a:srgbClr val="800000"/>
              </a:solidFill>
              <a:latin typeface="Arial Narrow" pitchFamily="34" charset="0"/>
            </a:endParaRPr>
          </a:p>
        </p:txBody>
      </p:sp>
      <p:sp>
        <p:nvSpPr>
          <p:cNvPr id="23" name="Text Box 19"/>
          <p:cNvSpPr txBox="1">
            <a:spLocks noChangeArrowheads="1"/>
          </p:cNvSpPr>
          <p:nvPr/>
        </p:nvSpPr>
        <p:spPr bwMode="auto">
          <a:xfrm>
            <a:off x="7737161" y="5205861"/>
            <a:ext cx="1481931" cy="1015663"/>
          </a:xfrm>
          <a:prstGeom prst="rect">
            <a:avLst/>
          </a:prstGeom>
          <a:noFill/>
          <a:ln w="9525">
            <a:noFill/>
            <a:miter lim="800000"/>
            <a:headEnd/>
            <a:tailEnd/>
          </a:ln>
          <a:effectLst/>
        </p:spPr>
        <p:txBody>
          <a:bodyPr wrap="square">
            <a:spAutoFit/>
          </a:bodyPr>
          <a:lstStyle/>
          <a:p>
            <a:pPr eaLnBrk="0" hangingPunct="0">
              <a:spcBef>
                <a:spcPct val="50000"/>
              </a:spcBef>
              <a:buClr>
                <a:srgbClr val="FF0000"/>
              </a:buClr>
              <a:buFont typeface="Wingdings" pitchFamily="2" charset="2"/>
              <a:buChar char="ü"/>
            </a:pPr>
            <a:r>
              <a:rPr lang="en-US" sz="2000" b="1" dirty="0" smtClean="0">
                <a:effectLst>
                  <a:outerShdw blurRad="38100" dist="38100" dir="2700000" algn="tl">
                    <a:srgbClr val="000000"/>
                  </a:outerShdw>
                </a:effectLst>
                <a:latin typeface="Arial Narrow" pitchFamily="34" charset="0"/>
              </a:rPr>
              <a:t> Actions that violate moral values</a:t>
            </a:r>
            <a:endParaRPr lang="en-US" sz="2000" b="1" dirty="0">
              <a:effectLst>
                <a:outerShdw blurRad="38100" dist="38100" dir="2700000" algn="tl">
                  <a:srgbClr val="000000"/>
                </a:outerShdw>
              </a:effectLst>
              <a:latin typeface="Arial Narrow" pitchFamily="34" charset="0"/>
            </a:endParaRPr>
          </a:p>
        </p:txBody>
      </p:sp>
      <p:sp>
        <p:nvSpPr>
          <p:cNvPr id="24" name="Line 6"/>
          <p:cNvSpPr>
            <a:spLocks noChangeShapeType="1"/>
          </p:cNvSpPr>
          <p:nvPr/>
        </p:nvSpPr>
        <p:spPr bwMode="auto">
          <a:xfrm>
            <a:off x="7239001" y="3440113"/>
            <a:ext cx="990600" cy="874712"/>
          </a:xfrm>
          <a:prstGeom prst="line">
            <a:avLst/>
          </a:prstGeom>
          <a:noFill/>
          <a:ln w="38100">
            <a:solidFill>
              <a:srgbClr val="006600"/>
            </a:solidFill>
            <a:round/>
            <a:headEnd/>
            <a:tailEnd type="triangle" w="med" len="lg"/>
          </a:ln>
          <a:effectLst/>
        </p:spPr>
        <p:txBody>
          <a:bodyPr/>
          <a:lstStyle/>
          <a:p>
            <a:endParaRPr lang="en-US"/>
          </a:p>
        </p:txBody>
      </p:sp>
    </p:spTree>
    <p:extLst>
      <p:ext uri="{BB962C8B-B14F-4D97-AF65-F5344CB8AC3E}">
        <p14:creationId xmlns:p14="http://schemas.microsoft.com/office/powerpoint/2010/main" val="27900714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FF00"/>
                </a:solidFill>
                <a:latin typeface="Cambria" pitchFamily="18" charset="0"/>
              </a:rPr>
              <a:t>S</a:t>
            </a:r>
            <a:r>
              <a:rPr lang="en-US" b="1" dirty="0" smtClean="0">
                <a:solidFill>
                  <a:srgbClr val="00FF00"/>
                </a:solidFill>
                <a:latin typeface="Cambria" pitchFamily="18" charset="0"/>
              </a:rPr>
              <a:t>eeking Safety</a:t>
            </a:r>
            <a:endParaRPr lang="en-US" dirty="0"/>
          </a:p>
        </p:txBody>
      </p:sp>
      <p:sp>
        <p:nvSpPr>
          <p:cNvPr id="3" name="Content Placeholder 2"/>
          <p:cNvSpPr>
            <a:spLocks noGrp="1"/>
          </p:cNvSpPr>
          <p:nvPr>
            <p:ph sz="half" idx="1"/>
          </p:nvPr>
        </p:nvSpPr>
        <p:spPr>
          <a:xfrm>
            <a:off x="4343400" y="2057400"/>
            <a:ext cx="4419600" cy="4419600"/>
          </a:xfrm>
        </p:spPr>
        <p:txBody>
          <a:bodyPr/>
          <a:lstStyle/>
          <a:p>
            <a:r>
              <a:rPr lang="en-US" sz="2800" dirty="0" smtClean="0">
                <a:latin typeface="Constantia" panose="02030602050306030303" pitchFamily="18" charset="0"/>
              </a:rPr>
              <a:t>25 lessons on topics that overlap between PTSD and Substance Abuse </a:t>
            </a:r>
          </a:p>
          <a:p>
            <a:pPr lvl="1"/>
            <a:r>
              <a:rPr lang="en-US" dirty="0" smtClean="0">
                <a:latin typeface="Constantia" panose="02030602050306030303" pitchFamily="18" charset="0"/>
              </a:rPr>
              <a:t>Safety Skills</a:t>
            </a:r>
            <a:endParaRPr lang="en-US" sz="2400" dirty="0" smtClean="0">
              <a:latin typeface="Constantia" panose="02030602050306030303" pitchFamily="18" charset="0"/>
            </a:endParaRPr>
          </a:p>
          <a:p>
            <a:pPr lvl="1"/>
            <a:r>
              <a:rPr lang="en-US" sz="2400" dirty="0" smtClean="0">
                <a:latin typeface="Constantia" panose="02030602050306030303" pitchFamily="18" charset="0"/>
              </a:rPr>
              <a:t>Grounding</a:t>
            </a:r>
          </a:p>
          <a:p>
            <a:pPr lvl="1"/>
            <a:r>
              <a:rPr lang="en-US" dirty="0" smtClean="0">
                <a:latin typeface="Constantia" panose="02030602050306030303" pitchFamily="18" charset="0"/>
              </a:rPr>
              <a:t>Anger</a:t>
            </a:r>
          </a:p>
          <a:p>
            <a:pPr lvl="1"/>
            <a:r>
              <a:rPr lang="en-US" sz="2400" dirty="0" smtClean="0">
                <a:latin typeface="Constantia" panose="02030602050306030303" pitchFamily="18" charset="0"/>
              </a:rPr>
              <a:t>Boundaries</a:t>
            </a:r>
          </a:p>
          <a:p>
            <a:pPr lvl="1"/>
            <a:r>
              <a:rPr lang="en-US" dirty="0" smtClean="0">
                <a:latin typeface="Constantia" panose="02030602050306030303" pitchFamily="18" charset="0"/>
              </a:rPr>
              <a:t>Self-care</a:t>
            </a:r>
            <a:endParaRPr lang="en-US" sz="2400" dirty="0" smtClean="0">
              <a:latin typeface="Constantia" panose="02030602050306030303" pitchFamily="18" charset="0"/>
            </a:endParaRPr>
          </a:p>
          <a:p>
            <a:pPr lvl="1"/>
            <a:r>
              <a:rPr lang="en-US" dirty="0" smtClean="0">
                <a:latin typeface="Constantia" panose="02030602050306030303" pitchFamily="18" charset="0"/>
              </a:rPr>
              <a:t>Honesty</a:t>
            </a:r>
          </a:p>
          <a:p>
            <a:pPr lvl="1"/>
            <a:r>
              <a:rPr lang="en-US" sz="2400" dirty="0" smtClean="0">
                <a:latin typeface="Constantia" panose="02030602050306030303" pitchFamily="18" charset="0"/>
              </a:rPr>
              <a:t>Compassion</a:t>
            </a:r>
          </a:p>
          <a:p>
            <a:pPr lvl="1"/>
            <a:endParaRPr lang="en-US" sz="2400" dirty="0" smtClean="0">
              <a:latin typeface="Constantia" panose="02030602050306030303" pitchFamily="18" charset="0"/>
            </a:endParaRPr>
          </a:p>
          <a:p>
            <a:pPr lvl="1"/>
            <a:endParaRPr lang="en-US" sz="2400" dirty="0">
              <a:latin typeface="Constantia" panose="02030602050306030303" pitchFamily="18" charset="0"/>
            </a:endParaRPr>
          </a:p>
        </p:txBody>
      </p:sp>
      <p:pic>
        <p:nvPicPr>
          <p:cNvPr id="6" name="Content Placeholder 5"/>
          <p:cNvPicPr>
            <a:picLocks noGrp="1" noChangeAspect="1"/>
          </p:cNvPicPr>
          <p:nvPr>
            <p:ph sz="half" idx="2"/>
          </p:nvPr>
        </p:nvPicPr>
        <p:blipFill>
          <a:blip r:embed="rId2"/>
          <a:stretch>
            <a:fillRect/>
          </a:stretch>
        </p:blipFill>
        <p:spPr>
          <a:xfrm>
            <a:off x="838200" y="2362200"/>
            <a:ext cx="3124200" cy="4025411"/>
          </a:xfrm>
          <a:prstGeom prst="rect">
            <a:avLst/>
          </a:prstGeom>
        </p:spPr>
      </p:pic>
    </p:spTree>
    <p:extLst>
      <p:ext uri="{BB962C8B-B14F-4D97-AF65-F5344CB8AC3E}">
        <p14:creationId xmlns:p14="http://schemas.microsoft.com/office/powerpoint/2010/main" val="31933479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FF00"/>
                </a:solidFill>
                <a:latin typeface="Cambria" pitchFamily="18" charset="0"/>
              </a:rPr>
              <a:t>DBT Skills Training</a:t>
            </a:r>
            <a:endParaRPr lang="en-US" dirty="0"/>
          </a:p>
        </p:txBody>
      </p:sp>
      <p:sp>
        <p:nvSpPr>
          <p:cNvPr id="3" name="Content Placeholder 2"/>
          <p:cNvSpPr>
            <a:spLocks noGrp="1"/>
          </p:cNvSpPr>
          <p:nvPr>
            <p:ph idx="1"/>
          </p:nvPr>
        </p:nvSpPr>
        <p:spPr>
          <a:xfrm>
            <a:off x="685800" y="1981200"/>
            <a:ext cx="6019800" cy="4114800"/>
          </a:xfrm>
        </p:spPr>
        <p:txBody>
          <a:bodyPr/>
          <a:lstStyle/>
          <a:p>
            <a:r>
              <a:rPr lang="en-US" sz="2800" dirty="0" smtClean="0">
                <a:latin typeface="Constantia" panose="02030602050306030303" pitchFamily="18" charset="0"/>
              </a:rPr>
              <a:t>Four topics with multiple lessons</a:t>
            </a:r>
          </a:p>
          <a:p>
            <a:pPr lvl="1"/>
            <a:r>
              <a:rPr lang="en-US" sz="2400" dirty="0">
                <a:latin typeface="Constantia" panose="02030602050306030303" pitchFamily="18" charset="0"/>
              </a:rPr>
              <a:t>Mindfulness</a:t>
            </a:r>
          </a:p>
          <a:p>
            <a:pPr lvl="1"/>
            <a:r>
              <a:rPr lang="en-US" sz="2400" dirty="0">
                <a:latin typeface="Constantia" panose="02030602050306030303" pitchFamily="18" charset="0"/>
              </a:rPr>
              <a:t>Interpersonal Effectiveness</a:t>
            </a:r>
          </a:p>
          <a:p>
            <a:pPr lvl="1"/>
            <a:r>
              <a:rPr lang="en-US" sz="2400" dirty="0">
                <a:latin typeface="Constantia" panose="02030602050306030303" pitchFamily="18" charset="0"/>
              </a:rPr>
              <a:t>Distress Tolerance</a:t>
            </a:r>
          </a:p>
          <a:p>
            <a:pPr lvl="1"/>
            <a:r>
              <a:rPr lang="en-US" sz="2400" dirty="0">
                <a:latin typeface="Constantia" panose="02030602050306030303" pitchFamily="18" charset="0"/>
              </a:rPr>
              <a:t>Affect Regulation</a:t>
            </a:r>
          </a:p>
          <a:p>
            <a:r>
              <a:rPr lang="en-US" sz="2800" dirty="0" smtClean="0">
                <a:latin typeface="Constantia" panose="02030602050306030303" pitchFamily="18" charset="0"/>
              </a:rPr>
              <a:t>New manual provides suggested menus of different specific skills and exercises with different populations</a:t>
            </a:r>
          </a:p>
          <a:p>
            <a:endParaRPr lang="en-US" sz="2800" dirty="0">
              <a:latin typeface="Constantia" panose="02030602050306030303" pitchFamily="18" charset="0"/>
            </a:endParaRPr>
          </a:p>
          <a:p>
            <a:endParaRPr lang="en-US" sz="2800" dirty="0" smtClean="0">
              <a:latin typeface="Constantia" panose="02030602050306030303" pitchFamily="18" charset="0"/>
            </a:endParaRPr>
          </a:p>
        </p:txBody>
      </p:sp>
      <p:pic>
        <p:nvPicPr>
          <p:cNvPr id="4" name="Picture 3"/>
          <p:cNvPicPr>
            <a:picLocks noChangeAspect="1"/>
          </p:cNvPicPr>
          <p:nvPr/>
        </p:nvPicPr>
        <p:blipFill>
          <a:blip r:embed="rId2"/>
          <a:stretch>
            <a:fillRect/>
          </a:stretch>
        </p:blipFill>
        <p:spPr>
          <a:xfrm>
            <a:off x="6324600" y="2590800"/>
            <a:ext cx="2476500" cy="3238500"/>
          </a:xfrm>
          <a:prstGeom prst="rect">
            <a:avLst/>
          </a:prstGeom>
        </p:spPr>
      </p:pic>
    </p:spTree>
    <p:extLst>
      <p:ext uri="{BB962C8B-B14F-4D97-AF65-F5344CB8AC3E}">
        <p14:creationId xmlns:p14="http://schemas.microsoft.com/office/powerpoint/2010/main" val="20337311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7088" y="0"/>
            <a:ext cx="9144000" cy="1139825"/>
          </a:xfrm>
        </p:spPr>
        <p:txBody>
          <a:bodyPr/>
          <a:lstStyle/>
          <a:p>
            <a:pPr algn="ctr" eaLnBrk="1" hangingPunct="1">
              <a:defRPr/>
            </a:pPr>
            <a:r>
              <a:rPr lang="en-US" sz="4000" b="1" dirty="0" smtClean="0">
                <a:solidFill>
                  <a:srgbClr val="00FF00"/>
                </a:solidFill>
                <a:latin typeface="Cambria" panose="02040503050406030204" pitchFamily="18" charset="0"/>
                <a:cs typeface="Tahoma" panose="020B0604030504040204" pitchFamily="34" charset="0"/>
              </a:rPr>
              <a:t>Stage II:  Remembrance and Mourning</a:t>
            </a:r>
          </a:p>
        </p:txBody>
      </p:sp>
      <p:sp>
        <p:nvSpPr>
          <p:cNvPr id="327683" name="Rectangle 3"/>
          <p:cNvSpPr>
            <a:spLocks noGrp="1" noChangeArrowheads="1"/>
          </p:cNvSpPr>
          <p:nvPr>
            <p:ph type="body" idx="1"/>
          </p:nvPr>
        </p:nvSpPr>
        <p:spPr>
          <a:xfrm>
            <a:off x="4114800" y="2209801"/>
            <a:ext cx="4572000" cy="3810000"/>
          </a:xfrm>
        </p:spPr>
        <p:txBody>
          <a:bodyPr/>
          <a:lstStyle/>
          <a:p>
            <a:pPr eaLnBrk="1" hangingPunct="1">
              <a:defRPr/>
            </a:pPr>
            <a:r>
              <a:rPr lang="en-US" sz="2800" dirty="0" smtClean="0">
                <a:latin typeface="Constantia" panose="02030602050306030303" pitchFamily="18" charset="0"/>
              </a:rPr>
              <a:t>Exposure and desensitization</a:t>
            </a:r>
          </a:p>
          <a:p>
            <a:pPr eaLnBrk="1" hangingPunct="1">
              <a:defRPr/>
            </a:pPr>
            <a:r>
              <a:rPr lang="en-US" sz="2800" dirty="0" smtClean="0">
                <a:latin typeface="Constantia" panose="02030602050306030303" pitchFamily="18" charset="0"/>
              </a:rPr>
              <a:t>Processing</a:t>
            </a:r>
          </a:p>
          <a:p>
            <a:pPr eaLnBrk="1" hangingPunct="1">
              <a:defRPr/>
            </a:pPr>
            <a:r>
              <a:rPr lang="en-US" sz="2800" dirty="0" smtClean="0">
                <a:latin typeface="Constantia" panose="02030602050306030303" pitchFamily="18" charset="0"/>
              </a:rPr>
              <a:t>Grieving</a:t>
            </a:r>
          </a:p>
          <a:p>
            <a:pPr eaLnBrk="1" hangingPunct="1">
              <a:defRPr/>
            </a:pPr>
            <a:r>
              <a:rPr lang="en-US" sz="2800" dirty="0" smtClean="0">
                <a:latin typeface="Constantia" panose="02030602050306030303" pitchFamily="18" charset="0"/>
              </a:rPr>
              <a:t>Constructing a narrative</a:t>
            </a:r>
          </a:p>
          <a:p>
            <a:pPr eaLnBrk="1" hangingPunct="1">
              <a:defRPr/>
            </a:pPr>
            <a:r>
              <a:rPr lang="en-US" sz="2800" dirty="0" smtClean="0">
                <a:latin typeface="Constantia" panose="02030602050306030303" pitchFamily="18" charset="0"/>
              </a:rPr>
              <a:t>Integration of the trauma</a:t>
            </a:r>
          </a:p>
          <a:p>
            <a:pPr marL="812800" indent="-812800" eaLnBrk="1" hangingPunct="1">
              <a:buFont typeface="Wingdings" pitchFamily="2" charset="2"/>
              <a:buAutoNum type="romanUcPeriod"/>
              <a:defRPr/>
            </a:pPr>
            <a:endParaRPr lang="en-US" dirty="0" smtClean="0"/>
          </a:p>
        </p:txBody>
      </p:sp>
      <p:pic>
        <p:nvPicPr>
          <p:cNvPr id="860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3571875"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259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pPr algn="ctr">
              <a:defRPr/>
            </a:pPr>
            <a:r>
              <a:rPr lang="en-US" sz="4300" b="1" dirty="0" smtClean="0">
                <a:solidFill>
                  <a:srgbClr val="00FF00"/>
                </a:solidFill>
                <a:latin typeface="Cambria" pitchFamily="18" charset="0"/>
              </a:rPr>
              <a:t>Treatment </a:t>
            </a:r>
            <a:r>
              <a:rPr lang="en-US" sz="4300" b="1" dirty="0">
                <a:solidFill>
                  <a:srgbClr val="00FF00"/>
                </a:solidFill>
                <a:latin typeface="Cambria" pitchFamily="18" charset="0"/>
              </a:rPr>
              <a:t>of </a:t>
            </a:r>
            <a:r>
              <a:rPr lang="en-US" sz="4300" b="1" dirty="0" smtClean="0">
                <a:solidFill>
                  <a:srgbClr val="00FF00"/>
                </a:solidFill>
                <a:latin typeface="Cambria" pitchFamily="18" charset="0"/>
              </a:rPr>
              <a:t>PTSD in Phase II</a:t>
            </a:r>
            <a:endParaRPr lang="en-US" sz="4300" b="1" dirty="0">
              <a:solidFill>
                <a:srgbClr val="00FF00"/>
              </a:solidFill>
              <a:latin typeface="Cambria" pitchFamily="18" charset="0"/>
            </a:endParaRPr>
          </a:p>
        </p:txBody>
      </p:sp>
      <p:sp>
        <p:nvSpPr>
          <p:cNvPr id="425987" name="Rectangle 3"/>
          <p:cNvSpPr>
            <a:spLocks noGrp="1" noChangeArrowheads="1"/>
          </p:cNvSpPr>
          <p:nvPr>
            <p:ph type="body" idx="1"/>
          </p:nvPr>
        </p:nvSpPr>
        <p:spPr>
          <a:xfrm>
            <a:off x="457200" y="1828800"/>
            <a:ext cx="8458200" cy="5029200"/>
          </a:xfrm>
        </p:spPr>
        <p:txBody>
          <a:bodyPr/>
          <a:lstStyle/>
          <a:p>
            <a:pPr>
              <a:buFont typeface="Wingdings" pitchFamily="2" charset="2"/>
              <a:buNone/>
              <a:defRPr/>
            </a:pPr>
            <a:r>
              <a:rPr lang="en-US" sz="2800" dirty="0">
                <a:solidFill>
                  <a:srgbClr val="FFFF00"/>
                </a:solidFill>
                <a:latin typeface="Constantia" pitchFamily="18" charset="0"/>
              </a:rPr>
              <a:t>Evidence-Based Psychotherapies for Phase II </a:t>
            </a:r>
            <a:r>
              <a:rPr lang="en-US" sz="2800" dirty="0" smtClean="0">
                <a:solidFill>
                  <a:srgbClr val="FFFF00"/>
                </a:solidFill>
                <a:latin typeface="Constantia" pitchFamily="18" charset="0"/>
              </a:rPr>
              <a:t>Trauma Treatment</a:t>
            </a:r>
            <a:r>
              <a:rPr lang="en-US" sz="2800" dirty="0">
                <a:solidFill>
                  <a:srgbClr val="FFFF00"/>
                </a:solidFill>
                <a:latin typeface="Constantia" pitchFamily="18" charset="0"/>
              </a:rPr>
              <a:t>:</a:t>
            </a:r>
          </a:p>
          <a:p>
            <a:pPr>
              <a:defRPr/>
            </a:pPr>
            <a:r>
              <a:rPr lang="en-US" sz="2800" dirty="0">
                <a:latin typeface="Constantia" pitchFamily="18" charset="0"/>
              </a:rPr>
              <a:t>Cognitive Processing Therapy (CPT)</a:t>
            </a:r>
          </a:p>
          <a:p>
            <a:pPr>
              <a:defRPr/>
            </a:pPr>
            <a:r>
              <a:rPr lang="en-US" sz="2800" dirty="0">
                <a:latin typeface="Constantia" pitchFamily="18" charset="0"/>
              </a:rPr>
              <a:t>Prolonged Exposure (PE)</a:t>
            </a:r>
          </a:p>
          <a:p>
            <a:pPr>
              <a:defRPr/>
            </a:pPr>
            <a:r>
              <a:rPr lang="en-US" sz="2800" dirty="0">
                <a:latin typeface="Constantia" pitchFamily="18" charset="0"/>
              </a:rPr>
              <a:t>Eye Movement Desensitization and Reprocessing (EMDR</a:t>
            </a:r>
            <a:r>
              <a:rPr lang="en-US" sz="2800" dirty="0" smtClean="0">
                <a:latin typeface="Constantia" pitchFamily="18" charset="0"/>
              </a:rPr>
              <a:t>)</a:t>
            </a:r>
          </a:p>
          <a:p>
            <a:pPr marL="742950" lvl="2" indent="-342900">
              <a:buClr>
                <a:schemeClr val="accent1"/>
              </a:buClr>
              <a:defRPr/>
            </a:pPr>
            <a:r>
              <a:rPr lang="en-US" dirty="0">
                <a:latin typeface="Constantia" panose="02030602050306030303" pitchFamily="18" charset="0"/>
              </a:rPr>
              <a:t>EMDR has a specific protocol to deal with urges to use substances</a:t>
            </a:r>
          </a:p>
          <a:p>
            <a:pPr>
              <a:defRPr/>
            </a:pPr>
            <a:endParaRPr lang="en-US" sz="2800" dirty="0">
              <a:latin typeface="Constantia" pitchFamily="18" charset="0"/>
            </a:endParaRPr>
          </a:p>
        </p:txBody>
      </p:sp>
    </p:spTree>
    <p:extLst>
      <p:ext uri="{BB962C8B-B14F-4D97-AF65-F5344CB8AC3E}">
        <p14:creationId xmlns:p14="http://schemas.microsoft.com/office/powerpoint/2010/main" val="14387381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pPr algn="ctr" eaLnBrk="1" hangingPunct="1">
              <a:defRPr/>
            </a:pPr>
            <a:r>
              <a:rPr lang="en-US" b="1" dirty="0" smtClean="0">
                <a:solidFill>
                  <a:srgbClr val="00FF00"/>
                </a:solidFill>
                <a:latin typeface="Cambria" panose="02040503050406030204" pitchFamily="18" charset="0"/>
                <a:cs typeface="Tahoma" pitchFamily="34" charset="0"/>
              </a:rPr>
              <a:t>Stage III:  Reconnection</a:t>
            </a:r>
          </a:p>
        </p:txBody>
      </p:sp>
      <p:sp>
        <p:nvSpPr>
          <p:cNvPr id="644099" name="Rectangle 3"/>
          <p:cNvSpPr>
            <a:spLocks noGrp="1" noChangeArrowheads="1"/>
          </p:cNvSpPr>
          <p:nvPr>
            <p:ph type="body" idx="1"/>
          </p:nvPr>
        </p:nvSpPr>
        <p:spPr>
          <a:xfrm>
            <a:off x="3733800" y="1905000"/>
            <a:ext cx="5105400" cy="4114800"/>
          </a:xfrm>
        </p:spPr>
        <p:txBody>
          <a:bodyPr/>
          <a:lstStyle/>
          <a:p>
            <a:pPr eaLnBrk="1" hangingPunct="1">
              <a:defRPr/>
            </a:pPr>
            <a:r>
              <a:rPr lang="en-US" sz="2800" dirty="0" smtClean="0">
                <a:latin typeface="Constantia" panose="02030602050306030303" pitchFamily="18" charset="0"/>
              </a:rPr>
              <a:t>Gradually decrease isolation</a:t>
            </a:r>
          </a:p>
          <a:p>
            <a:pPr eaLnBrk="1" hangingPunct="1">
              <a:defRPr/>
            </a:pPr>
            <a:r>
              <a:rPr lang="en-US" sz="2800" dirty="0" smtClean="0">
                <a:latin typeface="Constantia" panose="02030602050306030303" pitchFamily="18" charset="0"/>
              </a:rPr>
              <a:t>Re-establishing estranged relationships</a:t>
            </a:r>
          </a:p>
          <a:p>
            <a:pPr eaLnBrk="1" hangingPunct="1">
              <a:defRPr/>
            </a:pPr>
            <a:r>
              <a:rPr lang="en-US" sz="2800" dirty="0" smtClean="0">
                <a:latin typeface="Constantia" panose="02030602050306030303" pitchFamily="18" charset="0"/>
              </a:rPr>
              <a:t>Developing trusting relationships</a:t>
            </a:r>
          </a:p>
          <a:p>
            <a:pPr eaLnBrk="1" hangingPunct="1">
              <a:defRPr/>
            </a:pPr>
            <a:r>
              <a:rPr lang="en-US" sz="2800" dirty="0" smtClean="0">
                <a:latin typeface="Constantia" panose="02030602050306030303" pitchFamily="18" charset="0"/>
              </a:rPr>
              <a:t>Developing intimacy</a:t>
            </a:r>
          </a:p>
          <a:p>
            <a:pPr eaLnBrk="1" hangingPunct="1">
              <a:defRPr/>
            </a:pPr>
            <a:r>
              <a:rPr lang="en-US" sz="2800" dirty="0" smtClean="0">
                <a:latin typeface="Constantia" panose="02030602050306030303" pitchFamily="18" charset="0"/>
              </a:rPr>
              <a:t>Developing sexual intimacy</a:t>
            </a:r>
          </a:p>
          <a:p>
            <a:pPr eaLnBrk="1" hangingPunct="1">
              <a:defRPr/>
            </a:pPr>
            <a:r>
              <a:rPr lang="en-US" sz="2800" dirty="0" smtClean="0">
                <a:latin typeface="Constantia" panose="02030602050306030303" pitchFamily="18" charset="0"/>
              </a:rPr>
              <a:t>Parenting</a:t>
            </a:r>
          </a:p>
          <a:p>
            <a:pPr eaLnBrk="1" hangingPunct="1">
              <a:defRPr/>
            </a:pPr>
            <a:r>
              <a:rPr lang="en-US" sz="2800" dirty="0" smtClean="0">
                <a:latin typeface="Constantia" panose="02030602050306030303" pitchFamily="18" charset="0"/>
              </a:rPr>
              <a:t>Community-based activities</a:t>
            </a:r>
          </a:p>
          <a:p>
            <a:pPr eaLnBrk="1" hangingPunct="1">
              <a:defRPr/>
            </a:pPr>
            <a:r>
              <a:rPr lang="en-US" sz="2800" dirty="0" smtClean="0">
                <a:latin typeface="Constantia" panose="02030602050306030303" pitchFamily="18" charset="0"/>
              </a:rPr>
              <a:t>Spirituality</a:t>
            </a:r>
          </a:p>
          <a:p>
            <a:pPr eaLnBrk="1" hangingPunct="1">
              <a:defRPr/>
            </a:pPr>
            <a:endParaRPr lang="en-US" sz="2800" dirty="0" smtClean="0"/>
          </a:p>
          <a:p>
            <a:pPr eaLnBrk="1" hangingPunct="1">
              <a:defRPr/>
            </a:pPr>
            <a:endParaRPr lang="en-US" sz="2800" dirty="0" smtClean="0"/>
          </a:p>
        </p:txBody>
      </p:sp>
      <p:pic>
        <p:nvPicPr>
          <p:cNvPr id="2" name="Picture 1"/>
          <p:cNvPicPr>
            <a:picLocks noChangeAspect="1"/>
          </p:cNvPicPr>
          <p:nvPr/>
        </p:nvPicPr>
        <p:blipFill>
          <a:blip r:embed="rId2"/>
          <a:stretch>
            <a:fillRect/>
          </a:stretch>
        </p:blipFill>
        <p:spPr>
          <a:xfrm>
            <a:off x="228600" y="2895600"/>
            <a:ext cx="3420163" cy="2568021"/>
          </a:xfrm>
          <a:prstGeom prst="rect">
            <a:avLst/>
          </a:prstGeom>
        </p:spPr>
      </p:pic>
    </p:spTree>
    <p:extLst>
      <p:ext uri="{BB962C8B-B14F-4D97-AF65-F5344CB8AC3E}">
        <p14:creationId xmlns:p14="http://schemas.microsoft.com/office/powerpoint/2010/main" val="41717306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228600" y="171450"/>
            <a:ext cx="8458200" cy="1123950"/>
          </a:xfrm>
        </p:spPr>
        <p:txBody>
          <a:bodyPr/>
          <a:lstStyle/>
          <a:p>
            <a:pPr algn="ctr">
              <a:defRPr/>
            </a:pPr>
            <a:r>
              <a:rPr lang="en-US" b="1" dirty="0">
                <a:solidFill>
                  <a:srgbClr val="00FF00"/>
                </a:solidFill>
                <a:latin typeface="Cambria" panose="02040503050406030204" pitchFamily="18" charset="0"/>
                <a:cs typeface="Tahoma" pitchFamily="34" charset="0"/>
              </a:rPr>
              <a:t>Stage III:  Reconnection</a:t>
            </a:r>
          </a:p>
        </p:txBody>
      </p:sp>
      <p:sp>
        <p:nvSpPr>
          <p:cNvPr id="420867" name="Rectangle 3"/>
          <p:cNvSpPr>
            <a:spLocks noGrp="1" noChangeArrowheads="1"/>
          </p:cNvSpPr>
          <p:nvPr>
            <p:ph type="body" idx="1"/>
          </p:nvPr>
        </p:nvSpPr>
        <p:spPr>
          <a:xfrm>
            <a:off x="304800" y="1905000"/>
            <a:ext cx="8534400" cy="5029200"/>
          </a:xfrm>
        </p:spPr>
        <p:txBody>
          <a:bodyPr/>
          <a:lstStyle/>
          <a:p>
            <a:pPr>
              <a:defRPr/>
            </a:pPr>
            <a:r>
              <a:rPr lang="en-US" sz="2800" dirty="0" smtClean="0">
                <a:latin typeface="Constantia" panose="02030602050306030303" pitchFamily="18" charset="0"/>
              </a:rPr>
              <a:t>There </a:t>
            </a:r>
            <a:r>
              <a:rPr lang="en-US" sz="2800" dirty="0">
                <a:latin typeface="Constantia" panose="02030602050306030303" pitchFamily="18" charset="0"/>
              </a:rPr>
              <a:t>are no Evidence-Based </a:t>
            </a:r>
            <a:r>
              <a:rPr lang="en-US" sz="2800" dirty="0" smtClean="0">
                <a:latin typeface="Constantia" panose="02030602050306030303" pitchFamily="18" charset="0"/>
              </a:rPr>
              <a:t>Psychotherapies </a:t>
            </a:r>
            <a:r>
              <a:rPr lang="en-US" sz="2800" dirty="0">
                <a:latin typeface="Constantia" panose="02030602050306030303" pitchFamily="18" charset="0"/>
              </a:rPr>
              <a:t>for Phase III </a:t>
            </a:r>
            <a:r>
              <a:rPr lang="en-US" sz="2800" dirty="0" smtClean="0">
                <a:latin typeface="Constantia" panose="02030602050306030303" pitchFamily="18" charset="0"/>
              </a:rPr>
              <a:t>trauma treatment</a:t>
            </a:r>
          </a:p>
          <a:p>
            <a:pPr lvl="1">
              <a:defRPr/>
            </a:pPr>
            <a:r>
              <a:rPr lang="en-US" dirty="0" smtClean="0">
                <a:latin typeface="Constantia" panose="02030602050306030303" pitchFamily="18" charset="0"/>
              </a:rPr>
              <a:t>but </a:t>
            </a:r>
            <a:r>
              <a:rPr lang="en-US" dirty="0">
                <a:latin typeface="Constantia" panose="02030602050306030303" pitchFamily="18" charset="0"/>
              </a:rPr>
              <a:t>couples and/or family therapy may </a:t>
            </a:r>
            <a:r>
              <a:rPr lang="en-US" dirty="0" smtClean="0">
                <a:latin typeface="Constantia" panose="02030602050306030303" pitchFamily="18" charset="0"/>
              </a:rPr>
              <a:t>be helpful</a:t>
            </a:r>
          </a:p>
          <a:p>
            <a:pPr>
              <a:defRPr/>
            </a:pPr>
            <a:r>
              <a:rPr lang="en-US" sz="2800" dirty="0" smtClean="0">
                <a:latin typeface="Constantia" panose="02030602050306030303" pitchFamily="18" charset="0"/>
              </a:rPr>
              <a:t>Cognitive-Behavioral Conjoint Therapy for PTSD shows promise (Monson and </a:t>
            </a:r>
            <a:r>
              <a:rPr lang="en-US" sz="2800" dirty="0" err="1" smtClean="0">
                <a:latin typeface="Constantia" panose="02030602050306030303" pitchFamily="18" charset="0"/>
              </a:rPr>
              <a:t>Fredman</a:t>
            </a:r>
            <a:r>
              <a:rPr lang="en-US" sz="2800" dirty="0" smtClean="0">
                <a:latin typeface="Constantia" panose="02030602050306030303" pitchFamily="18" charset="0"/>
              </a:rPr>
              <a:t>, 2012)</a:t>
            </a:r>
            <a:endParaRPr lang="en-US" sz="2800" dirty="0">
              <a:latin typeface="Constantia" panose="02030602050306030303" pitchFamily="18" charset="0"/>
            </a:endParaRPr>
          </a:p>
        </p:txBody>
      </p:sp>
    </p:spTree>
    <p:extLst>
      <p:ext uri="{BB962C8B-B14F-4D97-AF65-F5344CB8AC3E}">
        <p14:creationId xmlns:p14="http://schemas.microsoft.com/office/powerpoint/2010/main" val="18824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08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0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pPr algn="ctr">
              <a:defRPr/>
            </a:pPr>
            <a:r>
              <a:rPr lang="en-US" sz="4000" b="1" dirty="0" smtClean="0">
                <a:solidFill>
                  <a:srgbClr val="00FF00"/>
                </a:solidFill>
                <a:latin typeface="Cambria" pitchFamily="18" charset="0"/>
              </a:rPr>
              <a:t>Integrated Treatment for PTSD and Substance Abuse</a:t>
            </a:r>
          </a:p>
        </p:txBody>
      </p:sp>
      <p:sp>
        <p:nvSpPr>
          <p:cNvPr id="438275" name="Rectangle 3"/>
          <p:cNvSpPr>
            <a:spLocks noGrp="1" noChangeArrowheads="1"/>
          </p:cNvSpPr>
          <p:nvPr>
            <p:ph type="body" idx="1"/>
          </p:nvPr>
        </p:nvSpPr>
        <p:spPr/>
        <p:txBody>
          <a:bodyPr/>
          <a:lstStyle/>
          <a:p>
            <a:pPr>
              <a:buFontTx/>
              <a:buNone/>
              <a:defRPr/>
            </a:pPr>
            <a:endParaRPr lang="en-US" dirty="0" smtClean="0"/>
          </a:p>
          <a:p>
            <a:pPr algn="ctr">
              <a:buFontTx/>
              <a:buNone/>
              <a:defRPr/>
            </a:pPr>
            <a:r>
              <a:rPr lang="en-US" dirty="0" smtClean="0">
                <a:solidFill>
                  <a:srgbClr val="FFFF00"/>
                </a:solidFill>
                <a:latin typeface="Constantia" pitchFamily="18" charset="0"/>
              </a:rPr>
              <a:t>Seeking Safety is the only empirically-supported integrated treatment for </a:t>
            </a:r>
            <a:r>
              <a:rPr lang="en-US" i="1" dirty="0" smtClean="0">
                <a:solidFill>
                  <a:srgbClr val="FFFF00"/>
                </a:solidFill>
                <a:latin typeface="Constantia" pitchFamily="18" charset="0"/>
              </a:rPr>
              <a:t>both</a:t>
            </a:r>
            <a:r>
              <a:rPr lang="en-US" dirty="0" smtClean="0">
                <a:solidFill>
                  <a:srgbClr val="FFFF00"/>
                </a:solidFill>
                <a:latin typeface="Constantia" pitchFamily="18" charset="0"/>
              </a:rPr>
              <a:t> PTSD and Substance Abuse</a:t>
            </a:r>
          </a:p>
          <a:p>
            <a:pPr algn="ctr">
              <a:buFontTx/>
              <a:buNone/>
              <a:defRPr/>
            </a:pPr>
            <a:r>
              <a:rPr lang="en-US" dirty="0" smtClean="0">
                <a:solidFill>
                  <a:srgbClr val="FFFF00"/>
                </a:solidFill>
                <a:latin typeface="Constantia" pitchFamily="18" charset="0"/>
              </a:rPr>
              <a:t>But it is only a Phase I treatment for Safety and Stabilization</a:t>
            </a:r>
          </a:p>
        </p:txBody>
      </p:sp>
    </p:spTree>
    <p:extLst>
      <p:ext uri="{BB962C8B-B14F-4D97-AF65-F5344CB8AC3E}">
        <p14:creationId xmlns:p14="http://schemas.microsoft.com/office/powerpoint/2010/main" val="3309285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8274"/>
                                        </p:tgtEl>
                                        <p:attrNameLst>
                                          <p:attrName>style.visibility</p:attrName>
                                        </p:attrNameLst>
                                      </p:cBhvr>
                                      <p:to>
                                        <p:strVal val="visible"/>
                                      </p:to>
                                    </p:set>
                                    <p:animEffect transition="in" filter="fade">
                                      <p:cBhvr>
                                        <p:cTn id="7" dur="2000"/>
                                        <p:tgtEl>
                                          <p:spTgt spid="438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8275">
                                            <p:txEl>
                                              <p:pRg st="1" end="1"/>
                                            </p:txEl>
                                          </p:spTgt>
                                        </p:tgtEl>
                                        <p:attrNameLst>
                                          <p:attrName>style.visibility</p:attrName>
                                        </p:attrNameLst>
                                      </p:cBhvr>
                                      <p:to>
                                        <p:strVal val="visible"/>
                                      </p:to>
                                    </p:set>
                                    <p:animEffect transition="in" filter="fade">
                                      <p:cBhvr>
                                        <p:cTn id="12" dur="2000"/>
                                        <p:tgtEl>
                                          <p:spTgt spid="438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8275">
                                            <p:txEl>
                                              <p:pRg st="2" end="2"/>
                                            </p:txEl>
                                          </p:spTgt>
                                        </p:tgtEl>
                                        <p:attrNameLst>
                                          <p:attrName>style.visibility</p:attrName>
                                        </p:attrNameLst>
                                      </p:cBhvr>
                                      <p:to>
                                        <p:strVal val="visible"/>
                                      </p:to>
                                    </p:set>
                                    <p:animEffect transition="in" filter="fade">
                                      <p:cBhvr>
                                        <p:cTn id="17" dur="2000"/>
                                        <p:tgtEl>
                                          <p:spTgt spid="438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4" grpId="0"/>
      <p:bldP spid="43827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89900" cy="1123950"/>
          </a:xfrm>
        </p:spPr>
        <p:txBody>
          <a:bodyPr/>
          <a:lstStyle/>
          <a:p>
            <a:pPr algn="ctr"/>
            <a:r>
              <a:rPr lang="en-US" b="1" dirty="0" smtClean="0">
                <a:solidFill>
                  <a:srgbClr val="00FF00"/>
                </a:solidFill>
                <a:latin typeface="Cambria" pitchFamily="18" charset="0"/>
              </a:rPr>
              <a:t>Recent Research on Treatment </a:t>
            </a:r>
            <a:r>
              <a:rPr lang="en-US" b="1" dirty="0">
                <a:solidFill>
                  <a:srgbClr val="00FF00"/>
                </a:solidFill>
                <a:latin typeface="Cambria" pitchFamily="18" charset="0"/>
              </a:rPr>
              <a:t>for PTSD and SUDs</a:t>
            </a:r>
            <a:endParaRPr lang="en-US" dirty="0"/>
          </a:p>
        </p:txBody>
      </p:sp>
      <p:sp>
        <p:nvSpPr>
          <p:cNvPr id="3" name="Content Placeholder 2"/>
          <p:cNvSpPr>
            <a:spLocks noGrp="1"/>
          </p:cNvSpPr>
          <p:nvPr>
            <p:ph idx="1"/>
          </p:nvPr>
        </p:nvSpPr>
        <p:spPr>
          <a:xfrm>
            <a:off x="685800" y="1981200"/>
            <a:ext cx="8077200" cy="4114800"/>
          </a:xfrm>
        </p:spPr>
        <p:txBody>
          <a:bodyPr/>
          <a:lstStyle/>
          <a:p>
            <a:r>
              <a:rPr lang="en-US" sz="2400" dirty="0" smtClean="0">
                <a:latin typeface="Constantia" pitchFamily="18" charset="0"/>
              </a:rPr>
              <a:t>Two recent studies of treatment of PTSD and SUDs using Prolonged Exposure and </a:t>
            </a:r>
            <a:r>
              <a:rPr lang="en-US" sz="2400" i="1" dirty="0" smtClean="0">
                <a:latin typeface="Constantia" pitchFamily="18" charset="0"/>
              </a:rPr>
              <a:t>simultaneous</a:t>
            </a:r>
            <a:r>
              <a:rPr lang="en-US" sz="2400" dirty="0" smtClean="0">
                <a:latin typeface="Constantia" pitchFamily="18" charset="0"/>
              </a:rPr>
              <a:t> SUD treatment show mixed results</a:t>
            </a:r>
          </a:p>
          <a:p>
            <a:pPr lvl="1"/>
            <a:r>
              <a:rPr lang="en-US" sz="2400" dirty="0" smtClean="0">
                <a:latin typeface="Constantia" pitchFamily="18" charset="0"/>
              </a:rPr>
              <a:t>Exposure therapy does not increase substance use</a:t>
            </a:r>
          </a:p>
          <a:p>
            <a:pPr lvl="1"/>
            <a:r>
              <a:rPr lang="en-US" sz="2400" dirty="0" smtClean="0">
                <a:latin typeface="Constantia" pitchFamily="18" charset="0"/>
              </a:rPr>
              <a:t>One study </a:t>
            </a:r>
            <a:r>
              <a:rPr lang="en-US" sz="2400" dirty="0">
                <a:latin typeface="Constantia" pitchFamily="18" charset="0"/>
              </a:rPr>
              <a:t>found that </a:t>
            </a:r>
            <a:r>
              <a:rPr lang="en-US" sz="2400" dirty="0" smtClean="0">
                <a:latin typeface="Constantia" pitchFamily="18" charset="0"/>
              </a:rPr>
              <a:t>integrated exposure </a:t>
            </a:r>
            <a:r>
              <a:rPr lang="en-US" sz="2400" dirty="0">
                <a:latin typeface="Constantia" pitchFamily="18" charset="0"/>
              </a:rPr>
              <a:t>therapy </a:t>
            </a:r>
            <a:r>
              <a:rPr lang="en-US" sz="2400" dirty="0" smtClean="0">
                <a:latin typeface="Constantia" pitchFamily="18" charset="0"/>
              </a:rPr>
              <a:t>plus SUD treatment improves </a:t>
            </a:r>
            <a:r>
              <a:rPr lang="en-US" sz="2400" dirty="0">
                <a:latin typeface="Constantia" pitchFamily="18" charset="0"/>
              </a:rPr>
              <a:t>trauma symptoms but not substance abuse, depression or anxiety compared to TAU </a:t>
            </a:r>
            <a:r>
              <a:rPr lang="en-US" sz="1800" dirty="0">
                <a:latin typeface="Constantia" pitchFamily="18" charset="0"/>
              </a:rPr>
              <a:t>(Mills et al., 2012)</a:t>
            </a:r>
          </a:p>
          <a:p>
            <a:pPr lvl="1"/>
            <a:r>
              <a:rPr lang="en-US" sz="2400" dirty="0">
                <a:latin typeface="Constantia" pitchFamily="18" charset="0"/>
              </a:rPr>
              <a:t>The other </a:t>
            </a:r>
            <a:r>
              <a:rPr lang="en-US" sz="2400" dirty="0" smtClean="0">
                <a:latin typeface="Constantia" pitchFamily="18" charset="0"/>
              </a:rPr>
              <a:t>found that Prolonged Exposure plus Naltrexone does not improve trauma symptoms more than treatment as usual </a:t>
            </a:r>
            <a:r>
              <a:rPr lang="en-US" sz="1800" dirty="0" smtClean="0">
                <a:latin typeface="Constantia" pitchFamily="18" charset="0"/>
              </a:rPr>
              <a:t>(</a:t>
            </a:r>
            <a:r>
              <a:rPr lang="en-US" sz="1800" dirty="0" err="1" smtClean="0">
                <a:latin typeface="Constantia" pitchFamily="18" charset="0"/>
              </a:rPr>
              <a:t>Foa</a:t>
            </a:r>
            <a:r>
              <a:rPr lang="en-US" sz="1800" dirty="0" smtClean="0">
                <a:latin typeface="Constantia" pitchFamily="18" charset="0"/>
              </a:rPr>
              <a:t> et al., 2013)</a:t>
            </a:r>
          </a:p>
        </p:txBody>
      </p:sp>
    </p:spTree>
    <p:extLst>
      <p:ext uri="{BB962C8B-B14F-4D97-AF65-F5344CB8AC3E}">
        <p14:creationId xmlns:p14="http://schemas.microsoft.com/office/powerpoint/2010/main" val="13559738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636" y="228600"/>
            <a:ext cx="7753350" cy="1123950"/>
          </a:xfrm>
        </p:spPr>
        <p:txBody>
          <a:bodyPr/>
          <a:lstStyle/>
          <a:p>
            <a:pPr algn="ctr"/>
            <a:r>
              <a:rPr lang="en-US" b="1" dirty="0">
                <a:solidFill>
                  <a:srgbClr val="00FF00"/>
                </a:solidFill>
                <a:latin typeface="Cambria" pitchFamily="18" charset="0"/>
              </a:rPr>
              <a:t>P</a:t>
            </a:r>
            <a:r>
              <a:rPr lang="en-US" b="1" dirty="0" smtClean="0">
                <a:solidFill>
                  <a:srgbClr val="00FF00"/>
                </a:solidFill>
                <a:latin typeface="Cambria" pitchFamily="18" charset="0"/>
              </a:rPr>
              <a:t>romising Treatments: Mindfulness Meditation</a:t>
            </a:r>
            <a:endParaRPr lang="en-US" dirty="0"/>
          </a:p>
        </p:txBody>
      </p:sp>
      <p:sp>
        <p:nvSpPr>
          <p:cNvPr id="3" name="Content Placeholder 2"/>
          <p:cNvSpPr>
            <a:spLocks noGrp="1"/>
          </p:cNvSpPr>
          <p:nvPr>
            <p:ph idx="1"/>
          </p:nvPr>
        </p:nvSpPr>
        <p:spPr/>
        <p:txBody>
          <a:bodyPr/>
          <a:lstStyle/>
          <a:p>
            <a:r>
              <a:rPr lang="en-US" sz="2800" dirty="0" smtClean="0">
                <a:latin typeface="Constantia" panose="02030602050306030303" pitchFamily="18" charset="0"/>
              </a:rPr>
              <a:t>Mindfulness Meditation</a:t>
            </a:r>
          </a:p>
          <a:p>
            <a:pPr lvl="1"/>
            <a:r>
              <a:rPr lang="en-US" dirty="0">
                <a:latin typeface="Constantia" panose="02030602050306030303" pitchFamily="18" charset="0"/>
              </a:rPr>
              <a:t>DBT</a:t>
            </a:r>
          </a:p>
          <a:p>
            <a:pPr lvl="1"/>
            <a:r>
              <a:rPr lang="en-US" dirty="0">
                <a:latin typeface="Constantia" panose="02030602050306030303" pitchFamily="18" charset="0"/>
              </a:rPr>
              <a:t>Mindfulness-Based Stress </a:t>
            </a:r>
            <a:r>
              <a:rPr lang="en-US" dirty="0" smtClean="0">
                <a:latin typeface="Constantia" panose="02030602050306030303" pitchFamily="18" charset="0"/>
              </a:rPr>
              <a:t>Reduction</a:t>
            </a:r>
          </a:p>
          <a:p>
            <a:pPr lvl="2"/>
            <a:r>
              <a:rPr lang="en-US" altLang="en-US" sz="2800" dirty="0">
                <a:latin typeface="Constantia" panose="02030602050306030303" pitchFamily="18" charset="0"/>
              </a:rPr>
              <a:t>MBSR reduces PTSD symptoms in Veterans </a:t>
            </a:r>
            <a:r>
              <a:rPr lang="en-US" altLang="en-US" sz="2200" dirty="0">
                <a:latin typeface="Constantia" panose="02030602050306030303" pitchFamily="18" charset="0"/>
              </a:rPr>
              <a:t>(Kearney et al., 2012; </a:t>
            </a:r>
            <a:r>
              <a:rPr lang="en-US" altLang="en-US" sz="2200" dirty="0" err="1">
                <a:latin typeface="Constantia" panose="02030602050306030303" pitchFamily="18" charset="0"/>
              </a:rPr>
              <a:t>Kluepfel</a:t>
            </a:r>
            <a:r>
              <a:rPr lang="en-US" altLang="en-US" sz="2200" dirty="0">
                <a:latin typeface="Constantia" panose="02030602050306030303" pitchFamily="18" charset="0"/>
              </a:rPr>
              <a:t> et al., 2013</a:t>
            </a:r>
            <a:r>
              <a:rPr lang="en-US" altLang="en-US" sz="2200" dirty="0" smtClean="0">
                <a:latin typeface="Constantia" panose="02030602050306030303" pitchFamily="18" charset="0"/>
              </a:rPr>
              <a:t>)</a:t>
            </a:r>
            <a:endParaRPr lang="en-US" sz="2200" dirty="0">
              <a:latin typeface="Constantia" panose="02030602050306030303" pitchFamily="18" charset="0"/>
            </a:endParaRPr>
          </a:p>
          <a:p>
            <a:pPr lvl="1"/>
            <a:r>
              <a:rPr lang="en-US" dirty="0">
                <a:latin typeface="Constantia" panose="02030602050306030303" pitchFamily="18" charset="0"/>
              </a:rPr>
              <a:t>Mindfulness-Based Relapse </a:t>
            </a:r>
            <a:r>
              <a:rPr lang="en-US" dirty="0" smtClean="0">
                <a:latin typeface="Constantia" panose="02030602050306030303" pitchFamily="18" charset="0"/>
              </a:rPr>
              <a:t>Prevention</a:t>
            </a:r>
          </a:p>
          <a:p>
            <a:pPr lvl="1"/>
            <a:r>
              <a:rPr lang="en-US" dirty="0" smtClean="0">
                <a:latin typeface="Constantia" panose="02030602050306030303" pitchFamily="18" charset="0"/>
              </a:rPr>
              <a:t>Acceptance and Commitment Therapy</a:t>
            </a:r>
            <a:endParaRPr lang="en-US" dirty="0">
              <a:latin typeface="Constantia" panose="02030602050306030303" pitchFamily="18" charset="0"/>
            </a:endParaRPr>
          </a:p>
          <a:p>
            <a:pPr lvl="1"/>
            <a:endParaRPr lang="en-US" sz="2400" dirty="0" smtClean="0">
              <a:latin typeface="Constantia" panose="02030602050306030303" pitchFamily="18" charset="0"/>
            </a:endParaRPr>
          </a:p>
        </p:txBody>
      </p:sp>
    </p:spTree>
    <p:extLst>
      <p:ext uri="{BB962C8B-B14F-4D97-AF65-F5344CB8AC3E}">
        <p14:creationId xmlns:p14="http://schemas.microsoft.com/office/powerpoint/2010/main" val="28599705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53350" cy="1123950"/>
          </a:xfrm>
        </p:spPr>
        <p:txBody>
          <a:bodyPr/>
          <a:lstStyle/>
          <a:p>
            <a:pPr algn="ctr"/>
            <a:r>
              <a:rPr lang="en-US" b="1" dirty="0">
                <a:solidFill>
                  <a:srgbClr val="00FF00"/>
                </a:solidFill>
                <a:latin typeface="Cambria" pitchFamily="18" charset="0"/>
              </a:rPr>
              <a:t>P</a:t>
            </a:r>
            <a:r>
              <a:rPr lang="en-US" b="1" dirty="0" smtClean="0">
                <a:solidFill>
                  <a:srgbClr val="00FF00"/>
                </a:solidFill>
                <a:latin typeface="Cambria" pitchFamily="18" charset="0"/>
              </a:rPr>
              <a:t>romising Treatments:</a:t>
            </a:r>
            <a:br>
              <a:rPr lang="en-US" b="1" dirty="0" smtClean="0">
                <a:solidFill>
                  <a:srgbClr val="00FF00"/>
                </a:solidFill>
                <a:latin typeface="Cambria" pitchFamily="18" charset="0"/>
              </a:rPr>
            </a:br>
            <a:r>
              <a:rPr lang="en-US" b="1" dirty="0" smtClean="0">
                <a:solidFill>
                  <a:srgbClr val="00FF00"/>
                </a:solidFill>
                <a:latin typeface="Cambria" pitchFamily="18" charset="0"/>
              </a:rPr>
              <a:t>STAIR Narrative Therapy</a:t>
            </a:r>
            <a:endParaRPr lang="en-US" dirty="0"/>
          </a:p>
        </p:txBody>
      </p:sp>
      <p:sp>
        <p:nvSpPr>
          <p:cNvPr id="3" name="Content Placeholder 2"/>
          <p:cNvSpPr>
            <a:spLocks noGrp="1"/>
          </p:cNvSpPr>
          <p:nvPr>
            <p:ph idx="1"/>
          </p:nvPr>
        </p:nvSpPr>
        <p:spPr/>
        <p:txBody>
          <a:bodyPr/>
          <a:lstStyle/>
          <a:p>
            <a:pPr marL="342900" lvl="1" indent="-342900">
              <a:buClr>
                <a:schemeClr val="accent1"/>
              </a:buClr>
            </a:pPr>
            <a:r>
              <a:rPr lang="en-US" altLang="en-US" dirty="0" smtClean="0">
                <a:latin typeface="Constantia" panose="02030602050306030303" pitchFamily="18" charset="0"/>
              </a:rPr>
              <a:t>Skills </a:t>
            </a:r>
            <a:r>
              <a:rPr lang="en-US" altLang="en-US" dirty="0">
                <a:latin typeface="Constantia" panose="02030602050306030303" pitchFamily="18" charset="0"/>
              </a:rPr>
              <a:t>Training in Affective and Interpersonal Regulation (STAIR) Narrative Therapy </a:t>
            </a:r>
            <a:r>
              <a:rPr lang="en-US" altLang="en-US" sz="2400" dirty="0">
                <a:latin typeface="Constantia" panose="02030602050306030303" pitchFamily="18" charset="0"/>
              </a:rPr>
              <a:t>(</a:t>
            </a:r>
            <a:r>
              <a:rPr lang="en-US" altLang="en-US" sz="2400" dirty="0" err="1">
                <a:latin typeface="Constantia" panose="02030602050306030303" pitchFamily="18" charset="0"/>
              </a:rPr>
              <a:t>Cloitre</a:t>
            </a:r>
            <a:r>
              <a:rPr lang="en-US" altLang="en-US" sz="2400" dirty="0">
                <a:latin typeface="Constantia" panose="02030602050306030303" pitchFamily="18" charset="0"/>
              </a:rPr>
              <a:t> et al., 2006)</a:t>
            </a:r>
          </a:p>
          <a:p>
            <a:pPr lvl="1"/>
            <a:r>
              <a:rPr lang="en-US" altLang="en-US" dirty="0" smtClean="0">
                <a:latin typeface="Constantia" panose="02030602050306030303" pitchFamily="18" charset="0"/>
              </a:rPr>
              <a:t>Uses </a:t>
            </a:r>
            <a:r>
              <a:rPr lang="en-US" altLang="en-US" dirty="0">
                <a:latin typeface="Constantia" panose="02030602050306030303" pitchFamily="18" charset="0"/>
              </a:rPr>
              <a:t>coping skills from Stress Inoculation Training and Dialectical Behavior Therapy </a:t>
            </a:r>
            <a:endParaRPr lang="en-US" altLang="en-US" dirty="0" smtClean="0">
              <a:latin typeface="Constantia" panose="02030602050306030303" pitchFamily="18" charset="0"/>
            </a:endParaRPr>
          </a:p>
          <a:p>
            <a:pPr lvl="1"/>
            <a:r>
              <a:rPr lang="en-US" altLang="en-US" dirty="0" smtClean="0">
                <a:latin typeface="Constantia" panose="02030602050306030303" pitchFamily="18" charset="0"/>
              </a:rPr>
              <a:t>8-10 </a:t>
            </a:r>
            <a:r>
              <a:rPr lang="en-US" altLang="en-US" dirty="0">
                <a:latin typeface="Constantia" panose="02030602050306030303" pitchFamily="18" charset="0"/>
              </a:rPr>
              <a:t>sessions of skills building and 8 sessions of narrative therapy</a:t>
            </a:r>
          </a:p>
          <a:p>
            <a:pPr lvl="1"/>
            <a:r>
              <a:rPr lang="en-US" altLang="en-US" dirty="0">
                <a:latin typeface="Constantia" panose="02030602050306030303" pitchFamily="18" charset="0"/>
              </a:rPr>
              <a:t>This is the only Phase I </a:t>
            </a:r>
            <a:r>
              <a:rPr lang="en-US" altLang="en-US" u="sng" dirty="0">
                <a:latin typeface="Constantia" panose="02030602050306030303" pitchFamily="18" charset="0"/>
              </a:rPr>
              <a:t>and</a:t>
            </a:r>
            <a:r>
              <a:rPr lang="en-US" altLang="en-US" dirty="0">
                <a:latin typeface="Constantia" panose="02030602050306030303" pitchFamily="18" charset="0"/>
              </a:rPr>
              <a:t> Phase II treatment for trauma and complex trauma</a:t>
            </a:r>
          </a:p>
          <a:p>
            <a:pPr lvl="1"/>
            <a:endParaRPr lang="en-US" dirty="0" smtClean="0">
              <a:latin typeface="Constantia" panose="02030602050306030303" pitchFamily="18" charset="0"/>
            </a:endParaRPr>
          </a:p>
        </p:txBody>
      </p:sp>
    </p:spTree>
    <p:extLst>
      <p:ext uri="{BB962C8B-B14F-4D97-AF65-F5344CB8AC3E}">
        <p14:creationId xmlns:p14="http://schemas.microsoft.com/office/powerpoint/2010/main" val="2954852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marforres.marines.mil/Portals/116/Docs/COSC/Images/Continuum_Fami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09788"/>
            <a:ext cx="629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4500" y="228600"/>
            <a:ext cx="8305800" cy="1143000"/>
          </a:xfrm>
          <a:extLst/>
        </p:spPr>
        <p:txBody>
          <a:bodyPr>
            <a:normAutofit fontScale="90000"/>
          </a:bodyPr>
          <a:lstStyle/>
          <a:p>
            <a:pPr algn="ctr">
              <a:defRPr/>
            </a:pPr>
            <a:r>
              <a:rPr lang="en-US" b="1" dirty="0" smtClean="0">
                <a:solidFill>
                  <a:srgbClr val="00FF00"/>
                </a:solidFill>
                <a:effectLst>
                  <a:outerShdw blurRad="38100" dist="38100" dir="2700000" algn="tl">
                    <a:srgbClr val="000000">
                      <a:alpha val="43137"/>
                    </a:srgbClr>
                  </a:outerShdw>
                </a:effectLst>
                <a:latin typeface="Cambria" panose="02040503050406030204" pitchFamily="18" charset="0"/>
                <a:cs typeface="Tahoma" panose="020B0604030504040204" pitchFamily="34" charset="0"/>
              </a:rPr>
              <a:t>Post-Traumatic Responses </a:t>
            </a:r>
            <a:br>
              <a:rPr lang="en-US" b="1" dirty="0" smtClean="0">
                <a:solidFill>
                  <a:srgbClr val="00FF00"/>
                </a:solidFill>
                <a:effectLst>
                  <a:outerShdw blurRad="38100" dist="38100" dir="2700000" algn="tl">
                    <a:srgbClr val="000000">
                      <a:alpha val="43137"/>
                    </a:srgbClr>
                  </a:outerShdw>
                </a:effectLst>
                <a:latin typeface="Cambria" panose="02040503050406030204" pitchFamily="18" charset="0"/>
                <a:cs typeface="Tahoma" panose="020B0604030504040204" pitchFamily="34" charset="0"/>
              </a:rPr>
            </a:br>
            <a:r>
              <a:rPr lang="en-US" b="1" dirty="0" smtClean="0">
                <a:solidFill>
                  <a:srgbClr val="00FF00"/>
                </a:solidFill>
                <a:effectLst>
                  <a:outerShdw blurRad="38100" dist="38100" dir="2700000" algn="tl">
                    <a:srgbClr val="000000">
                      <a:alpha val="43137"/>
                    </a:srgbClr>
                  </a:outerShdw>
                </a:effectLst>
                <a:latin typeface="Cambria" panose="02040503050406030204" pitchFamily="18" charset="0"/>
                <a:cs typeface="Tahoma" panose="020B0604030504040204" pitchFamily="34" charset="0"/>
              </a:rPr>
              <a:t>Occur on a Continuum</a:t>
            </a:r>
            <a:endParaRPr lang="en-US" dirty="0">
              <a:solidFill>
                <a:srgbClr val="00FF00"/>
              </a:solidFill>
            </a:endParaRPr>
          </a:p>
        </p:txBody>
      </p:sp>
    </p:spTree>
    <p:extLst>
      <p:ext uri="{BB962C8B-B14F-4D97-AF65-F5344CB8AC3E}">
        <p14:creationId xmlns:p14="http://schemas.microsoft.com/office/powerpoint/2010/main" val="32745792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81200"/>
            <a:ext cx="9144000" cy="4114800"/>
          </a:xfrm>
        </p:spPr>
        <p:txBody>
          <a:bodyPr/>
          <a:lstStyle/>
          <a:p>
            <a:pPr marL="0" indent="0">
              <a:buFontTx/>
              <a:buNone/>
              <a:defRPr/>
            </a:pPr>
            <a:endParaRPr lang="en-US" dirty="0" smtClean="0"/>
          </a:p>
          <a:p>
            <a:pPr marL="0" indent="0">
              <a:buFontTx/>
              <a:buNone/>
              <a:defRPr/>
            </a:pPr>
            <a:endParaRPr lang="en-US" sz="800" dirty="0"/>
          </a:p>
          <a:p>
            <a:pPr marL="0" indent="0" algn="ctr">
              <a:buFontTx/>
              <a:buNone/>
              <a:defRPr/>
            </a:pPr>
            <a:r>
              <a:rPr lang="en-US" sz="5400" b="1" dirty="0" smtClean="0">
                <a:solidFill>
                  <a:srgbClr val="00FF00"/>
                </a:solidFill>
                <a:latin typeface="Cambria" pitchFamily="18" charset="0"/>
              </a:rPr>
              <a:t>Resources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71550"/>
          </a:xfrm>
        </p:spPr>
        <p:txBody>
          <a:bodyPr>
            <a:normAutofit/>
          </a:bodyPr>
          <a:lstStyle/>
          <a:p>
            <a:pPr algn="ctr" eaLnBrk="1" fontAlgn="auto" hangingPunct="1">
              <a:spcAft>
                <a:spcPts val="0"/>
              </a:spcAft>
              <a:defRPr/>
            </a:pPr>
            <a:r>
              <a:rPr lang="en-US" sz="4400" b="1" dirty="0" smtClean="0">
                <a:solidFill>
                  <a:srgbClr val="00FF00"/>
                </a:solidFill>
                <a:effectLst>
                  <a:outerShdw blurRad="38100" dist="38100" dir="2700000" algn="tl">
                    <a:srgbClr val="000000">
                      <a:alpha val="43137"/>
                    </a:srgbClr>
                  </a:outerShdw>
                </a:effectLst>
                <a:latin typeface="Cambria" pitchFamily="18" charset="0"/>
              </a:rPr>
              <a:t>What It Is Like to Have PTSD</a:t>
            </a:r>
            <a:endParaRPr lang="en-US" sz="4400" b="1" dirty="0">
              <a:solidFill>
                <a:srgbClr val="00FF00"/>
              </a:solidFill>
              <a:effectLst>
                <a:outerShdw blurRad="38100" dist="38100" dir="2700000" algn="tl">
                  <a:srgbClr val="000000">
                    <a:alpha val="43137"/>
                  </a:srgbClr>
                </a:outerShdw>
              </a:effectLst>
              <a:latin typeface="Cambria" pitchFamily="18" charset="0"/>
            </a:endParaRPr>
          </a:p>
        </p:txBody>
      </p:sp>
      <p:sp>
        <p:nvSpPr>
          <p:cNvPr id="92163" name="Content Placeholder 2"/>
          <p:cNvSpPr>
            <a:spLocks noGrp="1"/>
          </p:cNvSpPr>
          <p:nvPr>
            <p:ph idx="1"/>
          </p:nvPr>
        </p:nvSpPr>
        <p:spPr>
          <a:xfrm>
            <a:off x="457200" y="1905000"/>
            <a:ext cx="8305800" cy="4114800"/>
          </a:xfrm>
        </p:spPr>
        <p:txBody>
          <a:bodyPr/>
          <a:lstStyle/>
          <a:p>
            <a:pPr eaLnBrk="1" hangingPunct="1"/>
            <a:r>
              <a:rPr lang="en-US" altLang="en-US" sz="2800" i="1" dirty="0" smtClean="0"/>
              <a:t>What It Is Like to Go to War </a:t>
            </a:r>
            <a:r>
              <a:rPr lang="en-US" altLang="en-US" sz="2800" dirty="0" smtClean="0"/>
              <a:t>by Karl </a:t>
            </a:r>
            <a:r>
              <a:rPr lang="en-US" altLang="en-US" sz="2800" dirty="0" err="1" smtClean="0"/>
              <a:t>Marlantes</a:t>
            </a:r>
            <a:endParaRPr lang="en-US" altLang="en-US" sz="2800" dirty="0" smtClean="0"/>
          </a:p>
          <a:p>
            <a:pPr eaLnBrk="1" hangingPunct="1"/>
            <a:r>
              <a:rPr lang="en-US" altLang="en-US" sz="2800" i="1" dirty="0" smtClean="0"/>
              <a:t>On Killing: The Psychological Cost of Learning to Kill in War and Society </a:t>
            </a:r>
            <a:r>
              <a:rPr lang="en-US" altLang="en-US" sz="2800" dirty="0" smtClean="0"/>
              <a:t>(2009), Dave Grossman</a:t>
            </a:r>
          </a:p>
          <a:p>
            <a:pPr eaLnBrk="1" hangingPunct="1"/>
            <a:r>
              <a:rPr lang="en-US" altLang="en-US" sz="2800" i="1" dirty="0" smtClean="0"/>
              <a:t>Achilles in Vietnam:  Combat Trauma and the Undoing of Character </a:t>
            </a:r>
            <a:r>
              <a:rPr lang="en-US" altLang="en-US" sz="2800" dirty="0" smtClean="0"/>
              <a:t>(1995), Jonathan Shay</a:t>
            </a:r>
          </a:p>
          <a:p>
            <a:pPr eaLnBrk="1" hangingPunct="1"/>
            <a:r>
              <a:rPr lang="en-US" altLang="en-US" sz="2800" dirty="0" smtClean="0"/>
              <a:t>Military culture course:  </a:t>
            </a:r>
            <a:r>
              <a:rPr lang="en-US" altLang="en-US" sz="2800" u="sng" dirty="0" smtClean="0">
                <a:solidFill>
                  <a:srgbClr val="FF9933"/>
                </a:solidFill>
              </a:rPr>
              <a:t>www.ptsd.va.gov/professional/ptsd101/course-modules/military_culture.asp</a:t>
            </a:r>
            <a:endParaRPr lang="en-US" altLang="en-US" sz="2800" dirty="0" smtClean="0">
              <a:solidFill>
                <a:srgbClr val="FF9933"/>
              </a:solidFill>
            </a:endParaRPr>
          </a:p>
          <a:p>
            <a:pPr eaLnBrk="1" hangingPunct="1"/>
            <a:endParaRPr lang="en-US" altLang="en-US" sz="2800" i="1" dirty="0" smtClean="0"/>
          </a:p>
        </p:txBody>
      </p:sp>
    </p:spTree>
    <p:extLst>
      <p:ext uri="{BB962C8B-B14F-4D97-AF65-F5344CB8AC3E}">
        <p14:creationId xmlns:p14="http://schemas.microsoft.com/office/powerpoint/2010/main" val="3451690511"/>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71550"/>
          </a:xfrm>
        </p:spPr>
        <p:txBody>
          <a:bodyPr>
            <a:normAutofit/>
          </a:bodyPr>
          <a:lstStyle/>
          <a:p>
            <a:pPr algn="ctr" eaLnBrk="1" fontAlgn="auto" hangingPunct="1">
              <a:spcAft>
                <a:spcPts val="0"/>
              </a:spcAft>
              <a:defRPr/>
            </a:pPr>
            <a:r>
              <a:rPr lang="en-US" sz="4400" b="1" dirty="0">
                <a:solidFill>
                  <a:srgbClr val="00FF00"/>
                </a:solidFill>
                <a:effectLst>
                  <a:outerShdw blurRad="38100" dist="38100" dir="2700000" algn="tl">
                    <a:srgbClr val="000000">
                      <a:alpha val="43137"/>
                    </a:srgbClr>
                  </a:outerShdw>
                </a:effectLst>
                <a:latin typeface="Cambria" pitchFamily="18" charset="0"/>
              </a:rPr>
              <a:t>Resources for PTSD</a:t>
            </a:r>
            <a:endParaRPr lang="en-US" dirty="0">
              <a:solidFill>
                <a:srgbClr val="00FF00"/>
              </a:solidFill>
            </a:endParaRPr>
          </a:p>
        </p:txBody>
      </p:sp>
      <p:sp>
        <p:nvSpPr>
          <p:cNvPr id="3" name="Content Placeholder 2"/>
          <p:cNvSpPr>
            <a:spLocks noGrp="1"/>
          </p:cNvSpPr>
          <p:nvPr>
            <p:ph idx="1"/>
          </p:nvPr>
        </p:nvSpPr>
        <p:spPr>
          <a:xfrm>
            <a:off x="457200" y="1935163"/>
            <a:ext cx="8382000" cy="4389437"/>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sz="2800" dirty="0"/>
              <a:t>National Center for PTSD</a:t>
            </a:r>
            <a:r>
              <a:rPr lang="en-US" sz="2800" dirty="0" smtClean="0"/>
              <a:t>:  </a:t>
            </a:r>
            <a:r>
              <a:rPr lang="en-US" sz="2800" u="sng" dirty="0" smtClean="0">
                <a:solidFill>
                  <a:srgbClr val="FF9933"/>
                </a:solidFill>
              </a:rPr>
              <a:t>www.ptsd.va.gov</a:t>
            </a:r>
          </a:p>
          <a:p>
            <a:pPr marL="274320" indent="-274320" eaLnBrk="1" fontAlgn="auto" hangingPunct="1">
              <a:spcAft>
                <a:spcPts val="0"/>
              </a:spcAft>
              <a:buClr>
                <a:schemeClr val="accent3"/>
              </a:buClr>
              <a:buFont typeface="Wingdings 2"/>
              <a:buChar char=""/>
              <a:defRPr/>
            </a:pPr>
            <a:r>
              <a:rPr lang="en-US" sz="2800" dirty="0" smtClean="0"/>
              <a:t>International Society for Traumatic Stress Studies:  </a:t>
            </a:r>
            <a:r>
              <a:rPr lang="en-US" sz="2800" u="sng" dirty="0" smtClean="0">
                <a:solidFill>
                  <a:srgbClr val="FF9933"/>
                </a:solidFill>
              </a:rPr>
              <a:t>www.istss.org</a:t>
            </a:r>
          </a:p>
          <a:p>
            <a:pPr marL="274320" indent="-274320" eaLnBrk="1" fontAlgn="auto" hangingPunct="1">
              <a:spcAft>
                <a:spcPts val="0"/>
              </a:spcAft>
              <a:buClr>
                <a:schemeClr val="accent3"/>
              </a:buClr>
              <a:buFont typeface="Wingdings 2"/>
              <a:buChar char=""/>
              <a:defRPr/>
            </a:pPr>
            <a:r>
              <a:rPr lang="en-US" sz="2800" dirty="0" smtClean="0"/>
              <a:t>International Society for the Study of Trauma and Dissociation:  </a:t>
            </a:r>
            <a:r>
              <a:rPr lang="en-US" sz="2800" u="sng" dirty="0" smtClean="0">
                <a:solidFill>
                  <a:srgbClr val="FF9933"/>
                </a:solidFill>
              </a:rPr>
              <a:t>www.isst-d.org</a:t>
            </a:r>
            <a:endParaRPr lang="en-US" sz="2800" u="sng" dirty="0">
              <a:solidFill>
                <a:srgbClr val="FF9933"/>
              </a:solidFill>
            </a:endParaRPr>
          </a:p>
          <a:p>
            <a:pPr marL="274320" indent="-274320" eaLnBrk="1" fontAlgn="auto" hangingPunct="1">
              <a:spcAft>
                <a:spcPts val="0"/>
              </a:spcAft>
              <a:buClr>
                <a:schemeClr val="accent3"/>
              </a:buClr>
              <a:buFont typeface="Wingdings 2"/>
              <a:buChar char=""/>
              <a:defRPr/>
            </a:pPr>
            <a:r>
              <a:rPr lang="en-US" dirty="0" smtClean="0"/>
              <a:t>PTSD </a:t>
            </a:r>
            <a:r>
              <a:rPr lang="en-US" dirty="0"/>
              <a:t>101 courses:  </a:t>
            </a:r>
            <a:r>
              <a:rPr lang="en-US" u="sng" dirty="0" smtClean="0">
                <a:solidFill>
                  <a:srgbClr val="FF9933"/>
                </a:solidFill>
              </a:rPr>
              <a:t>www.ptsd.va.gov/professional/ptsd101/course-modules.asp</a:t>
            </a:r>
          </a:p>
          <a:p>
            <a:pPr marL="274320" indent="-274320" eaLnBrk="1" fontAlgn="auto" hangingPunct="1">
              <a:spcAft>
                <a:spcPts val="0"/>
              </a:spcAft>
              <a:buClr>
                <a:schemeClr val="accent3"/>
              </a:buClr>
              <a:buFont typeface="Wingdings 2"/>
              <a:buChar char=""/>
              <a:defRPr/>
            </a:pPr>
            <a:r>
              <a:rPr lang="en-US" u="sng" dirty="0" smtClean="0">
                <a:solidFill>
                  <a:srgbClr val="FF9933"/>
                </a:solidFill>
              </a:rPr>
              <a:t>http://mghcme.org/courses/course-detail/from_the_war_zone_to_the_home_front_supporting_the_    </a:t>
            </a:r>
            <a:r>
              <a:rPr lang="en-US" u="sng" dirty="0" err="1">
                <a:solidFill>
                  <a:srgbClr val="FF9933"/>
                </a:solidFill>
              </a:rPr>
              <a:t>mental_health_of_veteran</a:t>
            </a:r>
            <a:r>
              <a:rPr lang="en-US" u="sng" dirty="0">
                <a:solidFill>
                  <a:srgbClr val="FF9933"/>
                </a:solidFill>
              </a:rPr>
              <a:t> </a:t>
            </a:r>
          </a:p>
          <a:p>
            <a:pPr marL="274320" indent="-274320" eaLnBrk="1" fontAlgn="auto" hangingPunct="1">
              <a:spcAft>
                <a:spcPts val="0"/>
              </a:spcAft>
              <a:buClr>
                <a:schemeClr val="accent3"/>
              </a:buClr>
              <a:buFont typeface="Wingdings 2"/>
              <a:buChar char=""/>
              <a:defRPr/>
            </a:pPr>
            <a:endParaRPr lang="en-US" sz="2800" u="sng" dirty="0">
              <a:solidFill>
                <a:srgbClr val="0070C0"/>
              </a:solidFill>
            </a:endParaRPr>
          </a:p>
        </p:txBody>
      </p:sp>
    </p:spTree>
    <p:extLst>
      <p:ext uri="{BB962C8B-B14F-4D97-AF65-F5344CB8AC3E}">
        <p14:creationId xmlns:p14="http://schemas.microsoft.com/office/powerpoint/2010/main" val="30973592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71550"/>
          </a:xfrm>
        </p:spPr>
        <p:txBody>
          <a:bodyPr>
            <a:normAutofit/>
          </a:bodyPr>
          <a:lstStyle/>
          <a:p>
            <a:pPr algn="ctr" eaLnBrk="1" fontAlgn="auto" hangingPunct="1">
              <a:spcAft>
                <a:spcPts val="0"/>
              </a:spcAft>
              <a:defRPr/>
            </a:pPr>
            <a:r>
              <a:rPr lang="en-US" sz="4400" b="1" dirty="0" smtClean="0">
                <a:solidFill>
                  <a:srgbClr val="00FF00"/>
                </a:solidFill>
                <a:effectLst>
                  <a:outerShdw blurRad="38100" dist="38100" dir="2700000" algn="tl">
                    <a:srgbClr val="000000">
                      <a:alpha val="43137"/>
                    </a:srgbClr>
                  </a:outerShdw>
                </a:effectLst>
                <a:latin typeface="Cambria" pitchFamily="18" charset="0"/>
              </a:rPr>
              <a:t>Veteran Resources for PTSD</a:t>
            </a:r>
            <a:endParaRPr lang="en-US" sz="4400" b="1" dirty="0">
              <a:solidFill>
                <a:srgbClr val="00FF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457200" y="1905000"/>
            <a:ext cx="8305800" cy="48006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2800" i="1" dirty="0" smtClean="0"/>
              <a:t>Once a Warrior--Always a Warrior: Navigating the Transition from Combat to Home--Including Combat Stress, PTSD, and </a:t>
            </a:r>
            <a:r>
              <a:rPr lang="en-US" sz="2800" i="1" dirty="0" err="1" smtClean="0"/>
              <a:t>mTBI</a:t>
            </a:r>
            <a:r>
              <a:rPr lang="en-US" sz="2800" dirty="0" smtClean="0"/>
              <a:t> by Charles </a:t>
            </a:r>
            <a:r>
              <a:rPr lang="en-US" sz="2800" dirty="0" err="1" smtClean="0"/>
              <a:t>Hoge</a:t>
            </a:r>
            <a:endParaRPr lang="en-US" sz="2800" dirty="0" smtClean="0"/>
          </a:p>
          <a:p>
            <a:pPr marL="274320" indent="-274320" eaLnBrk="1" fontAlgn="auto" hangingPunct="1">
              <a:spcAft>
                <a:spcPts val="0"/>
              </a:spcAft>
              <a:buClr>
                <a:schemeClr val="accent3"/>
              </a:buClr>
              <a:buFont typeface="Wingdings 2"/>
              <a:buChar char=""/>
              <a:defRPr/>
            </a:pPr>
            <a:r>
              <a:rPr lang="en-US" sz="2800" i="1" dirty="0"/>
              <a:t>The PTSD Workbook: Simple, Effective Techniques for Overcoming Traumatic Stress Symptoms </a:t>
            </a:r>
            <a:r>
              <a:rPr lang="en-US" sz="2800" dirty="0"/>
              <a:t>by Mary Beth Williams and </a:t>
            </a:r>
            <a:r>
              <a:rPr lang="en-US" sz="2800" dirty="0" err="1"/>
              <a:t>Soili</a:t>
            </a:r>
            <a:r>
              <a:rPr lang="en-US" sz="2800" dirty="0"/>
              <a:t> </a:t>
            </a:r>
            <a:r>
              <a:rPr lang="en-US" sz="2800" dirty="0" err="1" smtClean="0"/>
              <a:t>Poijula</a:t>
            </a:r>
            <a:endParaRPr lang="en-US" sz="2800" dirty="0" smtClean="0"/>
          </a:p>
          <a:p>
            <a:pPr marL="274320" indent="-274320" eaLnBrk="1" fontAlgn="auto" hangingPunct="1">
              <a:spcAft>
                <a:spcPts val="0"/>
              </a:spcAft>
              <a:buClr>
                <a:schemeClr val="accent3"/>
              </a:buClr>
              <a:buFont typeface="Wingdings 2"/>
              <a:buChar char=""/>
              <a:defRPr/>
            </a:pPr>
            <a:r>
              <a:rPr lang="en-US" sz="2800" i="1" dirty="0" smtClean="0"/>
              <a:t>After the War Zone: A Practical Guide for Returning Troops and Their Families </a:t>
            </a:r>
            <a:r>
              <a:rPr lang="en-US" sz="2800" dirty="0" smtClean="0"/>
              <a:t>by Matthew Friedman and Laurie Slone</a:t>
            </a:r>
          </a:p>
          <a:p>
            <a:pPr marL="640080" lvl="1" indent="-246888" eaLnBrk="1" fontAlgn="auto" hangingPunct="1">
              <a:spcAft>
                <a:spcPts val="0"/>
              </a:spcAft>
              <a:buFont typeface="Wingdings 2"/>
              <a:buChar char=""/>
              <a:defRPr/>
            </a:pPr>
            <a:r>
              <a:rPr lang="en-US" sz="2200" dirty="0" smtClean="0"/>
              <a:t>Free </a:t>
            </a:r>
            <a:r>
              <a:rPr lang="en-US" sz="2200" dirty="0"/>
              <a:t>podcast available at</a:t>
            </a:r>
            <a:r>
              <a:rPr lang="en-US" altLang="en-US" sz="2200" dirty="0">
                <a:solidFill>
                  <a:prstClr val="white"/>
                </a:solidFill>
                <a:effectLst>
                  <a:outerShdw blurRad="38100" dist="38100" dir="2700000" algn="tl">
                    <a:srgbClr val="000000">
                      <a:alpha val="43137"/>
                    </a:srgbClr>
                  </a:outerShdw>
                </a:effectLst>
              </a:rPr>
              <a:t> </a:t>
            </a:r>
            <a:r>
              <a:rPr lang="en-US" altLang="en-US" sz="2200" u="sng" dirty="0" smtClean="0">
                <a:solidFill>
                  <a:srgbClr val="FF9933"/>
                </a:solidFill>
              </a:rPr>
              <a:t>https://itunes.apple.com/eg/podcast/returning-from-the-war-zone/id657517343</a:t>
            </a:r>
            <a:endParaRPr lang="en-US" altLang="en-US" sz="2200" dirty="0">
              <a:solidFill>
                <a:srgbClr val="FF9933"/>
              </a:solidFill>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Wingdings 2"/>
              <a:buChar char=""/>
              <a:defRPr/>
            </a:pPr>
            <a:endParaRPr lang="en-US" sz="2800" dirty="0" smtClean="0"/>
          </a:p>
          <a:p>
            <a:pPr marL="274320" indent="-274320" eaLnBrk="1" fontAlgn="auto" hangingPunct="1">
              <a:spcAft>
                <a:spcPts val="0"/>
              </a:spcAft>
              <a:buClr>
                <a:schemeClr val="accent3"/>
              </a:buClr>
              <a:buFont typeface="Wingdings" pitchFamily="2" charset="2"/>
              <a:buNone/>
              <a:defRPr/>
            </a:pPr>
            <a:endParaRPr lang="en-US" dirty="0" smtClean="0">
              <a:solidFill>
                <a:srgbClr val="0066FF"/>
              </a:solidFill>
            </a:endParaRPr>
          </a:p>
          <a:p>
            <a:pPr marL="274320" indent="-274320" eaLnBrk="1" fontAlgn="auto" hangingPunct="1">
              <a:spcAft>
                <a:spcPts val="0"/>
              </a:spcAft>
              <a:buClr>
                <a:schemeClr val="accent3"/>
              </a:buClr>
              <a:buFont typeface="Wingdings 2"/>
              <a:buChar char=""/>
              <a:defRPr/>
            </a:pPr>
            <a:endParaRPr lang="en-US" dirty="0"/>
          </a:p>
        </p:txBody>
      </p:sp>
    </p:spTree>
    <p:extLst>
      <p:ext uri="{BB962C8B-B14F-4D97-AF65-F5344CB8AC3E}">
        <p14:creationId xmlns:p14="http://schemas.microsoft.com/office/powerpoint/2010/main" val="491518821"/>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71550"/>
          </a:xfrm>
        </p:spPr>
        <p:txBody>
          <a:bodyPr>
            <a:normAutofit/>
          </a:bodyPr>
          <a:lstStyle/>
          <a:p>
            <a:pPr algn="ctr" eaLnBrk="1" fontAlgn="auto" hangingPunct="1">
              <a:spcAft>
                <a:spcPts val="0"/>
              </a:spcAft>
              <a:defRPr/>
            </a:pPr>
            <a:r>
              <a:rPr lang="en-US" sz="4400" b="1" dirty="0">
                <a:solidFill>
                  <a:srgbClr val="00FF00"/>
                </a:solidFill>
                <a:effectLst>
                  <a:outerShdw blurRad="38100" dist="38100" dir="2700000" algn="tl">
                    <a:srgbClr val="000000">
                      <a:alpha val="43137"/>
                    </a:srgbClr>
                  </a:outerShdw>
                </a:effectLst>
                <a:latin typeface="Cambria" pitchFamily="18" charset="0"/>
              </a:rPr>
              <a:t>Veteran Resources for PTSD</a:t>
            </a:r>
          </a:p>
        </p:txBody>
      </p:sp>
      <p:sp>
        <p:nvSpPr>
          <p:cNvPr id="95235" name="Content Placeholder 2"/>
          <p:cNvSpPr>
            <a:spLocks noGrp="1"/>
          </p:cNvSpPr>
          <p:nvPr>
            <p:ph idx="1"/>
          </p:nvPr>
        </p:nvSpPr>
        <p:spPr>
          <a:xfrm>
            <a:off x="381000" y="1905000"/>
            <a:ext cx="8382000" cy="4114800"/>
          </a:xfrm>
        </p:spPr>
        <p:txBody>
          <a:bodyPr/>
          <a:lstStyle/>
          <a:p>
            <a:pPr eaLnBrk="1" hangingPunct="1"/>
            <a:r>
              <a:rPr lang="en-US" altLang="en-US" sz="2800" dirty="0" smtClean="0"/>
              <a:t>Adjustment after deployment</a:t>
            </a:r>
          </a:p>
          <a:p>
            <a:pPr lvl="1" eaLnBrk="1" hangingPunct="1"/>
            <a:r>
              <a:rPr lang="en-US" altLang="en-US" sz="2800" u="sng" dirty="0" smtClean="0">
                <a:solidFill>
                  <a:srgbClr val="FF9933"/>
                </a:solidFill>
              </a:rPr>
              <a:t>www.afterdeployment.org</a:t>
            </a:r>
          </a:p>
          <a:p>
            <a:pPr lvl="1" eaLnBrk="1" hangingPunct="1"/>
            <a:r>
              <a:rPr lang="en-US" altLang="en-US" sz="2800" u="sng" dirty="0" smtClean="0">
                <a:solidFill>
                  <a:srgbClr val="FF9933"/>
                </a:solidFill>
              </a:rPr>
              <a:t>http://maketheconnection.net</a:t>
            </a:r>
          </a:p>
          <a:p>
            <a:pPr eaLnBrk="1" hangingPunct="1"/>
            <a:r>
              <a:rPr lang="en-US" altLang="en-US" sz="2800" dirty="0" smtClean="0"/>
              <a:t>PTSD treatment can help:  </a:t>
            </a:r>
            <a:r>
              <a:rPr lang="en-US" altLang="en-US" sz="2800" u="sng" dirty="0" smtClean="0">
                <a:solidFill>
                  <a:srgbClr val="FF9933"/>
                </a:solidFill>
              </a:rPr>
              <a:t>www.ptsd.va.gov/apps/AboutFace</a:t>
            </a:r>
          </a:p>
          <a:p>
            <a:pPr lvl="1" eaLnBrk="1" hangingPunct="1"/>
            <a:endParaRPr lang="en-US" altLang="en-US" sz="2800" dirty="0" smtClean="0"/>
          </a:p>
          <a:p>
            <a:pPr eaLnBrk="1" hangingPunct="1">
              <a:buFont typeface="Wingdings 2" pitchFamily="18" charset="2"/>
              <a:buNone/>
            </a:pPr>
            <a:endParaRPr lang="en-US" altLang="en-US" dirty="0" smtClean="0">
              <a:solidFill>
                <a:srgbClr val="0066FF"/>
              </a:solidFill>
            </a:endParaRPr>
          </a:p>
          <a:p>
            <a:pPr eaLnBrk="1" hangingPunct="1"/>
            <a:endParaRPr lang="en-US" altLang="en-US" dirty="0" smtClean="0"/>
          </a:p>
        </p:txBody>
      </p:sp>
    </p:spTree>
    <p:extLst>
      <p:ext uri="{BB962C8B-B14F-4D97-AF65-F5344CB8AC3E}">
        <p14:creationId xmlns:p14="http://schemas.microsoft.com/office/powerpoint/2010/main" val="42638219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71550"/>
          </a:xfrm>
        </p:spPr>
        <p:txBody>
          <a:bodyPr>
            <a:normAutofit/>
          </a:bodyPr>
          <a:lstStyle/>
          <a:p>
            <a:pPr algn="ctr" eaLnBrk="1" fontAlgn="auto" hangingPunct="1">
              <a:spcAft>
                <a:spcPts val="0"/>
              </a:spcAft>
              <a:defRPr/>
            </a:pPr>
            <a:r>
              <a:rPr lang="en-US" sz="4400" b="1" dirty="0" smtClean="0">
                <a:solidFill>
                  <a:srgbClr val="00FF00"/>
                </a:solidFill>
                <a:effectLst>
                  <a:outerShdw blurRad="38100" dist="38100" dir="2700000" algn="tl">
                    <a:srgbClr val="000000">
                      <a:alpha val="43137"/>
                    </a:srgbClr>
                  </a:outerShdw>
                </a:effectLst>
                <a:latin typeface="Cambria" pitchFamily="18" charset="0"/>
              </a:rPr>
              <a:t>Family Resources</a:t>
            </a:r>
            <a:endParaRPr lang="en-US" sz="4400" b="1" dirty="0">
              <a:solidFill>
                <a:srgbClr val="00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828800"/>
            <a:ext cx="7772400" cy="49530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2800" i="1" dirty="0" smtClean="0"/>
              <a:t>When Someone You Love Suffers from Posttraumatic Stress: What to Expect and What You Can Do </a:t>
            </a:r>
            <a:r>
              <a:rPr lang="en-US" sz="2800" dirty="0" smtClean="0"/>
              <a:t>by Claudia </a:t>
            </a:r>
            <a:r>
              <a:rPr lang="en-US" sz="2800" dirty="0" err="1" smtClean="0"/>
              <a:t>Zayfert</a:t>
            </a:r>
            <a:r>
              <a:rPr lang="en-US" sz="2800" dirty="0" smtClean="0"/>
              <a:t> and Jason </a:t>
            </a:r>
            <a:r>
              <a:rPr lang="en-US" sz="2800" dirty="0" err="1" smtClean="0"/>
              <a:t>Deviva</a:t>
            </a:r>
            <a:endParaRPr lang="en-US" sz="2800" dirty="0" smtClean="0"/>
          </a:p>
          <a:p>
            <a:pPr marL="274320" indent="-274320" eaLnBrk="1" fontAlgn="auto" hangingPunct="1">
              <a:spcAft>
                <a:spcPts val="0"/>
              </a:spcAft>
              <a:buClr>
                <a:schemeClr val="accent3"/>
              </a:buClr>
              <a:buFont typeface="Wingdings 2"/>
              <a:buChar char=""/>
              <a:defRPr/>
            </a:pPr>
            <a:r>
              <a:rPr lang="en-US" sz="2800" i="1" dirty="0"/>
              <a:t>Finding My Way: A Teen’s Guide to Living with a Parent Who Has Experienced Trauma </a:t>
            </a:r>
            <a:r>
              <a:rPr lang="en-US" sz="2800" dirty="0"/>
              <a:t>(2005), Michelle Sherman and </a:t>
            </a:r>
            <a:r>
              <a:rPr lang="en-US" sz="2800" dirty="0" err="1"/>
              <a:t>DeAnne</a:t>
            </a:r>
            <a:r>
              <a:rPr lang="en-US" sz="2800" dirty="0"/>
              <a:t> </a:t>
            </a:r>
            <a:r>
              <a:rPr lang="en-US" sz="2800" dirty="0" err="1"/>
              <a:t>Sherma</a:t>
            </a:r>
            <a:endParaRPr lang="en-US" sz="2800" u="sng" dirty="0">
              <a:solidFill>
                <a:srgbClr val="0070C0"/>
              </a:solidFill>
            </a:endParaRPr>
          </a:p>
          <a:p>
            <a:pPr marL="274320" indent="-274320" eaLnBrk="1" fontAlgn="auto" hangingPunct="1">
              <a:spcAft>
                <a:spcPts val="0"/>
              </a:spcAft>
              <a:buClr>
                <a:schemeClr val="accent3"/>
              </a:buClr>
              <a:buFont typeface="Wingdings 2"/>
              <a:buChar char=""/>
              <a:defRPr/>
            </a:pPr>
            <a:r>
              <a:rPr lang="en-US" sz="2800" u="sng" dirty="0" smtClean="0">
                <a:solidFill>
                  <a:srgbClr val="FF9933"/>
                </a:solidFill>
              </a:rPr>
              <a:t>http</a:t>
            </a:r>
            <a:r>
              <a:rPr lang="en-US" sz="2800" u="sng" dirty="0">
                <a:solidFill>
                  <a:srgbClr val="FF9933"/>
                </a:solidFill>
              </a:rPr>
              <a:t>://</a:t>
            </a:r>
            <a:r>
              <a:rPr lang="en-US" sz="2800" u="sng" dirty="0" smtClean="0">
                <a:solidFill>
                  <a:srgbClr val="FF9933"/>
                </a:solidFill>
              </a:rPr>
              <a:t>www.ptsd.va.gov/public/pages/fslist-family-relationships.asp</a:t>
            </a:r>
          </a:p>
          <a:p>
            <a:pPr marL="274320" indent="-274320" eaLnBrk="1" fontAlgn="auto" hangingPunct="1">
              <a:spcAft>
                <a:spcPts val="0"/>
              </a:spcAft>
              <a:buClr>
                <a:schemeClr val="accent3"/>
              </a:buClr>
              <a:buFont typeface="Wingdings 2"/>
              <a:buChar char=""/>
              <a:defRPr/>
            </a:pPr>
            <a:r>
              <a:rPr lang="en-US" sz="2800" dirty="0"/>
              <a:t>Helping family members get veterans into treatment:  Coaching Into </a:t>
            </a:r>
            <a:r>
              <a:rPr lang="en-US" sz="2800" dirty="0" smtClean="0"/>
              <a:t>Care </a:t>
            </a:r>
            <a:r>
              <a:rPr lang="en-US" sz="2800" u="sng" dirty="0" smtClean="0">
                <a:solidFill>
                  <a:srgbClr val="FF9933"/>
                </a:solidFill>
              </a:rPr>
              <a:t>www.mirecc.va.gov/coaching/index.asp</a:t>
            </a:r>
            <a:endParaRPr lang="en-US" sz="2800" u="sng" dirty="0">
              <a:solidFill>
                <a:srgbClr val="FF9933"/>
              </a:solidFill>
            </a:endParaRPr>
          </a:p>
        </p:txBody>
      </p:sp>
    </p:spTree>
    <p:extLst>
      <p:ext uri="{BB962C8B-B14F-4D97-AF65-F5344CB8AC3E}">
        <p14:creationId xmlns:p14="http://schemas.microsoft.com/office/powerpoint/2010/main" val="26626907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71550"/>
          </a:xfrm>
        </p:spPr>
        <p:txBody>
          <a:bodyPr>
            <a:normAutofit/>
          </a:bodyPr>
          <a:lstStyle/>
          <a:p>
            <a:pPr algn="ctr" eaLnBrk="1" fontAlgn="auto" hangingPunct="1">
              <a:spcAft>
                <a:spcPts val="0"/>
              </a:spcAft>
              <a:defRPr/>
            </a:pPr>
            <a:r>
              <a:rPr lang="en-US" sz="4400" b="1" dirty="0" smtClean="0">
                <a:solidFill>
                  <a:srgbClr val="00FF00"/>
                </a:solidFill>
                <a:effectLst>
                  <a:outerShdw blurRad="38100" dist="38100" dir="2700000" algn="tl">
                    <a:srgbClr val="000000">
                      <a:alpha val="43137"/>
                    </a:srgbClr>
                  </a:outerShdw>
                </a:effectLst>
                <a:latin typeface="Cambria" pitchFamily="18" charset="0"/>
              </a:rPr>
              <a:t>PTSD and SUDs</a:t>
            </a:r>
            <a:endParaRPr lang="en-US" sz="4400" b="1" dirty="0">
              <a:solidFill>
                <a:srgbClr val="00FF00"/>
              </a:solidFill>
              <a:effectLst>
                <a:outerShdw blurRad="38100" dist="38100" dir="2700000" algn="tl">
                  <a:srgbClr val="000000">
                    <a:alpha val="43137"/>
                  </a:srgbClr>
                </a:outerShdw>
              </a:effectLst>
              <a:latin typeface="Cambria" pitchFamily="18" charset="0"/>
            </a:endParaRPr>
          </a:p>
        </p:txBody>
      </p:sp>
      <p:sp>
        <p:nvSpPr>
          <p:cNvPr id="98307" name="Content Placeholder 2"/>
          <p:cNvSpPr>
            <a:spLocks noGrp="1"/>
          </p:cNvSpPr>
          <p:nvPr>
            <p:ph idx="1"/>
          </p:nvPr>
        </p:nvSpPr>
        <p:spPr>
          <a:xfrm>
            <a:off x="381000" y="1905000"/>
            <a:ext cx="8686800" cy="4114800"/>
          </a:xfrm>
        </p:spPr>
        <p:txBody>
          <a:bodyPr/>
          <a:lstStyle/>
          <a:p>
            <a:pPr eaLnBrk="1" hangingPunct="1"/>
            <a:r>
              <a:rPr lang="en-US" altLang="en-US" sz="2800" dirty="0" smtClean="0">
                <a:latin typeface="Constantia" panose="02030602050306030303" pitchFamily="18" charset="0"/>
              </a:rPr>
              <a:t>PTSD 101 course about treating PTSD and SUDs: </a:t>
            </a:r>
            <a:r>
              <a:rPr lang="en-US" altLang="en-US" sz="2800" u="sng" dirty="0" smtClean="0">
                <a:solidFill>
                  <a:srgbClr val="FF9933"/>
                </a:solidFill>
                <a:latin typeface="Constantia" panose="02030602050306030303" pitchFamily="18" charset="0"/>
              </a:rPr>
              <a:t>www.ptsd.va.gov/professional/ptsd101/course-modules/SUD.asp</a:t>
            </a:r>
          </a:p>
          <a:p>
            <a:pPr eaLnBrk="1" hangingPunct="1"/>
            <a:r>
              <a:rPr lang="en-US" altLang="en-US" sz="2800" dirty="0" smtClean="0">
                <a:latin typeface="Constantia" panose="02030602050306030303" pitchFamily="18" charset="0"/>
              </a:rPr>
              <a:t>Practice recommendations for treating co-occurring PTSD and SUDs: </a:t>
            </a:r>
            <a:r>
              <a:rPr lang="en-US" altLang="en-US" sz="2800" u="sng" dirty="0" smtClean="0">
                <a:solidFill>
                  <a:srgbClr val="FF9933"/>
                </a:solidFill>
                <a:latin typeface="Constantia" panose="02030602050306030303" pitchFamily="18" charset="0"/>
              </a:rPr>
              <a:t>www.ptsd.va.gov/professional/pages/handouts-pdf/SUD_PTSD_Practice_Recommend.pdf</a:t>
            </a:r>
          </a:p>
          <a:p>
            <a:pPr eaLnBrk="1" hangingPunct="1"/>
            <a:endParaRPr lang="en-US" altLang="en-US" dirty="0" smtClean="0"/>
          </a:p>
        </p:txBody>
      </p:sp>
    </p:spTree>
    <p:extLst>
      <p:ext uri="{BB962C8B-B14F-4D97-AF65-F5344CB8AC3E}">
        <p14:creationId xmlns:p14="http://schemas.microsoft.com/office/powerpoint/2010/main" val="4934942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a:xfrm>
            <a:off x="457200" y="304800"/>
            <a:ext cx="8229600" cy="914400"/>
          </a:xfrm>
        </p:spPr>
        <p:txBody>
          <a:bodyPr>
            <a:normAutofit/>
          </a:bodyPr>
          <a:lstStyle/>
          <a:p>
            <a:pPr algn="ctr" eaLnBrk="1" fontAlgn="auto" hangingPunct="1">
              <a:spcAft>
                <a:spcPts val="0"/>
              </a:spcAft>
              <a:defRPr/>
            </a:pPr>
            <a:r>
              <a:rPr lang="en-US" sz="4400" b="1" dirty="0" smtClean="0">
                <a:solidFill>
                  <a:srgbClr val="00FF00"/>
                </a:solidFill>
                <a:effectLst>
                  <a:outerShdw blurRad="38100" dist="38100" dir="2700000" algn="tl">
                    <a:srgbClr val="000000">
                      <a:alpha val="43137"/>
                    </a:srgbClr>
                  </a:outerShdw>
                </a:effectLst>
                <a:latin typeface="Cambria" panose="02040503050406030204" pitchFamily="18" charset="0"/>
                <a:cs typeface="Tahoma" pitchFamily="34" charset="0"/>
              </a:rPr>
              <a:t>Seeking Safety</a:t>
            </a:r>
          </a:p>
        </p:txBody>
      </p:sp>
      <p:sp>
        <p:nvSpPr>
          <p:cNvPr id="99331" name="Rectangle 3"/>
          <p:cNvSpPr>
            <a:spLocks noGrp="1" noChangeArrowheads="1"/>
          </p:cNvSpPr>
          <p:nvPr>
            <p:ph idx="1"/>
          </p:nvPr>
        </p:nvSpPr>
        <p:spPr>
          <a:xfrm>
            <a:off x="381000" y="2133600"/>
            <a:ext cx="8077200" cy="4495800"/>
          </a:xfrm>
        </p:spPr>
        <p:txBody>
          <a:bodyPr/>
          <a:lstStyle/>
          <a:p>
            <a:pPr eaLnBrk="1" hangingPunct="1"/>
            <a:r>
              <a:rPr lang="en-US" altLang="en-US" sz="2800" i="1" dirty="0" smtClean="0">
                <a:latin typeface="Constantia" panose="02030602050306030303" pitchFamily="18" charset="0"/>
              </a:rPr>
              <a:t>Seeking Safety </a:t>
            </a:r>
            <a:r>
              <a:rPr lang="en-US" altLang="en-US" sz="2800" dirty="0" smtClean="0">
                <a:latin typeface="Constantia" panose="02030602050306030303" pitchFamily="18" charset="0"/>
              </a:rPr>
              <a:t>(1998), Lisa </a:t>
            </a:r>
            <a:r>
              <a:rPr lang="en-US" altLang="en-US" sz="2800" dirty="0" err="1" smtClean="0">
                <a:latin typeface="Constantia" panose="02030602050306030303" pitchFamily="18" charset="0"/>
              </a:rPr>
              <a:t>Najavits</a:t>
            </a:r>
            <a:endParaRPr lang="en-US" altLang="en-US" sz="2800" dirty="0" smtClean="0">
              <a:latin typeface="Constantia" panose="02030602050306030303" pitchFamily="18" charset="0"/>
            </a:endParaRPr>
          </a:p>
          <a:p>
            <a:pPr eaLnBrk="1" hangingPunct="1"/>
            <a:r>
              <a:rPr lang="en-US" altLang="en-US" sz="2800" i="1" dirty="0" smtClean="0">
                <a:latin typeface="Constantia" panose="02030602050306030303" pitchFamily="18" charset="0"/>
              </a:rPr>
              <a:t>8 Keys to Trauma and Addiction Recovery </a:t>
            </a:r>
            <a:r>
              <a:rPr lang="en-US" altLang="en-US" sz="2800" dirty="0" smtClean="0">
                <a:latin typeface="Constantia" panose="02030602050306030303" pitchFamily="18" charset="0"/>
              </a:rPr>
              <a:t>(2015), Lisa </a:t>
            </a:r>
            <a:r>
              <a:rPr lang="en-US" altLang="en-US" sz="2800" dirty="0" err="1" smtClean="0">
                <a:latin typeface="Constantia" panose="02030602050306030303" pitchFamily="18" charset="0"/>
              </a:rPr>
              <a:t>Najavits</a:t>
            </a:r>
            <a:endParaRPr lang="en-US" altLang="en-US" sz="2800" i="1" dirty="0" smtClean="0">
              <a:latin typeface="Constantia" panose="02030602050306030303" pitchFamily="18" charset="0"/>
            </a:endParaRPr>
          </a:p>
          <a:p>
            <a:pPr eaLnBrk="1" hangingPunct="1"/>
            <a:r>
              <a:rPr lang="en-US" altLang="en-US" sz="2800" u="sng" dirty="0" smtClean="0">
                <a:solidFill>
                  <a:srgbClr val="FF9933"/>
                </a:solidFill>
                <a:latin typeface="Constantia" panose="02030602050306030303" pitchFamily="18" charset="0"/>
              </a:rPr>
              <a:t>http</a:t>
            </a:r>
            <a:r>
              <a:rPr lang="en-US" altLang="en-US" sz="2800" u="sng" dirty="0">
                <a:solidFill>
                  <a:srgbClr val="FF9933"/>
                </a:solidFill>
                <a:latin typeface="Constantia" panose="02030602050306030303" pitchFamily="18" charset="0"/>
              </a:rPr>
              <a:t>://www.treatment-innovations.org/seeking-safety.html</a:t>
            </a:r>
            <a:endParaRPr lang="en-US" altLang="en-US" sz="2800" u="sng" dirty="0" smtClean="0">
              <a:solidFill>
                <a:srgbClr val="FF9933"/>
              </a:solidFill>
              <a:latin typeface="Constantia" panose="02030602050306030303" pitchFamily="18" charset="0"/>
            </a:endParaRPr>
          </a:p>
          <a:p>
            <a:pPr eaLnBrk="1" hangingPunct="1"/>
            <a:endParaRPr lang="en-US" altLang="en-US" u="sng" dirty="0" smtClean="0"/>
          </a:p>
          <a:p>
            <a:pPr lvl="1" eaLnBrk="1" hangingPunct="1">
              <a:buFontTx/>
              <a:buNone/>
            </a:pPr>
            <a:endParaRPr lang="en-US" altLang="en-US" dirty="0" smtClean="0"/>
          </a:p>
          <a:p>
            <a:pPr lvl="1" eaLnBrk="1" hangingPunct="1">
              <a:buFontTx/>
              <a:buNone/>
            </a:pPr>
            <a:endParaRPr lang="en-US" altLang="en-US" dirty="0" smtClean="0"/>
          </a:p>
        </p:txBody>
      </p:sp>
    </p:spTree>
    <p:extLst>
      <p:ext uri="{BB962C8B-B14F-4D97-AF65-F5344CB8AC3E}">
        <p14:creationId xmlns:p14="http://schemas.microsoft.com/office/powerpoint/2010/main" val="449856866"/>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a:xfrm>
            <a:off x="457200" y="304800"/>
            <a:ext cx="8229600" cy="914400"/>
          </a:xfrm>
        </p:spPr>
        <p:txBody>
          <a:bodyPr>
            <a:normAutofit/>
          </a:bodyPr>
          <a:lstStyle/>
          <a:p>
            <a:pPr algn="ctr" eaLnBrk="1" fontAlgn="auto" hangingPunct="1">
              <a:spcAft>
                <a:spcPts val="0"/>
              </a:spcAft>
              <a:defRPr/>
            </a:pPr>
            <a:r>
              <a:rPr lang="en-US" sz="4400" b="1" dirty="0" smtClean="0">
                <a:solidFill>
                  <a:srgbClr val="00FF00"/>
                </a:solidFill>
                <a:effectLst>
                  <a:outerShdw blurRad="38100" dist="38100" dir="2700000" algn="tl">
                    <a:srgbClr val="000000">
                      <a:alpha val="43137"/>
                    </a:srgbClr>
                  </a:outerShdw>
                </a:effectLst>
                <a:latin typeface="Cambria" panose="02040503050406030204" pitchFamily="18" charset="0"/>
                <a:cs typeface="Tahoma" pitchFamily="34" charset="0"/>
              </a:rPr>
              <a:t>Dialectical Behavior Therapy </a:t>
            </a:r>
          </a:p>
        </p:txBody>
      </p:sp>
      <p:sp>
        <p:nvSpPr>
          <p:cNvPr id="100355" name="Rectangle 3"/>
          <p:cNvSpPr>
            <a:spLocks noGrp="1" noChangeArrowheads="1"/>
          </p:cNvSpPr>
          <p:nvPr>
            <p:ph idx="1"/>
          </p:nvPr>
        </p:nvSpPr>
        <p:spPr>
          <a:xfrm>
            <a:off x="381000" y="2133600"/>
            <a:ext cx="8382000" cy="4495800"/>
          </a:xfrm>
        </p:spPr>
        <p:txBody>
          <a:bodyPr/>
          <a:lstStyle/>
          <a:p>
            <a:pPr eaLnBrk="1" hangingPunct="1"/>
            <a:r>
              <a:rPr lang="en-US" altLang="en-US" sz="2800" i="1" dirty="0" smtClean="0">
                <a:latin typeface="Constantia" panose="02030602050306030303" pitchFamily="18" charset="0"/>
              </a:rPr>
              <a:t>Cognitive-Behavioral Treatment of Borderline Personality Disorder </a:t>
            </a:r>
            <a:r>
              <a:rPr lang="en-US" altLang="en-US" sz="2800" dirty="0" smtClean="0">
                <a:latin typeface="Constantia" panose="02030602050306030303" pitchFamily="18" charset="0"/>
              </a:rPr>
              <a:t>(1993), Marsha </a:t>
            </a:r>
            <a:r>
              <a:rPr lang="en-US" altLang="en-US" sz="2800" dirty="0" err="1" smtClean="0">
                <a:latin typeface="Constantia" panose="02030602050306030303" pitchFamily="18" charset="0"/>
              </a:rPr>
              <a:t>Linehan</a:t>
            </a:r>
            <a:endParaRPr lang="en-US" altLang="en-US" sz="2800" dirty="0" smtClean="0">
              <a:latin typeface="Constantia" panose="02030602050306030303" pitchFamily="18" charset="0"/>
            </a:endParaRPr>
          </a:p>
          <a:p>
            <a:pPr eaLnBrk="1" hangingPunct="1"/>
            <a:r>
              <a:rPr lang="en-US" altLang="en-US" sz="2800" i="1" dirty="0" smtClean="0">
                <a:latin typeface="Constantia" panose="02030602050306030303" pitchFamily="18" charset="0"/>
              </a:rPr>
              <a:t>DBT Skills Training Manual, 2</a:t>
            </a:r>
            <a:r>
              <a:rPr lang="en-US" altLang="en-US" sz="2800" i="1" baseline="30000" dirty="0" smtClean="0">
                <a:latin typeface="Constantia" panose="02030602050306030303" pitchFamily="18" charset="0"/>
              </a:rPr>
              <a:t>nd</a:t>
            </a:r>
            <a:r>
              <a:rPr lang="en-US" altLang="en-US" sz="2800" i="1" dirty="0" smtClean="0">
                <a:latin typeface="Constantia" panose="02030602050306030303" pitchFamily="18" charset="0"/>
              </a:rPr>
              <a:t> edition </a:t>
            </a:r>
            <a:r>
              <a:rPr lang="en-US" altLang="en-US" sz="2800" dirty="0" smtClean="0">
                <a:latin typeface="Constantia" panose="02030602050306030303" pitchFamily="18" charset="0"/>
              </a:rPr>
              <a:t>(2014), Marsha </a:t>
            </a:r>
            <a:r>
              <a:rPr lang="en-US" altLang="en-US" sz="2800" dirty="0" err="1" smtClean="0">
                <a:latin typeface="Constantia" panose="02030602050306030303" pitchFamily="18" charset="0"/>
              </a:rPr>
              <a:t>Linehan</a:t>
            </a:r>
            <a:endParaRPr lang="en-US" altLang="en-US" sz="2800" dirty="0" smtClean="0">
              <a:latin typeface="Constantia" panose="02030602050306030303" pitchFamily="18" charset="0"/>
            </a:endParaRPr>
          </a:p>
          <a:p>
            <a:r>
              <a:rPr lang="en-US" altLang="en-US" sz="2800" i="1" dirty="0">
                <a:latin typeface="Constantia" panose="02030602050306030303" pitchFamily="18" charset="0"/>
              </a:rPr>
              <a:t>DBT Skills Training </a:t>
            </a:r>
            <a:r>
              <a:rPr lang="en-US" altLang="en-US" sz="2800" i="1" dirty="0" smtClean="0">
                <a:latin typeface="Constantia" panose="02030602050306030303" pitchFamily="18" charset="0"/>
              </a:rPr>
              <a:t>Handouts and Worksheets, </a:t>
            </a:r>
            <a:r>
              <a:rPr lang="en-US" altLang="en-US" sz="2800" i="1" dirty="0">
                <a:latin typeface="Constantia" panose="02030602050306030303" pitchFamily="18" charset="0"/>
              </a:rPr>
              <a:t>2</a:t>
            </a:r>
            <a:r>
              <a:rPr lang="en-US" altLang="en-US" sz="2800" i="1" baseline="30000" dirty="0">
                <a:latin typeface="Constantia" panose="02030602050306030303" pitchFamily="18" charset="0"/>
              </a:rPr>
              <a:t>nd</a:t>
            </a:r>
            <a:r>
              <a:rPr lang="en-US" altLang="en-US" sz="2800" i="1" dirty="0">
                <a:latin typeface="Constantia" panose="02030602050306030303" pitchFamily="18" charset="0"/>
              </a:rPr>
              <a:t> edition </a:t>
            </a:r>
            <a:r>
              <a:rPr lang="en-US" altLang="en-US" sz="2800" dirty="0">
                <a:latin typeface="Constantia" panose="02030602050306030303" pitchFamily="18" charset="0"/>
              </a:rPr>
              <a:t>(2014), Marsha </a:t>
            </a:r>
            <a:r>
              <a:rPr lang="en-US" altLang="en-US" sz="2800" dirty="0" err="1" smtClean="0">
                <a:latin typeface="Constantia" panose="02030602050306030303" pitchFamily="18" charset="0"/>
              </a:rPr>
              <a:t>Linehan</a:t>
            </a:r>
            <a:endParaRPr lang="en-US" altLang="en-US" sz="2800" i="1" dirty="0" smtClean="0">
              <a:latin typeface="Constantia" panose="02030602050306030303" pitchFamily="18" charset="0"/>
            </a:endParaRPr>
          </a:p>
          <a:p>
            <a:pPr eaLnBrk="1" hangingPunct="1"/>
            <a:r>
              <a:rPr lang="en-US" altLang="en-US" sz="2800" u="sng" dirty="0" smtClean="0">
                <a:solidFill>
                  <a:srgbClr val="FF9933"/>
                </a:solidFill>
                <a:latin typeface="Constantia" panose="02030602050306030303" pitchFamily="18" charset="0"/>
                <a:hlinkClick r:id="rId3"/>
              </a:rPr>
              <a:t>http://www.behavioraltech.com</a:t>
            </a:r>
            <a:endParaRPr lang="en-US" altLang="en-US" sz="2800" u="sng" dirty="0" smtClean="0">
              <a:solidFill>
                <a:srgbClr val="FF9933"/>
              </a:solidFill>
              <a:latin typeface="Constantia" panose="02030602050306030303" pitchFamily="18" charset="0"/>
            </a:endParaRPr>
          </a:p>
          <a:p>
            <a:pPr eaLnBrk="1" hangingPunct="1"/>
            <a:r>
              <a:rPr lang="en-US" altLang="en-US" sz="2800" u="sng" dirty="0">
                <a:solidFill>
                  <a:srgbClr val="FF9933"/>
                </a:solidFill>
                <a:latin typeface="Constantia" panose="02030602050306030303" pitchFamily="18" charset="0"/>
              </a:rPr>
              <a:t>http://www.linehaninstitute.org/</a:t>
            </a:r>
            <a:endParaRPr lang="en-US" altLang="en-US" sz="2800" u="sng" dirty="0" smtClean="0">
              <a:solidFill>
                <a:srgbClr val="FF9933"/>
              </a:solidFill>
              <a:latin typeface="Constantia" panose="02030602050306030303" pitchFamily="18" charset="0"/>
            </a:endParaRPr>
          </a:p>
          <a:p>
            <a:pPr eaLnBrk="1" hangingPunct="1"/>
            <a:endParaRPr lang="en-US" altLang="en-US" u="sng" dirty="0" smtClean="0"/>
          </a:p>
          <a:p>
            <a:pPr eaLnBrk="1" hangingPunct="1"/>
            <a:endParaRPr lang="en-US" altLang="en-US" u="sng" dirty="0" smtClean="0"/>
          </a:p>
          <a:p>
            <a:pPr lvl="1" eaLnBrk="1" hangingPunct="1">
              <a:buFontTx/>
              <a:buNone/>
            </a:pPr>
            <a:endParaRPr lang="en-US" altLang="en-US" dirty="0" smtClean="0"/>
          </a:p>
          <a:p>
            <a:pPr lvl="1" eaLnBrk="1" hangingPunct="1">
              <a:buFontTx/>
              <a:buNone/>
            </a:pPr>
            <a:endParaRPr lang="en-US" altLang="en-US" dirty="0" smtClean="0"/>
          </a:p>
        </p:txBody>
      </p:sp>
    </p:spTree>
    <p:extLst>
      <p:ext uri="{BB962C8B-B14F-4D97-AF65-F5344CB8AC3E}">
        <p14:creationId xmlns:p14="http://schemas.microsoft.com/office/powerpoint/2010/main" val="3600286430"/>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71550"/>
          </a:xfrm>
        </p:spPr>
        <p:txBody>
          <a:bodyPr>
            <a:normAutofit/>
          </a:bodyPr>
          <a:lstStyle/>
          <a:p>
            <a:pPr algn="ctr" eaLnBrk="1" fontAlgn="auto" hangingPunct="1">
              <a:spcAft>
                <a:spcPts val="0"/>
              </a:spcAft>
              <a:defRPr/>
            </a:pPr>
            <a:r>
              <a:rPr lang="en-US" sz="4400" b="1" dirty="0" smtClean="0">
                <a:solidFill>
                  <a:srgbClr val="00FF00"/>
                </a:solidFill>
                <a:effectLst>
                  <a:outerShdw blurRad="38100" dist="38100" dir="2700000" algn="tl">
                    <a:srgbClr val="000000">
                      <a:alpha val="43137"/>
                    </a:srgbClr>
                  </a:outerShdw>
                </a:effectLst>
                <a:latin typeface="Cambria" panose="02040503050406030204" pitchFamily="18" charset="0"/>
                <a:cs typeface="Tahoma" pitchFamily="34" charset="0"/>
              </a:rPr>
              <a:t>Prolonged Exposure</a:t>
            </a:r>
            <a:endParaRPr lang="en-US" dirty="0">
              <a:solidFill>
                <a:srgbClr val="00FF00"/>
              </a:solidFill>
            </a:endParaRP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sz="2800" i="1" dirty="0" smtClean="0">
                <a:latin typeface="Constantia" panose="02030602050306030303" pitchFamily="18" charset="0"/>
              </a:rPr>
              <a:t>Prolonged Exposure Therapy for PTSD:  Emotional Processing of Traumatic Experiences Therapist Guide </a:t>
            </a:r>
            <a:r>
              <a:rPr lang="en-US" sz="2800" dirty="0" smtClean="0">
                <a:latin typeface="Constantia" panose="02030602050306030303" pitchFamily="18" charset="0"/>
              </a:rPr>
              <a:t>(2007), Edna </a:t>
            </a:r>
            <a:r>
              <a:rPr lang="en-US" sz="2800" dirty="0" err="1" smtClean="0">
                <a:latin typeface="Constantia" panose="02030602050306030303" pitchFamily="18" charset="0"/>
              </a:rPr>
              <a:t>Foa</a:t>
            </a:r>
            <a:r>
              <a:rPr lang="en-US" sz="2800" dirty="0">
                <a:latin typeface="Constantia" panose="02030602050306030303" pitchFamily="18" charset="0"/>
              </a:rPr>
              <a:t>, Elizabeth </a:t>
            </a:r>
            <a:r>
              <a:rPr lang="en-US" sz="2800" dirty="0" err="1">
                <a:latin typeface="Constantia" panose="02030602050306030303" pitchFamily="18" charset="0"/>
              </a:rPr>
              <a:t>Hembree</a:t>
            </a:r>
            <a:r>
              <a:rPr lang="en-US" sz="2800" dirty="0">
                <a:latin typeface="Constantia" panose="02030602050306030303" pitchFamily="18" charset="0"/>
              </a:rPr>
              <a:t> and Barbara </a:t>
            </a:r>
            <a:r>
              <a:rPr lang="en-US" sz="2800" dirty="0" err="1">
                <a:latin typeface="Constantia" panose="02030602050306030303" pitchFamily="18" charset="0"/>
              </a:rPr>
              <a:t>Olaslov</a:t>
            </a:r>
            <a:r>
              <a:rPr lang="en-US" sz="2800" dirty="0">
                <a:latin typeface="Constantia" panose="02030602050306030303" pitchFamily="18" charset="0"/>
              </a:rPr>
              <a:t> </a:t>
            </a:r>
            <a:r>
              <a:rPr lang="en-US" sz="2800" dirty="0" err="1">
                <a:latin typeface="Constantia" panose="02030602050306030303" pitchFamily="18" charset="0"/>
              </a:rPr>
              <a:t>Rothbaum</a:t>
            </a:r>
            <a:r>
              <a:rPr lang="en-US" sz="2800" dirty="0">
                <a:latin typeface="Constantia" panose="02030602050306030303" pitchFamily="18" charset="0"/>
              </a:rPr>
              <a:t> </a:t>
            </a:r>
            <a:endParaRPr lang="en-US" sz="2800" dirty="0" smtClean="0">
              <a:latin typeface="Constantia" panose="02030602050306030303" pitchFamily="18" charset="0"/>
            </a:endParaRPr>
          </a:p>
          <a:p>
            <a:pPr marL="274320" indent="-274320" eaLnBrk="1" fontAlgn="auto" hangingPunct="1">
              <a:spcAft>
                <a:spcPts val="0"/>
              </a:spcAft>
              <a:buClr>
                <a:schemeClr val="accent3"/>
              </a:buClr>
              <a:buFont typeface="Wingdings 2"/>
              <a:buChar char=""/>
              <a:defRPr/>
            </a:pPr>
            <a:r>
              <a:rPr lang="en-US" sz="2800" i="1" dirty="0" smtClean="0">
                <a:latin typeface="Constantia" panose="02030602050306030303" pitchFamily="18" charset="0"/>
              </a:rPr>
              <a:t>Reclaiming Your Life from a Traumatic Experience:  A Prolonged Exposure Treatment Program Workbook</a:t>
            </a:r>
            <a:r>
              <a:rPr lang="en-US" sz="2800" dirty="0" smtClean="0">
                <a:latin typeface="Constantia" panose="02030602050306030303" pitchFamily="18" charset="0"/>
              </a:rPr>
              <a:t> (2007), </a:t>
            </a:r>
            <a:r>
              <a:rPr lang="en-US" sz="2800" dirty="0">
                <a:latin typeface="Constantia" panose="02030602050306030303" pitchFamily="18" charset="0"/>
              </a:rPr>
              <a:t>Barbara </a:t>
            </a:r>
            <a:r>
              <a:rPr lang="en-US" sz="2800" dirty="0" err="1">
                <a:latin typeface="Constantia" panose="02030602050306030303" pitchFamily="18" charset="0"/>
              </a:rPr>
              <a:t>Rothbaum</a:t>
            </a:r>
            <a:r>
              <a:rPr lang="en-US" sz="2800" dirty="0">
                <a:latin typeface="Constantia" panose="02030602050306030303" pitchFamily="18" charset="0"/>
              </a:rPr>
              <a:t>, Edna </a:t>
            </a:r>
            <a:r>
              <a:rPr lang="en-US" sz="2800" dirty="0" err="1">
                <a:latin typeface="Constantia" panose="02030602050306030303" pitchFamily="18" charset="0"/>
              </a:rPr>
              <a:t>Foa</a:t>
            </a:r>
            <a:r>
              <a:rPr lang="en-US" sz="2800" dirty="0">
                <a:latin typeface="Constantia" panose="02030602050306030303" pitchFamily="18" charset="0"/>
              </a:rPr>
              <a:t> and Elizabeth </a:t>
            </a:r>
            <a:r>
              <a:rPr lang="en-US" sz="2800" dirty="0" err="1" smtClean="0">
                <a:latin typeface="Constantia" panose="02030602050306030303" pitchFamily="18" charset="0"/>
              </a:rPr>
              <a:t>Hembree</a:t>
            </a:r>
            <a:endParaRPr lang="en-US" sz="2800" dirty="0" smtClean="0">
              <a:latin typeface="Constantia" panose="02030602050306030303" pitchFamily="18" charset="0"/>
            </a:endParaRPr>
          </a:p>
          <a:p>
            <a:pPr marL="274320" indent="-274320" eaLnBrk="1" fontAlgn="auto" hangingPunct="1">
              <a:spcAft>
                <a:spcPts val="0"/>
              </a:spcAft>
              <a:buClr>
                <a:schemeClr val="accent3"/>
              </a:buClr>
              <a:buFont typeface="Wingdings 2"/>
              <a:buChar char=""/>
              <a:defRPr/>
            </a:pPr>
            <a:endParaRPr lang="en-US" sz="2800" u="sng" dirty="0">
              <a:solidFill>
                <a:srgbClr val="0070C0"/>
              </a:solidFill>
              <a:hlinkClick r:id="rId2"/>
            </a:endParaRPr>
          </a:p>
          <a:p>
            <a:pPr marL="274320" indent="-274320" eaLnBrk="1" fontAlgn="auto" hangingPunct="1">
              <a:spcAft>
                <a:spcPts val="0"/>
              </a:spcAft>
              <a:buClr>
                <a:schemeClr val="accent3"/>
              </a:buClr>
              <a:buFont typeface="Wingdings 2"/>
              <a:buChar char=""/>
              <a:defRPr/>
            </a:pPr>
            <a:endParaRPr lang="en-US" sz="2800" i="1" dirty="0" smtClean="0">
              <a:solidFill>
                <a:srgbClr val="0070C0"/>
              </a:solidFill>
              <a:hlinkClick r:id="rId3"/>
            </a:endParaRPr>
          </a:p>
          <a:p>
            <a:pPr marL="274320" indent="-274320" eaLnBrk="1" fontAlgn="auto" hangingPunct="1">
              <a:spcAft>
                <a:spcPts val="0"/>
              </a:spcAft>
              <a:buClr>
                <a:schemeClr val="accent3"/>
              </a:buClr>
              <a:buFont typeface="Wingdings 2"/>
              <a:buChar char=""/>
              <a:defRPr/>
            </a:pPr>
            <a:endParaRPr lang="en-US" dirty="0"/>
          </a:p>
        </p:txBody>
      </p:sp>
    </p:spTree>
    <p:extLst>
      <p:ext uri="{BB962C8B-B14F-4D97-AF65-F5344CB8AC3E}">
        <p14:creationId xmlns:p14="http://schemas.microsoft.com/office/powerpoint/2010/main" val="2637455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57200" y="152400"/>
            <a:ext cx="8229600" cy="1143000"/>
          </a:xfrm>
          <a:extLst/>
        </p:spPr>
        <p:txBody>
          <a:bodyPr/>
          <a:lstStyle/>
          <a:p>
            <a:pPr algn="ctr" eaLnBrk="1" fontAlgn="auto" hangingPunct="1">
              <a:spcAft>
                <a:spcPts val="0"/>
              </a:spcAft>
              <a:defRPr/>
            </a:pPr>
            <a:r>
              <a:rPr lang="en-US" sz="4400" b="1" dirty="0" smtClean="0">
                <a:solidFill>
                  <a:srgbClr val="00FF00"/>
                </a:solidFill>
                <a:effectLst>
                  <a:outerShdw blurRad="38100" dist="38100" dir="2700000" algn="tl">
                    <a:srgbClr val="000000">
                      <a:alpha val="43137"/>
                    </a:srgbClr>
                  </a:outerShdw>
                </a:effectLst>
                <a:latin typeface="Cambria" pitchFamily="18" charset="0"/>
              </a:rPr>
              <a:t>PTSD and the Brain</a:t>
            </a:r>
          </a:p>
        </p:txBody>
      </p:sp>
      <p:pic>
        <p:nvPicPr>
          <p:cNvPr id="460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4876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5"/>
          <p:cNvSpPr txBox="1">
            <a:spLocks noChangeArrowheads="1"/>
          </p:cNvSpPr>
          <p:nvPr/>
        </p:nvSpPr>
        <p:spPr bwMode="auto">
          <a:xfrm>
            <a:off x="3962400" y="41148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800">
                <a:solidFill>
                  <a:schemeClr val="bg2"/>
                </a:solidFill>
                <a:latin typeface="Times New Roman" pitchFamily="18" charset="0"/>
                <a:cs typeface="Arial" charset="0"/>
              </a:rPr>
              <a:t>(Overactive)</a:t>
            </a:r>
          </a:p>
        </p:txBody>
      </p:sp>
      <p:sp>
        <p:nvSpPr>
          <p:cNvPr id="46085" name="TextBox 6"/>
          <p:cNvSpPr txBox="1">
            <a:spLocks noChangeArrowheads="1"/>
          </p:cNvSpPr>
          <p:nvPr/>
        </p:nvSpPr>
        <p:spPr bwMode="auto">
          <a:xfrm>
            <a:off x="3352800" y="53340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800">
                <a:solidFill>
                  <a:schemeClr val="bg2"/>
                </a:solidFill>
                <a:latin typeface="Times New Roman" pitchFamily="18" charset="0"/>
                <a:cs typeface="Arial" charset="0"/>
              </a:rPr>
              <a:t>(Smaller volume)</a:t>
            </a:r>
          </a:p>
        </p:txBody>
      </p:sp>
      <p:sp>
        <p:nvSpPr>
          <p:cNvPr id="46086" name="TextBox 7"/>
          <p:cNvSpPr txBox="1">
            <a:spLocks noChangeArrowheads="1"/>
          </p:cNvSpPr>
          <p:nvPr/>
        </p:nvSpPr>
        <p:spPr bwMode="auto">
          <a:xfrm>
            <a:off x="685800" y="48006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800">
                <a:solidFill>
                  <a:schemeClr val="bg2"/>
                </a:solidFill>
                <a:latin typeface="Times New Roman" pitchFamily="18" charset="0"/>
                <a:cs typeface="Arial" charset="0"/>
              </a:rPr>
              <a:t>(Underactive)</a:t>
            </a:r>
          </a:p>
        </p:txBody>
      </p:sp>
      <p:sp>
        <p:nvSpPr>
          <p:cNvPr id="46087" name="TextBox 8"/>
          <p:cNvSpPr txBox="1">
            <a:spLocks noChangeArrowheads="1"/>
          </p:cNvSpPr>
          <p:nvPr/>
        </p:nvSpPr>
        <p:spPr bwMode="auto">
          <a:xfrm>
            <a:off x="5638800" y="1981200"/>
            <a:ext cx="3200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2400"/>
              <a:t>Amygdala – Emotional reactions, fight or flight alarm system</a:t>
            </a:r>
          </a:p>
          <a:p>
            <a:pPr>
              <a:spcBef>
                <a:spcPct val="0"/>
              </a:spcBef>
              <a:buClrTx/>
              <a:buSzTx/>
              <a:buFontTx/>
              <a:buNone/>
            </a:pPr>
            <a:endParaRPr lang="en-US" altLang="en-US" sz="1600"/>
          </a:p>
          <a:p>
            <a:pPr>
              <a:spcBef>
                <a:spcPct val="0"/>
              </a:spcBef>
              <a:buClrTx/>
              <a:buSzTx/>
              <a:buFontTx/>
              <a:buNone/>
            </a:pPr>
            <a:r>
              <a:rPr lang="en-US" altLang="en-US" sz="2400"/>
              <a:t>Hippocampus – Relay station for sorting memories</a:t>
            </a:r>
          </a:p>
          <a:p>
            <a:pPr>
              <a:spcBef>
                <a:spcPct val="0"/>
              </a:spcBef>
              <a:buClrTx/>
              <a:buSzTx/>
              <a:buFontTx/>
              <a:buNone/>
            </a:pPr>
            <a:endParaRPr lang="en-US" altLang="en-US" sz="1600"/>
          </a:p>
          <a:p>
            <a:pPr>
              <a:spcBef>
                <a:spcPct val="0"/>
              </a:spcBef>
              <a:buClrTx/>
              <a:buSzTx/>
              <a:buFontTx/>
              <a:buNone/>
            </a:pPr>
            <a:r>
              <a:rPr lang="en-US" altLang="en-US" sz="2400"/>
              <a:t>Prefrontal cortex – logic, reasoning, planning, impulse control, organizing</a:t>
            </a:r>
          </a:p>
        </p:txBody>
      </p:sp>
    </p:spTree>
    <p:extLst>
      <p:ext uri="{BB962C8B-B14F-4D97-AF65-F5344CB8AC3E}">
        <p14:creationId xmlns:p14="http://schemas.microsoft.com/office/powerpoint/2010/main" val="12602697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95350"/>
          </a:xfrm>
        </p:spPr>
        <p:txBody>
          <a:bodyPr>
            <a:normAutofit/>
          </a:bodyPr>
          <a:lstStyle/>
          <a:p>
            <a:pPr algn="ctr" eaLnBrk="1" fontAlgn="auto" hangingPunct="1">
              <a:spcAft>
                <a:spcPts val="0"/>
              </a:spcAft>
              <a:defRPr/>
            </a:pPr>
            <a:r>
              <a:rPr lang="en-US" sz="4400" b="1" dirty="0" smtClean="0">
                <a:solidFill>
                  <a:srgbClr val="00FF00"/>
                </a:solidFill>
                <a:effectLst>
                  <a:outerShdw blurRad="38100" dist="38100" dir="2700000" algn="tl">
                    <a:srgbClr val="000000">
                      <a:alpha val="43137"/>
                    </a:srgbClr>
                  </a:outerShdw>
                </a:effectLst>
                <a:latin typeface="Cambria" panose="02040503050406030204" pitchFamily="18" charset="0"/>
                <a:cs typeface="Tahoma" pitchFamily="34" charset="0"/>
              </a:rPr>
              <a:t>Cognitive Processing Therapy</a:t>
            </a:r>
            <a:endParaRPr lang="en-US" dirty="0">
              <a:solidFill>
                <a:srgbClr val="00FF00"/>
              </a:solidFill>
            </a:endParaRPr>
          </a:p>
        </p:txBody>
      </p:sp>
      <p:sp>
        <p:nvSpPr>
          <p:cNvPr id="102403" name="Content Placeholder 2"/>
          <p:cNvSpPr>
            <a:spLocks noGrp="1"/>
          </p:cNvSpPr>
          <p:nvPr>
            <p:ph idx="1"/>
          </p:nvPr>
        </p:nvSpPr>
        <p:spPr/>
        <p:txBody>
          <a:bodyPr/>
          <a:lstStyle/>
          <a:p>
            <a:pPr eaLnBrk="1" hangingPunct="1"/>
            <a:r>
              <a:rPr lang="en-US" altLang="en-US" sz="2800" i="1" dirty="0" smtClean="0">
                <a:latin typeface="Constantia" panose="02030602050306030303" pitchFamily="18" charset="0"/>
              </a:rPr>
              <a:t>Cognitive Processing Therapy for Rape Victims:  A Treatment Manual </a:t>
            </a:r>
            <a:r>
              <a:rPr lang="en-US" altLang="en-US" sz="2800" dirty="0" smtClean="0">
                <a:latin typeface="Constantia" panose="02030602050306030303" pitchFamily="18" charset="0"/>
              </a:rPr>
              <a:t>(1993), Patricia </a:t>
            </a:r>
            <a:r>
              <a:rPr lang="en-US" altLang="en-US" sz="2800" dirty="0" err="1" smtClean="0">
                <a:latin typeface="Constantia" panose="02030602050306030303" pitchFamily="18" charset="0"/>
              </a:rPr>
              <a:t>Resick</a:t>
            </a:r>
            <a:r>
              <a:rPr lang="en-US" altLang="en-US" sz="2800" dirty="0" smtClean="0">
                <a:latin typeface="Constantia" panose="02030602050306030303" pitchFamily="18" charset="0"/>
              </a:rPr>
              <a:t> and Monica </a:t>
            </a:r>
            <a:r>
              <a:rPr lang="en-US" altLang="en-US" sz="2800" dirty="0" err="1" smtClean="0">
                <a:latin typeface="Constantia" panose="02030602050306030303" pitchFamily="18" charset="0"/>
              </a:rPr>
              <a:t>Schnicke</a:t>
            </a:r>
            <a:endParaRPr lang="en-US" altLang="en-US" sz="2800" dirty="0" smtClean="0">
              <a:latin typeface="Constantia" panose="02030602050306030303" pitchFamily="18" charset="0"/>
            </a:endParaRPr>
          </a:p>
          <a:p>
            <a:pPr eaLnBrk="1" hangingPunct="1"/>
            <a:endParaRPr lang="en-US" altLang="en-US" dirty="0" smtClean="0"/>
          </a:p>
        </p:txBody>
      </p:sp>
    </p:spTree>
    <p:extLst>
      <p:ext uri="{BB962C8B-B14F-4D97-AF65-F5344CB8AC3E}">
        <p14:creationId xmlns:p14="http://schemas.microsoft.com/office/powerpoint/2010/main" val="21924264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304800"/>
            <a:ext cx="8229600" cy="895350"/>
          </a:xfrm>
        </p:spPr>
        <p:txBody>
          <a:bodyPr>
            <a:normAutofit/>
          </a:bodyPr>
          <a:lstStyle/>
          <a:p>
            <a:pPr algn="ctr" eaLnBrk="1" fontAlgn="auto" hangingPunct="1">
              <a:spcAft>
                <a:spcPts val="0"/>
              </a:spcAft>
              <a:defRPr/>
            </a:pPr>
            <a:r>
              <a:rPr lang="en-US" sz="4400" b="1" dirty="0" smtClean="0">
                <a:solidFill>
                  <a:srgbClr val="00FF00"/>
                </a:solidFill>
                <a:effectLst>
                  <a:outerShdw blurRad="38100" dist="38100" dir="2700000" algn="tl">
                    <a:srgbClr val="000000">
                      <a:alpha val="43137"/>
                    </a:srgbClr>
                  </a:outerShdw>
                </a:effectLst>
                <a:latin typeface="Cambria" panose="02040503050406030204" pitchFamily="18" charset="0"/>
                <a:cs typeface="Tahoma" pitchFamily="34" charset="0"/>
              </a:rPr>
              <a:t>EMDR</a:t>
            </a:r>
            <a:r>
              <a:rPr lang="en-US" dirty="0" smtClean="0">
                <a:solidFill>
                  <a:srgbClr val="00FF00"/>
                </a:solidFill>
                <a:cs typeface="Tahoma" panose="020B0604030504040204" pitchFamily="34" charset="0"/>
              </a:rPr>
              <a:t> </a:t>
            </a:r>
          </a:p>
        </p:txBody>
      </p:sp>
      <p:sp>
        <p:nvSpPr>
          <p:cNvPr id="259075" name="Rectangle 3"/>
          <p:cNvSpPr>
            <a:spLocks noGrp="1" noChangeArrowheads="1"/>
          </p:cNvSpPr>
          <p:nvPr>
            <p:ph idx="1"/>
          </p:nvPr>
        </p:nvSpPr>
        <p:spPr>
          <a:xfrm>
            <a:off x="304800" y="1752600"/>
            <a:ext cx="8534400" cy="4876800"/>
          </a:xfrm>
        </p:spPr>
        <p:txBody>
          <a:bodyPr>
            <a:normAutofit/>
          </a:bodyPr>
          <a:lstStyle/>
          <a:p>
            <a:pPr marL="274320" indent="-274320" eaLnBrk="1" fontAlgn="auto" hangingPunct="1">
              <a:spcAft>
                <a:spcPts val="0"/>
              </a:spcAft>
              <a:buClr>
                <a:schemeClr val="accent3"/>
              </a:buClr>
              <a:buFont typeface="Wingdings 2"/>
              <a:buChar char=""/>
              <a:defRPr/>
            </a:pPr>
            <a:r>
              <a:rPr lang="en-US" sz="2800" i="1" dirty="0" smtClean="0">
                <a:latin typeface="Constantia" panose="02030602050306030303" pitchFamily="18" charset="0"/>
              </a:rPr>
              <a:t>Eye Movement Desensitization and Reprocessing (EMDR):  Basic Principles, Protocols, and Procedures, 2</a:t>
            </a:r>
            <a:r>
              <a:rPr lang="en-US" sz="2800" i="1" baseline="30000" dirty="0" smtClean="0">
                <a:latin typeface="Constantia" panose="02030602050306030303" pitchFamily="18" charset="0"/>
              </a:rPr>
              <a:t>nd</a:t>
            </a:r>
            <a:r>
              <a:rPr lang="en-US" sz="2800" i="1" dirty="0" smtClean="0">
                <a:latin typeface="Constantia" panose="02030602050306030303" pitchFamily="18" charset="0"/>
              </a:rPr>
              <a:t> Ed. </a:t>
            </a:r>
            <a:r>
              <a:rPr lang="en-US" sz="2800" dirty="0" smtClean="0">
                <a:latin typeface="Constantia" panose="02030602050306030303" pitchFamily="18" charset="0"/>
              </a:rPr>
              <a:t>(2001), Francine Shapiro</a:t>
            </a:r>
          </a:p>
          <a:p>
            <a:pPr marL="274320" indent="-274320" eaLnBrk="1" fontAlgn="auto" hangingPunct="1">
              <a:spcAft>
                <a:spcPts val="0"/>
              </a:spcAft>
              <a:buClr>
                <a:schemeClr val="accent3"/>
              </a:buClr>
              <a:buFont typeface="Wingdings 2"/>
              <a:buChar char=""/>
              <a:defRPr/>
            </a:pPr>
            <a:r>
              <a:rPr lang="en-US" sz="2800" i="1" dirty="0" smtClean="0">
                <a:latin typeface="Constantia" panose="02030602050306030303" pitchFamily="18" charset="0"/>
              </a:rPr>
              <a:t>Getting Past Your Past:  Take Control of Your Life with Self-Help Techniques from EMDR Therapy </a:t>
            </a:r>
            <a:r>
              <a:rPr lang="en-US" sz="2800" dirty="0" smtClean="0">
                <a:latin typeface="Constantia" panose="02030602050306030303" pitchFamily="18" charset="0"/>
              </a:rPr>
              <a:t>(2013), Francine Shapiro</a:t>
            </a:r>
          </a:p>
          <a:p>
            <a:pPr marL="274320" indent="-274320" eaLnBrk="1" fontAlgn="auto" hangingPunct="1">
              <a:spcAft>
                <a:spcPts val="0"/>
              </a:spcAft>
              <a:buClr>
                <a:schemeClr val="accent3"/>
              </a:buClr>
              <a:buFont typeface="Wingdings 2"/>
              <a:buChar char=""/>
              <a:defRPr/>
            </a:pPr>
            <a:r>
              <a:rPr lang="en-US" sz="2800" u="sng" dirty="0" smtClean="0">
                <a:solidFill>
                  <a:srgbClr val="FF9933"/>
                </a:solidFill>
                <a:latin typeface="Constantia" panose="02030602050306030303" pitchFamily="18" charset="0"/>
              </a:rPr>
              <a:t>www.emdr.com</a:t>
            </a:r>
          </a:p>
          <a:p>
            <a:pPr marL="274320" indent="-274320" eaLnBrk="1" fontAlgn="auto" hangingPunct="1">
              <a:spcAft>
                <a:spcPts val="0"/>
              </a:spcAft>
              <a:buClr>
                <a:schemeClr val="accent3"/>
              </a:buClr>
              <a:buFont typeface="Wingdings 2"/>
              <a:buChar char=""/>
              <a:defRPr/>
            </a:pPr>
            <a:r>
              <a:rPr lang="en-US" sz="2800" u="sng" dirty="0" smtClean="0">
                <a:solidFill>
                  <a:srgbClr val="FF9933"/>
                </a:solidFill>
                <a:latin typeface="Constantia" panose="02030602050306030303" pitchFamily="18" charset="0"/>
              </a:rPr>
              <a:t>www.emdria.org</a:t>
            </a:r>
          </a:p>
          <a:p>
            <a:pPr marL="274320" indent="-274320" eaLnBrk="1" fontAlgn="auto" hangingPunct="1">
              <a:spcAft>
                <a:spcPts val="0"/>
              </a:spcAft>
              <a:buClr>
                <a:schemeClr val="accent3"/>
              </a:buClr>
              <a:buFont typeface="Wingdings 2"/>
              <a:buChar char=""/>
              <a:defRPr/>
            </a:pPr>
            <a:r>
              <a:rPr lang="en-US" sz="2800" u="sng" dirty="0" smtClean="0">
                <a:solidFill>
                  <a:srgbClr val="FF9933"/>
                </a:solidFill>
                <a:latin typeface="Constantia" panose="02030602050306030303" pitchFamily="18" charset="0"/>
              </a:rPr>
              <a:t>www.emdrhap.org</a:t>
            </a:r>
          </a:p>
          <a:p>
            <a:pPr marL="0" indent="0" eaLnBrk="1" fontAlgn="auto" hangingPunct="1">
              <a:lnSpc>
                <a:spcPct val="90000"/>
              </a:lnSpc>
              <a:spcAft>
                <a:spcPts val="0"/>
              </a:spcAft>
              <a:buClr>
                <a:schemeClr val="accent3"/>
              </a:buClr>
              <a:buFont typeface="Wingdings" pitchFamily="2" charset="2"/>
              <a:buNone/>
              <a:defRPr/>
            </a:pPr>
            <a:endParaRPr lang="en-US" dirty="0" smtClean="0"/>
          </a:p>
          <a:p>
            <a:pPr marL="274320" indent="-274320" eaLnBrk="1" fontAlgn="auto" hangingPunct="1">
              <a:lnSpc>
                <a:spcPct val="90000"/>
              </a:lnSpc>
              <a:spcAft>
                <a:spcPts val="0"/>
              </a:spcAft>
              <a:buClr>
                <a:schemeClr val="accent3"/>
              </a:buClr>
              <a:buFont typeface="Wingdings" pitchFamily="2" charset="2"/>
              <a:buNone/>
              <a:defRPr/>
            </a:pPr>
            <a:endParaRPr lang="en-US" dirty="0" smtClean="0"/>
          </a:p>
        </p:txBody>
      </p:sp>
    </p:spTree>
    <p:extLst>
      <p:ext uri="{BB962C8B-B14F-4D97-AF65-F5344CB8AC3E}">
        <p14:creationId xmlns:p14="http://schemas.microsoft.com/office/powerpoint/2010/main" val="1197397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0-#ppt_w/2"/>
                                          </p:val>
                                        </p:tav>
                                        <p:tav tm="100000">
                                          <p:val>
                                            <p:strVal val="#ppt_x"/>
                                          </p:val>
                                        </p:tav>
                                      </p:tavLst>
                                    </p:anim>
                                    <p:anim calcmode="lin" valueType="num">
                                      <p:cBhvr additive="base">
                                        <p:cTn id="8" dur="500" fill="hold"/>
                                        <p:tgtEl>
                                          <p:spTgt spid="259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FF00"/>
                </a:solidFill>
                <a:latin typeface="Cambria" pitchFamily="18" charset="0"/>
              </a:rPr>
              <a:t>Resources</a:t>
            </a:r>
            <a:endParaRPr lang="en-US" b="1" dirty="0">
              <a:solidFill>
                <a:srgbClr val="00FF00"/>
              </a:solidFill>
              <a:latin typeface="Cambria" pitchFamily="18" charset="0"/>
            </a:endParaRPr>
          </a:p>
        </p:txBody>
      </p:sp>
      <p:sp>
        <p:nvSpPr>
          <p:cNvPr id="3" name="Content Placeholder 2"/>
          <p:cNvSpPr>
            <a:spLocks noGrp="1"/>
          </p:cNvSpPr>
          <p:nvPr>
            <p:ph idx="1"/>
          </p:nvPr>
        </p:nvSpPr>
        <p:spPr>
          <a:xfrm>
            <a:off x="457200" y="1905000"/>
            <a:ext cx="8305800" cy="4114800"/>
          </a:xfrm>
        </p:spPr>
        <p:txBody>
          <a:bodyPr/>
          <a:lstStyle/>
          <a:p>
            <a:r>
              <a:rPr lang="en-US" sz="2800" i="1" dirty="0" smtClean="0">
                <a:latin typeface="Constantia" panose="02030602050306030303" pitchFamily="18" charset="0"/>
              </a:rPr>
              <a:t>Trauma and Substance Abuse (2</a:t>
            </a:r>
            <a:r>
              <a:rPr lang="en-US" sz="2800" i="1" baseline="30000" dirty="0" smtClean="0">
                <a:latin typeface="Constantia" panose="02030602050306030303" pitchFamily="18" charset="0"/>
              </a:rPr>
              <a:t>nd</a:t>
            </a:r>
            <a:r>
              <a:rPr lang="en-US" sz="2800" i="1" dirty="0" smtClean="0">
                <a:latin typeface="Constantia" panose="02030602050306030303" pitchFamily="18" charset="0"/>
              </a:rPr>
              <a:t> ed.) </a:t>
            </a:r>
            <a:r>
              <a:rPr lang="en-US" sz="2800" dirty="0" smtClean="0">
                <a:latin typeface="Constantia" panose="02030602050306030303" pitchFamily="18" charset="0"/>
              </a:rPr>
              <a:t>by Page </a:t>
            </a:r>
            <a:r>
              <a:rPr lang="en-US" sz="2800" dirty="0" err="1" smtClean="0">
                <a:latin typeface="Constantia" panose="02030602050306030303" pitchFamily="18" charset="0"/>
              </a:rPr>
              <a:t>Ouimette</a:t>
            </a:r>
            <a:r>
              <a:rPr lang="en-US" sz="2800" dirty="0" smtClean="0">
                <a:latin typeface="Constantia" panose="02030602050306030303" pitchFamily="18" charset="0"/>
              </a:rPr>
              <a:t> and Jennifer Read</a:t>
            </a:r>
          </a:p>
          <a:p>
            <a:r>
              <a:rPr lang="en-US" sz="2800" i="1" dirty="0" smtClean="0">
                <a:latin typeface="Constantia" panose="02030602050306030303" pitchFamily="18" charset="0"/>
              </a:rPr>
              <a:t>Treating Survivors of Childhood Abuse:  Psychotherapy for the Interrupted Life </a:t>
            </a:r>
            <a:r>
              <a:rPr lang="en-US" sz="2800" dirty="0" smtClean="0">
                <a:latin typeface="Constantia" panose="02030602050306030303" pitchFamily="18" charset="0"/>
              </a:rPr>
              <a:t>by </a:t>
            </a:r>
            <a:r>
              <a:rPr lang="en-US" sz="2800" dirty="0" err="1" smtClean="0">
                <a:latin typeface="Constantia" panose="02030602050306030303" pitchFamily="18" charset="0"/>
              </a:rPr>
              <a:t>Marylene</a:t>
            </a:r>
            <a:r>
              <a:rPr lang="en-US" sz="2800" dirty="0" smtClean="0">
                <a:latin typeface="Constantia" panose="02030602050306030303" pitchFamily="18" charset="0"/>
              </a:rPr>
              <a:t> </a:t>
            </a:r>
            <a:r>
              <a:rPr lang="en-US" sz="2800" dirty="0" err="1" smtClean="0">
                <a:latin typeface="Constantia" panose="02030602050306030303" pitchFamily="18" charset="0"/>
              </a:rPr>
              <a:t>Cloitre</a:t>
            </a:r>
            <a:r>
              <a:rPr lang="en-US" sz="2800" dirty="0" smtClean="0">
                <a:latin typeface="Constantia" panose="02030602050306030303" pitchFamily="18" charset="0"/>
              </a:rPr>
              <a:t>, Lisa Cohen, and </a:t>
            </a:r>
            <a:r>
              <a:rPr lang="en-US" sz="2800" dirty="0" err="1" smtClean="0">
                <a:latin typeface="Constantia" panose="02030602050306030303" pitchFamily="18" charset="0"/>
              </a:rPr>
              <a:t>Karestan</a:t>
            </a:r>
            <a:r>
              <a:rPr lang="en-US" sz="2800" dirty="0" smtClean="0">
                <a:latin typeface="Constantia" panose="02030602050306030303" pitchFamily="18" charset="0"/>
              </a:rPr>
              <a:t> </a:t>
            </a:r>
            <a:r>
              <a:rPr lang="en-US" sz="2800" dirty="0" err="1" smtClean="0">
                <a:latin typeface="Constantia" panose="02030602050306030303" pitchFamily="18" charset="0"/>
              </a:rPr>
              <a:t>Koenen</a:t>
            </a:r>
            <a:endParaRPr lang="en-US" sz="2800" i="1" dirty="0" smtClean="0">
              <a:latin typeface="Constantia" panose="02030602050306030303" pitchFamily="18" charset="0"/>
            </a:endParaRPr>
          </a:p>
          <a:p>
            <a:r>
              <a:rPr lang="en-US" sz="2800" i="1" dirty="0">
                <a:effectLst>
                  <a:outerShdw blurRad="38100" dist="38100" dir="2700000" algn="tl">
                    <a:srgbClr val="000000">
                      <a:alpha val="43137"/>
                    </a:srgbClr>
                  </a:outerShdw>
                </a:effectLst>
                <a:latin typeface="Constantia" panose="02030602050306030303" pitchFamily="18" charset="0"/>
              </a:rPr>
              <a:t>Concurrent Treatment of PTSD and Substance Use Disorders Using Prolonged Exposure (COPE</a:t>
            </a:r>
            <a:r>
              <a:rPr lang="en-US" sz="2800" i="1" dirty="0" smtClean="0">
                <a:effectLst>
                  <a:outerShdw blurRad="38100" dist="38100" dir="2700000" algn="tl">
                    <a:srgbClr val="000000">
                      <a:alpha val="43137"/>
                    </a:srgbClr>
                  </a:outerShdw>
                </a:effectLst>
                <a:latin typeface="Constantia" panose="02030602050306030303" pitchFamily="18" charset="0"/>
              </a:rPr>
              <a:t>) Therapist Guide </a:t>
            </a:r>
            <a:r>
              <a:rPr lang="en-US" sz="2800" dirty="0" smtClean="0">
                <a:effectLst>
                  <a:outerShdw blurRad="38100" dist="38100" dir="2700000" algn="tl">
                    <a:srgbClr val="000000">
                      <a:alpha val="43137"/>
                    </a:srgbClr>
                  </a:outerShdw>
                </a:effectLst>
                <a:latin typeface="Constantia" panose="02030602050306030303" pitchFamily="18" charset="0"/>
              </a:rPr>
              <a:t>by </a:t>
            </a:r>
            <a:r>
              <a:rPr lang="en-US" sz="2800" dirty="0" err="1" smtClean="0">
                <a:effectLst>
                  <a:outerShdw blurRad="38100" dist="38100" dir="2700000" algn="tl">
                    <a:srgbClr val="000000">
                      <a:alpha val="43137"/>
                    </a:srgbClr>
                  </a:outerShdw>
                </a:effectLst>
                <a:latin typeface="Constantia" panose="02030602050306030303" pitchFamily="18" charset="0"/>
              </a:rPr>
              <a:t>Sudie</a:t>
            </a:r>
            <a:r>
              <a:rPr lang="en-US" sz="2800" dirty="0" smtClean="0">
                <a:effectLst>
                  <a:outerShdw blurRad="38100" dist="38100" dir="2700000" algn="tl">
                    <a:srgbClr val="000000">
                      <a:alpha val="43137"/>
                    </a:srgbClr>
                  </a:outerShdw>
                </a:effectLst>
                <a:latin typeface="Constantia" panose="02030602050306030303" pitchFamily="18" charset="0"/>
              </a:rPr>
              <a:t> Back</a:t>
            </a:r>
            <a:r>
              <a:rPr lang="en-US" sz="2800" dirty="0">
                <a:effectLst>
                  <a:outerShdw blurRad="38100" dist="38100" dir="2700000" algn="tl">
                    <a:srgbClr val="000000">
                      <a:alpha val="43137"/>
                    </a:srgbClr>
                  </a:outerShdw>
                </a:effectLst>
                <a:latin typeface="Constantia" panose="02030602050306030303" pitchFamily="18" charset="0"/>
              </a:rPr>
              <a:t>, Edna </a:t>
            </a:r>
            <a:r>
              <a:rPr lang="en-US" sz="2800" dirty="0" err="1" smtClean="0">
                <a:effectLst>
                  <a:outerShdw blurRad="38100" dist="38100" dir="2700000" algn="tl">
                    <a:srgbClr val="000000">
                      <a:alpha val="43137"/>
                    </a:srgbClr>
                  </a:outerShdw>
                </a:effectLst>
                <a:latin typeface="Constantia" panose="02030602050306030303" pitchFamily="18" charset="0"/>
              </a:rPr>
              <a:t>Foa</a:t>
            </a:r>
            <a:r>
              <a:rPr lang="en-US" sz="2800" dirty="0">
                <a:effectLst>
                  <a:outerShdw blurRad="38100" dist="38100" dir="2700000" algn="tl">
                    <a:srgbClr val="000000">
                      <a:alpha val="43137"/>
                    </a:srgbClr>
                  </a:outerShdw>
                </a:effectLst>
                <a:latin typeface="Constantia" panose="02030602050306030303" pitchFamily="18" charset="0"/>
              </a:rPr>
              <a:t>, Therese </a:t>
            </a:r>
            <a:r>
              <a:rPr lang="en-US" sz="2800" dirty="0" smtClean="0">
                <a:effectLst>
                  <a:outerShdw blurRad="38100" dist="38100" dir="2700000" algn="tl">
                    <a:srgbClr val="000000">
                      <a:alpha val="43137"/>
                    </a:srgbClr>
                  </a:outerShdw>
                </a:effectLst>
                <a:latin typeface="Constantia" panose="02030602050306030303" pitchFamily="18" charset="0"/>
              </a:rPr>
              <a:t>Killeen</a:t>
            </a:r>
            <a:r>
              <a:rPr lang="en-US" sz="2800" dirty="0">
                <a:effectLst>
                  <a:outerShdw blurRad="38100" dist="38100" dir="2700000" algn="tl">
                    <a:srgbClr val="000000">
                      <a:alpha val="43137"/>
                    </a:srgbClr>
                  </a:outerShdw>
                </a:effectLst>
                <a:latin typeface="Constantia" panose="02030602050306030303" pitchFamily="18" charset="0"/>
              </a:rPr>
              <a:t>, Katherine </a:t>
            </a:r>
            <a:r>
              <a:rPr lang="en-US" sz="2800" dirty="0" smtClean="0">
                <a:effectLst>
                  <a:outerShdw blurRad="38100" dist="38100" dir="2700000" algn="tl">
                    <a:srgbClr val="000000">
                      <a:alpha val="43137"/>
                    </a:srgbClr>
                  </a:outerShdw>
                </a:effectLst>
                <a:latin typeface="Constantia" panose="02030602050306030303" pitchFamily="18" charset="0"/>
              </a:rPr>
              <a:t>Mills</a:t>
            </a:r>
            <a:r>
              <a:rPr lang="en-US" sz="2800" dirty="0">
                <a:effectLst>
                  <a:outerShdw blurRad="38100" dist="38100" dir="2700000" algn="tl">
                    <a:srgbClr val="000000">
                      <a:alpha val="43137"/>
                    </a:srgbClr>
                  </a:outerShdw>
                </a:effectLst>
                <a:latin typeface="Constantia" panose="02030602050306030303" pitchFamily="18" charset="0"/>
              </a:rPr>
              <a:t>, Maree </a:t>
            </a:r>
            <a:r>
              <a:rPr lang="en-US" sz="2800" dirty="0" err="1">
                <a:effectLst>
                  <a:outerShdw blurRad="38100" dist="38100" dir="2700000" algn="tl">
                    <a:srgbClr val="000000">
                      <a:alpha val="43137"/>
                    </a:srgbClr>
                  </a:outerShdw>
                </a:effectLst>
                <a:latin typeface="Constantia" panose="02030602050306030303" pitchFamily="18" charset="0"/>
              </a:rPr>
              <a:t>Teesson</a:t>
            </a:r>
            <a:r>
              <a:rPr lang="en-US" sz="2800" dirty="0">
                <a:effectLst>
                  <a:outerShdw blurRad="38100" dist="38100" dir="2700000" algn="tl">
                    <a:srgbClr val="000000">
                      <a:alpha val="43137"/>
                    </a:srgbClr>
                  </a:outerShdw>
                </a:effectLst>
                <a:latin typeface="Constantia" panose="02030602050306030303" pitchFamily="18" charset="0"/>
              </a:rPr>
              <a:t>, Bonnie </a:t>
            </a:r>
            <a:r>
              <a:rPr lang="en-US" sz="2800" dirty="0" smtClean="0">
                <a:effectLst>
                  <a:outerShdw blurRad="38100" dist="38100" dir="2700000" algn="tl">
                    <a:srgbClr val="000000">
                      <a:alpha val="43137"/>
                    </a:srgbClr>
                  </a:outerShdw>
                </a:effectLst>
                <a:latin typeface="Constantia" panose="02030602050306030303" pitchFamily="18" charset="0"/>
              </a:rPr>
              <a:t>Cotton</a:t>
            </a:r>
            <a:r>
              <a:rPr lang="en-US" sz="2800" dirty="0">
                <a:effectLst>
                  <a:outerShdw blurRad="38100" dist="38100" dir="2700000" algn="tl">
                    <a:srgbClr val="000000">
                      <a:alpha val="43137"/>
                    </a:srgbClr>
                  </a:outerShdw>
                </a:effectLst>
                <a:latin typeface="Constantia" panose="02030602050306030303" pitchFamily="18" charset="0"/>
              </a:rPr>
              <a:t>, Kathleen </a:t>
            </a:r>
            <a:r>
              <a:rPr lang="en-US" sz="2800" dirty="0" smtClean="0">
                <a:effectLst>
                  <a:outerShdw blurRad="38100" dist="38100" dir="2700000" algn="tl">
                    <a:srgbClr val="000000">
                      <a:alpha val="43137"/>
                    </a:srgbClr>
                  </a:outerShdw>
                </a:effectLst>
                <a:latin typeface="Constantia" panose="02030602050306030303" pitchFamily="18" charset="0"/>
              </a:rPr>
              <a:t>Carroll</a:t>
            </a:r>
            <a:r>
              <a:rPr lang="en-US" sz="2800" dirty="0">
                <a:effectLst>
                  <a:outerShdw blurRad="38100" dist="38100" dir="2700000" algn="tl">
                    <a:srgbClr val="000000">
                      <a:alpha val="43137"/>
                    </a:srgbClr>
                  </a:outerShdw>
                </a:effectLst>
                <a:latin typeface="Constantia" panose="02030602050306030303" pitchFamily="18" charset="0"/>
              </a:rPr>
              <a:t>, and Kathleen </a:t>
            </a:r>
            <a:r>
              <a:rPr lang="en-US" sz="2800" dirty="0" smtClean="0">
                <a:effectLst>
                  <a:outerShdw blurRad="38100" dist="38100" dir="2700000" algn="tl">
                    <a:srgbClr val="000000">
                      <a:alpha val="43137"/>
                    </a:srgbClr>
                  </a:outerShdw>
                </a:effectLst>
                <a:latin typeface="Constantia" panose="02030602050306030303" pitchFamily="18" charset="0"/>
              </a:rPr>
              <a:t>Brady</a:t>
            </a:r>
            <a:endParaRPr lang="en-US" sz="2800" dirty="0">
              <a:effectLst>
                <a:outerShdw blurRad="38100" dist="38100" dir="2700000" algn="tl">
                  <a:srgbClr val="000000">
                    <a:alpha val="43137"/>
                  </a:srgbClr>
                </a:outerShdw>
              </a:effectLst>
              <a:latin typeface="Constantia" panose="02030602050306030303" pitchFamily="18" charset="0"/>
            </a:endParaRPr>
          </a:p>
          <a:p>
            <a:endParaRPr lang="en-US" dirty="0" smtClean="0">
              <a:effectLst>
                <a:outerShdw blurRad="38100" dist="38100" dir="2700000" algn="tl">
                  <a:srgbClr val="000000">
                    <a:alpha val="43137"/>
                  </a:srgbClr>
                </a:outerShdw>
              </a:effectLst>
              <a:latin typeface="Constantia" panose="02030602050306030303" pitchFamily="18" charset="0"/>
            </a:endParaRPr>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FF00"/>
                </a:solidFill>
                <a:latin typeface="Cambria" pitchFamily="18" charset="0"/>
              </a:rPr>
              <a:t>Internet Resources</a:t>
            </a:r>
            <a:endParaRPr lang="en-US" b="1" dirty="0">
              <a:solidFill>
                <a:srgbClr val="00FF00"/>
              </a:solidFill>
              <a:latin typeface="Cambria" pitchFamily="18" charset="0"/>
            </a:endParaRPr>
          </a:p>
        </p:txBody>
      </p:sp>
      <p:sp>
        <p:nvSpPr>
          <p:cNvPr id="3" name="Content Placeholder 2"/>
          <p:cNvSpPr>
            <a:spLocks noGrp="1"/>
          </p:cNvSpPr>
          <p:nvPr>
            <p:ph idx="1"/>
          </p:nvPr>
        </p:nvSpPr>
        <p:spPr>
          <a:xfrm>
            <a:off x="381000" y="1905000"/>
            <a:ext cx="8686800" cy="4114800"/>
          </a:xfrm>
        </p:spPr>
        <p:txBody>
          <a:bodyPr/>
          <a:lstStyle/>
          <a:p>
            <a:r>
              <a:rPr lang="en-US" sz="2800" dirty="0" smtClean="0">
                <a:latin typeface="Constantia" pitchFamily="18" charset="0"/>
              </a:rPr>
              <a:t>PTSD 101 course about treating PTSD </a:t>
            </a:r>
            <a:r>
              <a:rPr lang="en-US" sz="2800" dirty="0">
                <a:latin typeface="Constantia" pitchFamily="18" charset="0"/>
              </a:rPr>
              <a:t>and </a:t>
            </a:r>
            <a:r>
              <a:rPr lang="en-US" sz="2800" dirty="0" smtClean="0">
                <a:latin typeface="Constantia" pitchFamily="18" charset="0"/>
              </a:rPr>
              <a:t>SUDs:  </a:t>
            </a:r>
            <a:r>
              <a:rPr lang="en-US" sz="2800" dirty="0" smtClean="0">
                <a:latin typeface="Constantia" pitchFamily="18" charset="0"/>
                <a:hlinkClick r:id="rId2"/>
              </a:rPr>
              <a:t>http</a:t>
            </a:r>
            <a:r>
              <a:rPr lang="en-US" sz="2800" dirty="0">
                <a:latin typeface="Constantia" pitchFamily="18" charset="0"/>
                <a:hlinkClick r:id="rId2"/>
              </a:rPr>
              <a:t>://</a:t>
            </a:r>
            <a:r>
              <a:rPr lang="en-US" sz="2800" dirty="0" smtClean="0">
                <a:latin typeface="Constantia" pitchFamily="18" charset="0"/>
                <a:hlinkClick r:id="rId2"/>
              </a:rPr>
              <a:t>www.ptsd.va.gov/professional</a:t>
            </a:r>
            <a:r>
              <a:rPr lang="en-US" sz="2800" u="sng" dirty="0" smtClean="0">
                <a:solidFill>
                  <a:srgbClr val="FF9933"/>
                </a:solidFill>
                <a:latin typeface="Constantia" pitchFamily="18" charset="0"/>
              </a:rPr>
              <a:t>/</a:t>
            </a:r>
            <a:r>
              <a:rPr lang="en-US" sz="2800" dirty="0" smtClean="0">
                <a:latin typeface="Constantia" pitchFamily="18" charset="0"/>
              </a:rPr>
              <a:t> </a:t>
            </a:r>
            <a:r>
              <a:rPr lang="en-US" sz="2800" u="sng" dirty="0" smtClean="0">
                <a:solidFill>
                  <a:srgbClr val="FF9933"/>
                </a:solidFill>
                <a:latin typeface="Constantia" pitchFamily="18" charset="0"/>
              </a:rPr>
              <a:t>ptsd101/course-modules/SUD.asp</a:t>
            </a:r>
          </a:p>
          <a:p>
            <a:r>
              <a:rPr lang="en-US" sz="2800" dirty="0" smtClean="0">
                <a:latin typeface="Constantia" pitchFamily="18" charset="0"/>
              </a:rPr>
              <a:t>Practice recommendations for treating co-occurring PTSD and SUDs</a:t>
            </a:r>
            <a:r>
              <a:rPr lang="en-US" sz="2800" dirty="0">
                <a:latin typeface="Constantia" pitchFamily="18" charset="0"/>
              </a:rPr>
              <a:t>: </a:t>
            </a:r>
            <a:r>
              <a:rPr lang="en-US" sz="2800" dirty="0">
                <a:latin typeface="Constantia" pitchFamily="18" charset="0"/>
                <a:hlinkClick r:id="rId3"/>
              </a:rPr>
              <a:t>http://</a:t>
            </a:r>
            <a:r>
              <a:rPr lang="en-US" sz="2800" dirty="0" smtClean="0">
                <a:latin typeface="Constantia" pitchFamily="18" charset="0"/>
                <a:hlinkClick r:id="rId3"/>
              </a:rPr>
              <a:t>www.ptsd</a:t>
            </a:r>
            <a:r>
              <a:rPr lang="en-US" sz="2800" u="sng" dirty="0" smtClean="0">
                <a:solidFill>
                  <a:srgbClr val="FF9933"/>
                </a:solidFill>
                <a:latin typeface="Constantia" pitchFamily="18" charset="0"/>
              </a:rPr>
              <a:t>. va.gov/professional/pages/handouts-pdf/SUD_PTSD_Practice_Recommend.pdf</a:t>
            </a:r>
          </a:p>
          <a:p>
            <a:pPr>
              <a:buNone/>
            </a:pPr>
            <a:endParaRPr lang="en-US" dirty="0" smtClean="0">
              <a:solidFill>
                <a:srgbClr val="0066FF"/>
              </a:solidFill>
            </a:endParaRPr>
          </a:p>
          <a:p>
            <a:endParaRPr lang="en-US" dirty="0"/>
          </a:p>
        </p:txBody>
      </p:sp>
    </p:spTree>
    <p:extLst>
      <p:ext uri="{BB962C8B-B14F-4D97-AF65-F5344CB8AC3E}">
        <p14:creationId xmlns:p14="http://schemas.microsoft.com/office/powerpoint/2010/main" val="6969276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FF00"/>
                </a:solidFill>
                <a:latin typeface="Cambria" pitchFamily="18" charset="0"/>
              </a:rPr>
              <a:t>Internet Resources</a:t>
            </a:r>
            <a:endParaRPr lang="en-US" b="1" dirty="0">
              <a:solidFill>
                <a:srgbClr val="00FF00"/>
              </a:solidFill>
              <a:latin typeface="Cambria" pitchFamily="18" charset="0"/>
            </a:endParaRPr>
          </a:p>
        </p:txBody>
      </p:sp>
      <p:sp>
        <p:nvSpPr>
          <p:cNvPr id="3" name="Content Placeholder 2"/>
          <p:cNvSpPr>
            <a:spLocks noGrp="1"/>
          </p:cNvSpPr>
          <p:nvPr>
            <p:ph idx="1"/>
          </p:nvPr>
        </p:nvSpPr>
        <p:spPr>
          <a:xfrm>
            <a:off x="685800" y="1905000"/>
            <a:ext cx="8077200" cy="4114800"/>
          </a:xfrm>
        </p:spPr>
        <p:txBody>
          <a:bodyPr/>
          <a:lstStyle/>
          <a:p>
            <a:r>
              <a:rPr lang="en-US" dirty="0" smtClean="0">
                <a:latin typeface="Constantia" pitchFamily="18" charset="0"/>
              </a:rPr>
              <a:t>Helping family members get veterans into treatment:  Coaching Into Care</a:t>
            </a:r>
          </a:p>
          <a:p>
            <a:pPr lvl="1"/>
            <a:r>
              <a:rPr lang="en-US" dirty="0" smtClean="0">
                <a:latin typeface="Constantia" pitchFamily="18" charset="0"/>
                <a:hlinkClick r:id="rId2"/>
              </a:rPr>
              <a:t>http://www.mirecc.va.gov/coaching/index.asp</a:t>
            </a:r>
            <a:r>
              <a:rPr lang="en-US" dirty="0" smtClean="0">
                <a:latin typeface="Constantia" pitchFamily="18" charset="0"/>
              </a:rPr>
              <a:t> </a:t>
            </a:r>
          </a:p>
          <a:p>
            <a:r>
              <a:rPr lang="en-US" dirty="0" smtClean="0">
                <a:latin typeface="Constantia" pitchFamily="18" charset="0"/>
              </a:rPr>
              <a:t>Adjustment </a:t>
            </a:r>
            <a:r>
              <a:rPr lang="en-US" dirty="0">
                <a:latin typeface="Constantia" pitchFamily="18" charset="0"/>
              </a:rPr>
              <a:t>after </a:t>
            </a:r>
            <a:r>
              <a:rPr lang="en-US" dirty="0" smtClean="0">
                <a:latin typeface="Constantia" pitchFamily="18" charset="0"/>
              </a:rPr>
              <a:t>deployment</a:t>
            </a:r>
            <a:endParaRPr lang="en-US" dirty="0">
              <a:latin typeface="Constantia" pitchFamily="18" charset="0"/>
            </a:endParaRPr>
          </a:p>
          <a:p>
            <a:pPr lvl="1"/>
            <a:r>
              <a:rPr lang="en-US" dirty="0">
                <a:latin typeface="Constantia" pitchFamily="18" charset="0"/>
                <a:hlinkClick r:id="rId3"/>
              </a:rPr>
              <a:t>http://www.afterdeployment.org/</a:t>
            </a:r>
            <a:r>
              <a:rPr lang="en-US" dirty="0">
                <a:latin typeface="Constantia" pitchFamily="18" charset="0"/>
              </a:rPr>
              <a:t> </a:t>
            </a:r>
          </a:p>
          <a:p>
            <a:pPr lvl="1"/>
            <a:r>
              <a:rPr lang="en-US" dirty="0">
                <a:latin typeface="Constantia" pitchFamily="18" charset="0"/>
                <a:hlinkClick r:id="rId4"/>
              </a:rPr>
              <a:t>http://maketheconnection.net/</a:t>
            </a:r>
            <a:r>
              <a:rPr lang="en-US" dirty="0">
                <a:latin typeface="Constantia" pitchFamily="18" charset="0"/>
              </a:rPr>
              <a:t> </a:t>
            </a:r>
            <a:endParaRPr lang="en-US" dirty="0" smtClean="0">
              <a:latin typeface="Constantia" pitchFamily="18" charset="0"/>
            </a:endParaRPr>
          </a:p>
          <a:p>
            <a:r>
              <a:rPr lang="en-US" dirty="0" smtClean="0">
                <a:latin typeface="Constantia" pitchFamily="18" charset="0"/>
              </a:rPr>
              <a:t>PTSD treatment can help</a:t>
            </a:r>
          </a:p>
          <a:p>
            <a:pPr lvl="1"/>
            <a:r>
              <a:rPr lang="en-US" u="sng" dirty="0">
                <a:solidFill>
                  <a:srgbClr val="FFA100"/>
                </a:solidFill>
                <a:latin typeface="Constantia" pitchFamily="18" charset="0"/>
              </a:rPr>
              <a:t>http://www.ptsd.va.gov/apps/AboutFace/</a:t>
            </a:r>
            <a:endParaRPr lang="en-US" u="sng" dirty="0" smtClean="0">
              <a:solidFill>
                <a:srgbClr val="FFA100"/>
              </a:solidFill>
              <a:latin typeface="Constantia" pitchFamily="18" charset="0"/>
            </a:endParaRPr>
          </a:p>
          <a:p>
            <a:pPr lvl="1"/>
            <a:endParaRPr lang="en-US" dirty="0" smtClean="0">
              <a:latin typeface="Constantia" pitchFamily="18" charset="0"/>
            </a:endParaRPr>
          </a:p>
          <a:p>
            <a:pPr>
              <a:buNone/>
            </a:pPr>
            <a:endParaRPr lang="en-US" dirty="0" smtClean="0">
              <a:solidFill>
                <a:srgbClr val="0066FF"/>
              </a:solidFill>
            </a:endParaRPr>
          </a:p>
          <a:p>
            <a:endParaRPr lang="en-US" dirty="0"/>
          </a:p>
        </p:txBody>
      </p:sp>
    </p:spTree>
    <p:extLst>
      <p:ext uri="{BB962C8B-B14F-4D97-AF65-F5344CB8AC3E}">
        <p14:creationId xmlns:p14="http://schemas.microsoft.com/office/powerpoint/2010/main" val="16800391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763000" cy="838200"/>
          </a:xfrm>
          <a:extLst/>
        </p:spPr>
        <p:txBody>
          <a:bodyPr/>
          <a:lstStyle/>
          <a:p>
            <a:pPr algn="ctr" eaLnBrk="1" fontAlgn="auto" hangingPunct="1">
              <a:spcAft>
                <a:spcPts val="0"/>
              </a:spcAft>
              <a:defRPr/>
            </a:pPr>
            <a:r>
              <a:rPr lang="en-US" sz="4400" b="1" dirty="0" smtClean="0">
                <a:solidFill>
                  <a:srgbClr val="00FF00"/>
                </a:solidFill>
                <a:effectLst>
                  <a:outerShdw blurRad="38100" dist="38100" dir="2700000" algn="tl">
                    <a:srgbClr val="000000">
                      <a:alpha val="43137"/>
                    </a:srgbClr>
                  </a:outerShdw>
                </a:effectLst>
                <a:latin typeface="Cambria" panose="02040503050406030204" pitchFamily="18" charset="0"/>
                <a:cs typeface="Tahoma" panose="020B0604030504040204" pitchFamily="34" charset="0"/>
              </a:rPr>
              <a:t>Online and Telephone Resources</a:t>
            </a:r>
          </a:p>
        </p:txBody>
      </p:sp>
      <p:pic>
        <p:nvPicPr>
          <p:cNvPr id="1146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267200"/>
            <a:ext cx="4029075" cy="236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6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975" y="22098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6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600200"/>
            <a:ext cx="4887913" cy="2360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144756"/>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rgbClr val="00FF00"/>
                </a:solidFill>
                <a:latin typeface="Cambria" panose="02040503050406030204" pitchFamily="18" charset="0"/>
                <a:cs typeface="Tahoma" panose="020B0604030504040204" pitchFamily="34" charset="0"/>
              </a:rPr>
              <a:t>Online Resources</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pPr>
              <a:defRPr/>
            </a:pPr>
            <a:r>
              <a:rPr lang="en-US" sz="2800" dirty="0" smtClean="0">
                <a:latin typeface="Constantia" panose="02030602050306030303" pitchFamily="18" charset="0"/>
              </a:rPr>
              <a:t>Self-assessment Mental Health screening</a:t>
            </a:r>
          </a:p>
          <a:p>
            <a:pPr marL="0" indent="0">
              <a:buFont typeface="Wingdings" panose="05000000000000000000" pitchFamily="2" charset="2"/>
              <a:buNone/>
              <a:defRPr/>
            </a:pPr>
            <a:r>
              <a:rPr lang="en-US" sz="2800" dirty="0" smtClean="0">
                <a:latin typeface="Constantia" panose="02030602050306030303" pitchFamily="18" charset="0"/>
                <a:hlinkClick r:id="rId2"/>
              </a:rPr>
              <a:t>http://www.militarymentalhealth.org/</a:t>
            </a:r>
            <a:r>
              <a:rPr lang="en-US" sz="2800" dirty="0" smtClean="0">
                <a:latin typeface="Constantia" panose="02030602050306030303" pitchFamily="18" charset="0"/>
              </a:rPr>
              <a:t> </a:t>
            </a:r>
            <a:endParaRPr lang="en-US" sz="2800" dirty="0">
              <a:latin typeface="Constantia" panose="02030602050306030303" pitchFamily="18" charset="0"/>
            </a:endParaRPr>
          </a:p>
          <a:p>
            <a:pPr>
              <a:defRPr/>
            </a:pPr>
            <a:r>
              <a:rPr lang="en-US" sz="2800" dirty="0" smtClean="0">
                <a:latin typeface="Constantia" panose="02030602050306030303" pitchFamily="18" charset="0"/>
              </a:rPr>
              <a:t>Computer-based Problem-Solving </a:t>
            </a:r>
            <a:r>
              <a:rPr lang="en-US" sz="2800" dirty="0">
                <a:latin typeface="Constantia" panose="02030602050306030303" pitchFamily="18" charset="0"/>
              </a:rPr>
              <a:t>T</a:t>
            </a:r>
            <a:r>
              <a:rPr lang="en-US" sz="2800" dirty="0" smtClean="0">
                <a:latin typeface="Constantia" panose="02030602050306030303" pitchFamily="18" charset="0"/>
              </a:rPr>
              <a:t>herapy</a:t>
            </a:r>
          </a:p>
          <a:p>
            <a:pPr marL="0" indent="0">
              <a:buFont typeface="Wingdings" panose="05000000000000000000" pitchFamily="2" charset="2"/>
              <a:buNone/>
              <a:defRPr/>
            </a:pPr>
            <a:r>
              <a:rPr lang="en-US" sz="2800" dirty="0" smtClean="0">
                <a:latin typeface="Constantia" panose="02030602050306030303" pitchFamily="18" charset="0"/>
                <a:hlinkClick r:id="rId3"/>
              </a:rPr>
              <a:t>http://startmovingforward.t2.health.mil/</a:t>
            </a:r>
            <a:r>
              <a:rPr lang="en-US" sz="2800" dirty="0" smtClean="0">
                <a:latin typeface="Constantia" panose="02030602050306030303" pitchFamily="18" charset="0"/>
              </a:rPr>
              <a:t> </a:t>
            </a:r>
          </a:p>
          <a:p>
            <a:pPr>
              <a:defRPr/>
            </a:pPr>
            <a:r>
              <a:rPr lang="en-US" sz="2800" dirty="0" smtClean="0">
                <a:latin typeface="Constantia" panose="02030602050306030303" pitchFamily="18" charset="0"/>
              </a:rPr>
              <a:t>Wellness resources</a:t>
            </a:r>
          </a:p>
          <a:p>
            <a:pPr marL="0" indent="0">
              <a:buFont typeface="Wingdings" panose="05000000000000000000" pitchFamily="2" charset="2"/>
              <a:buNone/>
              <a:defRPr/>
            </a:pPr>
            <a:r>
              <a:rPr lang="en-US" sz="2800" dirty="0" smtClean="0">
                <a:latin typeface="Constantia" panose="02030602050306030303" pitchFamily="18" charset="0"/>
                <a:hlinkClick r:id="rId4"/>
              </a:rPr>
              <a:t>http://afterdeployment.t2.health.mil/</a:t>
            </a:r>
            <a:r>
              <a:rPr lang="en-US" sz="2800" dirty="0" smtClean="0">
                <a:latin typeface="Constantia" panose="02030602050306030303" pitchFamily="18" charset="0"/>
              </a:rPr>
              <a:t> </a:t>
            </a:r>
            <a:endParaRPr lang="en-US" sz="2800" dirty="0">
              <a:latin typeface="Constantia" panose="02030602050306030303" pitchFamily="18" charset="0"/>
            </a:endParaRPr>
          </a:p>
          <a:p>
            <a:pPr>
              <a:defRPr/>
            </a:pPr>
            <a:endParaRPr lang="en-US" sz="2800" dirty="0" smtClean="0"/>
          </a:p>
          <a:p>
            <a:pPr>
              <a:defRPr/>
            </a:pPr>
            <a:endParaRPr lang="en-US" dirty="0"/>
          </a:p>
          <a:p>
            <a:pPr>
              <a:defRPr/>
            </a:pPr>
            <a:endParaRPr lang="en-US" dirty="0" smtClean="0"/>
          </a:p>
          <a:p>
            <a:pPr>
              <a:defRPr/>
            </a:pPr>
            <a:endParaRPr lang="en-US" dirty="0"/>
          </a:p>
        </p:txBody>
      </p:sp>
    </p:spTree>
    <p:extLst>
      <p:ext uri="{BB962C8B-B14F-4D97-AF65-F5344CB8AC3E}">
        <p14:creationId xmlns:p14="http://schemas.microsoft.com/office/powerpoint/2010/main" val="29338937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39825"/>
          </a:xfrm>
        </p:spPr>
        <p:txBody>
          <a:bodyPr/>
          <a:lstStyle/>
          <a:p>
            <a:pPr algn="ctr">
              <a:defRPr/>
            </a:pPr>
            <a:r>
              <a:rPr lang="en-US" b="1" dirty="0" smtClean="0">
                <a:solidFill>
                  <a:srgbClr val="00FF00"/>
                </a:solidFill>
                <a:latin typeface="Cambria" panose="02040503050406030204" pitchFamily="18" charset="0"/>
                <a:cs typeface="Tahoma" panose="020B0604030504040204" pitchFamily="34" charset="0"/>
              </a:rPr>
              <a:t>Self-Help Mobile Applications</a:t>
            </a:r>
            <a:endParaRPr lang="en-US" b="1" dirty="0">
              <a:solidFill>
                <a:srgbClr val="00FF00"/>
              </a:solidFill>
              <a:latin typeface="Cambria" panose="02040503050406030204" pitchFamily="18" charset="0"/>
              <a:cs typeface="Tahoma" panose="020B0604030504040204" pitchFamily="34" charset="0"/>
            </a:endParaRPr>
          </a:p>
        </p:txBody>
      </p:sp>
      <p:sp>
        <p:nvSpPr>
          <p:cNvPr id="3" name="Content Placeholder 2"/>
          <p:cNvSpPr>
            <a:spLocks noGrp="1"/>
          </p:cNvSpPr>
          <p:nvPr>
            <p:ph sz="half" idx="1"/>
          </p:nvPr>
        </p:nvSpPr>
        <p:spPr>
          <a:xfrm>
            <a:off x="457200" y="1826741"/>
            <a:ext cx="7162800" cy="4800600"/>
          </a:xfrm>
        </p:spPr>
        <p:txBody>
          <a:bodyPr/>
          <a:lstStyle/>
          <a:p>
            <a:pPr>
              <a:buFont typeface="Wingdings" panose="05000000000000000000" pitchFamily="2" charset="2"/>
              <a:buNone/>
              <a:defRPr/>
            </a:pPr>
            <a:r>
              <a:rPr lang="en-US" u="sng" dirty="0" smtClean="0">
                <a:solidFill>
                  <a:srgbClr val="FFA100"/>
                </a:solidFill>
                <a:latin typeface="Constantia" panose="02030602050306030303" pitchFamily="18" charset="0"/>
              </a:rPr>
              <a:t>http://www.t2health.org/mobile-apps </a:t>
            </a:r>
          </a:p>
          <a:p>
            <a:pPr lvl="1">
              <a:defRPr/>
            </a:pPr>
            <a:r>
              <a:rPr lang="en-US" sz="2800" dirty="0" smtClean="0">
                <a:latin typeface="Constantia" panose="02030602050306030303" pitchFamily="18" charset="0"/>
              </a:rPr>
              <a:t>PTSD Coach</a:t>
            </a:r>
          </a:p>
          <a:p>
            <a:pPr marL="457200" lvl="1" indent="0">
              <a:buFontTx/>
              <a:buNone/>
              <a:defRPr/>
            </a:pPr>
            <a:endParaRPr lang="en-US" sz="2800" dirty="0" smtClean="0">
              <a:latin typeface="Constantia" panose="02030602050306030303" pitchFamily="18" charset="0"/>
            </a:endParaRPr>
          </a:p>
          <a:p>
            <a:pPr lvl="1">
              <a:defRPr/>
            </a:pPr>
            <a:r>
              <a:rPr lang="en-US" sz="2800" dirty="0" smtClean="0">
                <a:latin typeface="Constantia" panose="02030602050306030303" pitchFamily="18" charset="0"/>
              </a:rPr>
              <a:t>T2 </a:t>
            </a:r>
            <a:r>
              <a:rPr lang="en-US" sz="2800" dirty="0" err="1" smtClean="0">
                <a:latin typeface="Constantia" panose="02030602050306030303" pitchFamily="18" charset="0"/>
              </a:rPr>
              <a:t>MoodTracker</a:t>
            </a:r>
            <a:endParaRPr lang="en-US" sz="2800" dirty="0" smtClean="0">
              <a:latin typeface="Constantia" panose="02030602050306030303" pitchFamily="18" charset="0"/>
            </a:endParaRPr>
          </a:p>
          <a:p>
            <a:pPr lvl="1">
              <a:defRPr/>
            </a:pPr>
            <a:endParaRPr lang="en-US" sz="2800" dirty="0" smtClean="0">
              <a:latin typeface="Constantia" panose="02030602050306030303" pitchFamily="18" charset="0"/>
            </a:endParaRPr>
          </a:p>
          <a:p>
            <a:pPr lvl="1">
              <a:defRPr/>
            </a:pPr>
            <a:r>
              <a:rPr lang="en-US" sz="2800" dirty="0" smtClean="0">
                <a:latin typeface="Constantia" panose="02030602050306030303" pitchFamily="18" charset="0"/>
              </a:rPr>
              <a:t>Breathe 2 Relax</a:t>
            </a:r>
          </a:p>
          <a:p>
            <a:pPr lvl="1">
              <a:defRPr/>
            </a:pPr>
            <a:endParaRPr lang="en-US" sz="2800" dirty="0" smtClean="0">
              <a:latin typeface="Constantia" panose="02030602050306030303" pitchFamily="18" charset="0"/>
            </a:endParaRPr>
          </a:p>
          <a:p>
            <a:pPr lvl="1">
              <a:defRPr/>
            </a:pPr>
            <a:r>
              <a:rPr lang="en-US" sz="2800" dirty="0" smtClean="0">
                <a:latin typeface="Constantia" panose="02030602050306030303" pitchFamily="18" charset="0"/>
              </a:rPr>
              <a:t>Tactical Breather</a:t>
            </a:r>
          </a:p>
          <a:p>
            <a:pPr lvl="1">
              <a:defRPr/>
            </a:pPr>
            <a:endParaRPr lang="en-US" sz="2800" dirty="0" smtClean="0">
              <a:latin typeface="Constantia" panose="02030602050306030303" pitchFamily="18" charset="0"/>
            </a:endParaRPr>
          </a:p>
          <a:p>
            <a:pPr marL="0" indent="0">
              <a:buFont typeface="Wingdings" panose="05000000000000000000" pitchFamily="2" charset="2"/>
              <a:buNone/>
              <a:defRPr/>
            </a:pPr>
            <a:r>
              <a:rPr lang="en-US" dirty="0" smtClean="0"/>
              <a:t/>
            </a:r>
            <a:br>
              <a:rPr lang="en-US" dirty="0" smtClean="0"/>
            </a:br>
            <a:endParaRPr lang="en-US" dirty="0" smtClean="0"/>
          </a:p>
          <a:p>
            <a:pPr>
              <a:buFont typeface="Wingdings" panose="05000000000000000000" pitchFamily="2" charset="2"/>
              <a:buNone/>
              <a:defRPr/>
            </a:pPr>
            <a:endParaRPr lang="en-US" dirty="0"/>
          </a:p>
        </p:txBody>
      </p:sp>
      <p:pic>
        <p:nvPicPr>
          <p:cNvPr id="106500" name="Picture 3" descr="\\vha06cd1en1ric1\homedirG$\VHARICMeyerB\My Pictures\PTSD\PTSD-icon_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81400" y="2362200"/>
            <a:ext cx="1005681" cy="1005681"/>
          </a:xfrm>
        </p:spPr>
      </p:pic>
      <p:pic>
        <p:nvPicPr>
          <p:cNvPr id="1065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129" y="4003052"/>
            <a:ext cx="102370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0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500" y="3239148"/>
            <a:ext cx="1089165" cy="97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7054" y="5122003"/>
            <a:ext cx="1122362" cy="100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6328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3805"/>
            <a:ext cx="8318500" cy="1123950"/>
          </a:xfrm>
        </p:spPr>
        <p:txBody>
          <a:bodyPr/>
          <a:lstStyle/>
          <a:p>
            <a:pPr algn="ctr">
              <a:defRPr/>
            </a:pPr>
            <a:r>
              <a:rPr lang="en-US" b="1" dirty="0" smtClean="0">
                <a:solidFill>
                  <a:srgbClr val="00FF00"/>
                </a:solidFill>
                <a:latin typeface="Cambria" panose="02040503050406030204" pitchFamily="18" charset="0"/>
              </a:rPr>
              <a:t>Self-Help Mobile Applications</a:t>
            </a:r>
            <a:endParaRPr lang="en-US" b="1" dirty="0">
              <a:solidFill>
                <a:srgbClr val="00FF00"/>
              </a:solidFill>
              <a:latin typeface="Cambria" panose="02040503050406030204" pitchFamily="18" charset="0"/>
            </a:endParaRPr>
          </a:p>
        </p:txBody>
      </p:sp>
      <p:sp>
        <p:nvSpPr>
          <p:cNvPr id="3" name="Content Placeholder 2"/>
          <p:cNvSpPr>
            <a:spLocks noGrp="1"/>
          </p:cNvSpPr>
          <p:nvPr>
            <p:ph sz="half" idx="1"/>
          </p:nvPr>
        </p:nvSpPr>
        <p:spPr>
          <a:xfrm>
            <a:off x="706051" y="1600200"/>
            <a:ext cx="7010400" cy="4114800"/>
          </a:xfrm>
        </p:spPr>
        <p:txBody>
          <a:bodyPr/>
          <a:lstStyle/>
          <a:p>
            <a:pPr>
              <a:buFont typeface="Wingdings" pitchFamily="2" charset="2"/>
              <a:buNone/>
              <a:defRPr/>
            </a:pPr>
            <a:endParaRPr lang="en-US" sz="1000" u="sng" dirty="0" smtClean="0">
              <a:solidFill>
                <a:srgbClr val="FFA100"/>
              </a:solidFill>
            </a:endParaRPr>
          </a:p>
          <a:p>
            <a:pPr>
              <a:buFont typeface="Wingdings" pitchFamily="2" charset="2"/>
              <a:buNone/>
              <a:defRPr/>
            </a:pPr>
            <a:r>
              <a:rPr lang="en-US" u="sng" dirty="0" smtClean="0">
                <a:solidFill>
                  <a:srgbClr val="FFA100"/>
                </a:solidFill>
                <a:latin typeface="Constantia" panose="02030602050306030303" pitchFamily="18" charset="0"/>
              </a:rPr>
              <a:t>http://www.t2health.org/mobile-apps </a:t>
            </a:r>
          </a:p>
          <a:p>
            <a:pPr>
              <a:defRPr/>
            </a:pPr>
            <a:r>
              <a:rPr lang="en-US" dirty="0" smtClean="0">
                <a:latin typeface="Constantia" panose="02030602050306030303" pitchFamily="18" charset="0"/>
              </a:rPr>
              <a:t>Mindfulness Coach</a:t>
            </a:r>
          </a:p>
          <a:p>
            <a:pPr>
              <a:defRPr/>
            </a:pPr>
            <a:endParaRPr lang="en-US" dirty="0" smtClean="0">
              <a:latin typeface="Constantia" panose="02030602050306030303" pitchFamily="18" charset="0"/>
            </a:endParaRPr>
          </a:p>
          <a:p>
            <a:pPr>
              <a:defRPr/>
            </a:pPr>
            <a:endParaRPr lang="en-US" dirty="0">
              <a:latin typeface="Constantia" panose="02030602050306030303" pitchFamily="18" charset="0"/>
            </a:endParaRPr>
          </a:p>
          <a:p>
            <a:pPr>
              <a:defRPr/>
            </a:pPr>
            <a:r>
              <a:rPr lang="en-US" dirty="0" smtClean="0">
                <a:latin typeface="Constantia" panose="02030602050306030303" pitchFamily="18" charset="0"/>
              </a:rPr>
              <a:t>Parenting2Go</a:t>
            </a:r>
          </a:p>
          <a:p>
            <a:pPr>
              <a:defRPr/>
            </a:pPr>
            <a:endParaRPr lang="en-US" dirty="0" smtClean="0">
              <a:latin typeface="Constantia" panose="02030602050306030303" pitchFamily="18" charset="0"/>
            </a:endParaRPr>
          </a:p>
          <a:p>
            <a:pPr>
              <a:defRPr/>
            </a:pPr>
            <a:endParaRPr lang="en-US" dirty="0">
              <a:latin typeface="Constantia" panose="02030602050306030303" pitchFamily="18" charset="0"/>
            </a:endParaRPr>
          </a:p>
          <a:p>
            <a:pPr>
              <a:defRPr/>
            </a:pPr>
            <a:r>
              <a:rPr lang="en-US" dirty="0" err="1" smtClean="0">
                <a:latin typeface="Constantia" panose="02030602050306030303" pitchFamily="18" charset="0"/>
              </a:rPr>
              <a:t>LifeArmor</a:t>
            </a:r>
            <a:r>
              <a:rPr lang="en-US" dirty="0" smtClean="0">
                <a:latin typeface="Constantia" panose="02030602050306030303" pitchFamily="18" charset="0"/>
              </a:rPr>
              <a:t> (includes family section) </a:t>
            </a:r>
            <a:endParaRPr lang="en-US" dirty="0">
              <a:latin typeface="Constantia" panose="02030602050306030303" pitchFamily="18" charset="0"/>
            </a:endParaRPr>
          </a:p>
          <a:p>
            <a:pPr>
              <a:defRPr/>
            </a:pPr>
            <a:endParaRPr lang="en-US" dirty="0">
              <a:latin typeface="Constantia" panose="02030602050306030303" pitchFamily="18" charset="0"/>
            </a:endParaRPr>
          </a:p>
          <a:p>
            <a:pPr marL="0" indent="0">
              <a:buFontTx/>
              <a:buNone/>
              <a:defRPr/>
            </a:pPr>
            <a:r>
              <a:rPr lang="en-US" dirty="0" smtClean="0"/>
              <a:t/>
            </a:r>
            <a:br>
              <a:rPr lang="en-US" dirty="0" smtClean="0"/>
            </a:br>
            <a:endParaRPr lang="en-US" dirty="0" smtClean="0"/>
          </a:p>
          <a:p>
            <a:pPr>
              <a:buFont typeface="Wingdings" pitchFamily="2" charset="2"/>
              <a:buNone/>
              <a:defRPr/>
            </a:pPr>
            <a:endParaRPr lang="en-US" dirty="0"/>
          </a:p>
        </p:txBody>
      </p:sp>
      <p:pic>
        <p:nvPicPr>
          <p:cNvPr id="10547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667" y="2438399"/>
            <a:ext cx="89379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782" y="3717323"/>
            <a:ext cx="977976" cy="172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038067"/>
            <a:ext cx="1353865" cy="135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9665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39825"/>
          </a:xfrm>
        </p:spPr>
        <p:txBody>
          <a:bodyPr/>
          <a:lstStyle/>
          <a:p>
            <a:pPr algn="ctr">
              <a:defRPr/>
            </a:pPr>
            <a:r>
              <a:rPr lang="en-US" b="1" dirty="0" smtClean="0">
                <a:solidFill>
                  <a:srgbClr val="00FF00"/>
                </a:solidFill>
                <a:latin typeface="Cambria" panose="02040503050406030204" pitchFamily="18" charset="0"/>
                <a:cs typeface="Tahoma" panose="020B0604030504040204" pitchFamily="34" charset="0"/>
              </a:rPr>
              <a:t>Self-Help Mobile Applications</a:t>
            </a:r>
            <a:endParaRPr lang="en-US" b="1" dirty="0">
              <a:solidFill>
                <a:srgbClr val="00FF00"/>
              </a:solidFill>
              <a:latin typeface="Cambria" panose="02040503050406030204" pitchFamily="18" charset="0"/>
              <a:cs typeface="Tahoma" panose="020B0604030504040204" pitchFamily="34" charset="0"/>
            </a:endParaRPr>
          </a:p>
        </p:txBody>
      </p:sp>
      <p:sp>
        <p:nvSpPr>
          <p:cNvPr id="3" name="Content Placeholder 2"/>
          <p:cNvSpPr>
            <a:spLocks noGrp="1"/>
          </p:cNvSpPr>
          <p:nvPr>
            <p:ph sz="half" idx="1"/>
          </p:nvPr>
        </p:nvSpPr>
        <p:spPr>
          <a:xfrm>
            <a:off x="747584" y="1815116"/>
            <a:ext cx="7010400" cy="4114800"/>
          </a:xfrm>
        </p:spPr>
        <p:txBody>
          <a:bodyPr/>
          <a:lstStyle/>
          <a:p>
            <a:pPr>
              <a:buFont typeface="Wingdings" panose="05000000000000000000" pitchFamily="2" charset="2"/>
              <a:buNone/>
              <a:defRPr/>
            </a:pPr>
            <a:r>
              <a:rPr lang="en-US" u="sng" dirty="0" smtClean="0">
                <a:solidFill>
                  <a:srgbClr val="FFA100"/>
                </a:solidFill>
                <a:latin typeface="Constantia" panose="02030602050306030303" pitchFamily="18" charset="0"/>
              </a:rPr>
              <a:t>http://www.t2health.org/mobile-apps </a:t>
            </a:r>
          </a:p>
          <a:p>
            <a:pPr>
              <a:defRPr/>
            </a:pPr>
            <a:r>
              <a:rPr lang="en-US" dirty="0" err="1" smtClean="0">
                <a:latin typeface="Constantia" panose="02030602050306030303" pitchFamily="18" charset="0"/>
              </a:rPr>
              <a:t>mTBI</a:t>
            </a:r>
            <a:r>
              <a:rPr lang="en-US" dirty="0" smtClean="0">
                <a:latin typeface="Constantia" panose="02030602050306030303" pitchFamily="18" charset="0"/>
              </a:rPr>
              <a:t> </a:t>
            </a:r>
            <a:r>
              <a:rPr lang="en-US" dirty="0">
                <a:latin typeface="Constantia" panose="02030602050306030303" pitchFamily="18" charset="0"/>
              </a:rPr>
              <a:t>Pocket Guide</a:t>
            </a:r>
          </a:p>
          <a:p>
            <a:pPr>
              <a:defRPr/>
            </a:pPr>
            <a:endParaRPr lang="en-US" dirty="0" smtClean="0">
              <a:latin typeface="Constantia" panose="02030602050306030303" pitchFamily="18" charset="0"/>
            </a:endParaRPr>
          </a:p>
          <a:p>
            <a:pPr>
              <a:defRPr/>
            </a:pPr>
            <a:endParaRPr lang="en-US" dirty="0" smtClean="0">
              <a:latin typeface="Constantia" panose="02030602050306030303" pitchFamily="18" charset="0"/>
            </a:endParaRPr>
          </a:p>
          <a:p>
            <a:pPr>
              <a:defRPr/>
            </a:pPr>
            <a:r>
              <a:rPr lang="en-US" dirty="0" smtClean="0">
                <a:latin typeface="Constantia" panose="02030602050306030303" pitchFamily="18" charset="0"/>
              </a:rPr>
              <a:t>Concussion Coach</a:t>
            </a:r>
          </a:p>
          <a:p>
            <a:pPr>
              <a:defRPr/>
            </a:pPr>
            <a:endParaRPr lang="en-US" dirty="0" smtClean="0">
              <a:latin typeface="Constantia" panose="02030602050306030303" pitchFamily="18" charset="0"/>
            </a:endParaRPr>
          </a:p>
          <a:p>
            <a:pPr>
              <a:defRPr/>
            </a:pPr>
            <a:endParaRPr lang="en-US" dirty="0" smtClean="0">
              <a:latin typeface="Constantia" panose="02030602050306030303" pitchFamily="18" charset="0"/>
            </a:endParaRPr>
          </a:p>
          <a:p>
            <a:pPr>
              <a:defRPr/>
            </a:pPr>
            <a:r>
              <a:rPr lang="en-US" dirty="0" smtClean="0">
                <a:latin typeface="Constantia" panose="02030602050306030303" pitchFamily="18" charset="0"/>
              </a:rPr>
              <a:t>Biofeedback</a:t>
            </a:r>
          </a:p>
          <a:p>
            <a:pPr>
              <a:defRPr/>
            </a:pPr>
            <a:endParaRPr lang="en-US" dirty="0" smtClean="0">
              <a:latin typeface="Constantia" panose="02030602050306030303" pitchFamily="18" charset="0"/>
            </a:endParaRPr>
          </a:p>
          <a:p>
            <a:pPr>
              <a:defRPr/>
            </a:pPr>
            <a:endParaRPr lang="en-US" sz="2400" dirty="0"/>
          </a:p>
          <a:p>
            <a:pPr>
              <a:defRPr/>
            </a:pPr>
            <a:endParaRPr lang="en-US" sz="2400" dirty="0"/>
          </a:p>
          <a:p>
            <a:pPr marL="0" indent="0">
              <a:buFont typeface="Wingdings" panose="05000000000000000000" pitchFamily="2" charset="2"/>
              <a:buNone/>
              <a:defRPr/>
            </a:pPr>
            <a:r>
              <a:rPr lang="en-US" sz="2400" dirty="0" smtClean="0"/>
              <a:t/>
            </a:r>
            <a:br>
              <a:rPr lang="en-US" sz="2400" dirty="0" smtClean="0"/>
            </a:br>
            <a:endParaRPr lang="en-US" sz="2400" dirty="0" smtClean="0"/>
          </a:p>
          <a:p>
            <a:pPr>
              <a:buFont typeface="Wingdings" panose="05000000000000000000" pitchFamily="2" charset="2"/>
              <a:buNone/>
              <a:defRPr/>
            </a:pPr>
            <a:endParaRPr lang="en-US" dirty="0"/>
          </a:p>
        </p:txBody>
      </p:sp>
      <p:pic>
        <p:nvPicPr>
          <p:cNvPr id="107524" name="Picture 2" descr="Mild Traumatic Brain Injury Pocket Gui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045" y="2363206"/>
            <a:ext cx="1189911" cy="106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045" y="3517565"/>
            <a:ext cx="920393" cy="163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121" y="5375924"/>
            <a:ext cx="1313794" cy="117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618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roken bar design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CC0000"/>
        </a:dk2>
        <a:lt2>
          <a:srgbClr val="FFFFFF"/>
        </a:lt2>
        <a:accent1>
          <a:srgbClr val="FF0033"/>
        </a:accent1>
        <a:accent2>
          <a:srgbClr val="996633"/>
        </a:accent2>
        <a:accent3>
          <a:srgbClr val="E2AAAA"/>
        </a:accent3>
        <a:accent4>
          <a:srgbClr val="DADADA"/>
        </a:accent4>
        <a:accent5>
          <a:srgbClr val="FFAAAD"/>
        </a:accent5>
        <a:accent6>
          <a:srgbClr val="8A5C2D"/>
        </a:accent6>
        <a:hlink>
          <a:srgbClr val="CC9900"/>
        </a:hlink>
        <a:folHlink>
          <a:srgbClr val="FF669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FF"/>
        </a:lt2>
        <a:accent1>
          <a:srgbClr val="FF00FF"/>
        </a:accent1>
        <a:accent2>
          <a:srgbClr val="FF0000"/>
        </a:accent2>
        <a:accent3>
          <a:srgbClr val="FFFFFF"/>
        </a:accent3>
        <a:accent4>
          <a:srgbClr val="000000"/>
        </a:accent4>
        <a:accent5>
          <a:srgbClr val="FFAAFF"/>
        </a:accent5>
        <a:accent6>
          <a:srgbClr val="E70000"/>
        </a:accent6>
        <a:hlink>
          <a:srgbClr val="00FFFF"/>
        </a:hlink>
        <a:folHlink>
          <a:srgbClr val="C0C0C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DDDDDD"/>
        </a:accent1>
        <a:accent2>
          <a:srgbClr val="868686"/>
        </a:accent2>
        <a:accent3>
          <a:srgbClr val="FFFFFF"/>
        </a:accent3>
        <a:accent4>
          <a:srgbClr val="000000"/>
        </a:accent4>
        <a:accent5>
          <a:srgbClr val="EBEBEB"/>
        </a:accent5>
        <a:accent6>
          <a:srgbClr val="797979"/>
        </a:accent6>
        <a:hlink>
          <a:srgbClr val="39393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Broken bar design template</Template>
  <TotalTime>7075</TotalTime>
  <Words>4038</Words>
  <Application>Microsoft Office PowerPoint</Application>
  <PresentationFormat>On-screen Show (4:3)</PresentationFormat>
  <Paragraphs>733</Paragraphs>
  <Slides>103</Slides>
  <Notes>59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103</vt:i4>
      </vt:variant>
    </vt:vector>
  </HeadingPairs>
  <TitlesOfParts>
    <vt:vector size="107" baseType="lpstr">
      <vt:lpstr>Broken bar design template</vt:lpstr>
      <vt:lpstr>Default Design</vt:lpstr>
      <vt:lpstr>3_Office Theme</vt:lpstr>
      <vt:lpstr>Chart</vt:lpstr>
      <vt:lpstr>PTSD and Substance Abuse  in Veterans</vt:lpstr>
      <vt:lpstr>Disclaimer</vt:lpstr>
      <vt:lpstr>PowerPoint Presentation</vt:lpstr>
      <vt:lpstr>Multiple and Repeated Types  of Trauma in the Military</vt:lpstr>
      <vt:lpstr>Trauma Exposure among  OEF/OIF Veterans</vt:lpstr>
      <vt:lpstr>Post-Traumatic Stress Disorder</vt:lpstr>
      <vt:lpstr>Types of Military Stress Injuries</vt:lpstr>
      <vt:lpstr>Post-Traumatic Responses  Occur on a Continuum</vt:lpstr>
      <vt:lpstr>PTSD and the Brain</vt:lpstr>
      <vt:lpstr>Who Gets PTSD?</vt:lpstr>
      <vt:lpstr>PowerPoint Presentation</vt:lpstr>
      <vt:lpstr>Military  and Combat Reinforcement of PTSD Symptoms</vt:lpstr>
      <vt:lpstr>Variable Rates of PTSD  in Different Conflicts</vt:lpstr>
      <vt:lpstr>Variable Rates of PTSD  in Different Conflicts</vt:lpstr>
      <vt:lpstr>Increasing Numbers of Veterans</vt:lpstr>
      <vt:lpstr>Increasing PTSD  among OEF/OIF/OND Veterans</vt:lpstr>
      <vt:lpstr>Increasing Numbers of Veterans with PTSD in the VHA</vt:lpstr>
      <vt:lpstr>Increasing OEF/OIF/OND Veterans in VHA with PTSD Diagnosis 2002-2012</vt:lpstr>
      <vt:lpstr>Combat Exposure and PTSD</vt:lpstr>
      <vt:lpstr>The Problem of  Repeated Deployments</vt:lpstr>
      <vt:lpstr>Repeated Deployments  Increase PTSD</vt:lpstr>
      <vt:lpstr>Frequency of Mental Disorders among OEF/OIF/OND Veterans Seen at VAMCs since 2002</vt:lpstr>
      <vt:lpstr>PowerPoint Presentation</vt:lpstr>
      <vt:lpstr>Military Trauma in Women</vt:lpstr>
      <vt:lpstr>PowerPoint Presentation</vt:lpstr>
      <vt:lpstr>PowerPoint Presentation</vt:lpstr>
      <vt:lpstr>Most Prevalent Disorders besides PTSD among Vietnam Veterans</vt:lpstr>
      <vt:lpstr>Substance Abuse Prevalence  among Male Vietnam Veterans</vt:lpstr>
      <vt:lpstr>Combat Exposure Increases  Substance Use</vt:lpstr>
      <vt:lpstr>Frequency of Mental Disorders among OEF/OIF/OND Veterans Seen at VAMCs since 2002</vt:lpstr>
      <vt:lpstr>PowerPoint Presentation</vt:lpstr>
      <vt:lpstr>Increase in Drinking  for OEF-OIF Veterans</vt:lpstr>
      <vt:lpstr>Substance Abuse  among OEF-OIF Veterans</vt:lpstr>
      <vt:lpstr>Veterans Treated in SUD Specialty Care FY2005 - 2012</vt:lpstr>
      <vt:lpstr>Percentage of OEF-OIF Veterans in VA with SUD Diagnoses</vt:lpstr>
      <vt:lpstr>Most Common Substances Abused by Veterans</vt:lpstr>
      <vt:lpstr>Some Reasons Why Substance Use is Common in the Armed Services</vt:lpstr>
      <vt:lpstr>Co-Occurring PTSD and Substance Abuse in Veterans</vt:lpstr>
      <vt:lpstr>Co-occurrence of  PTSD and Substance Abuse</vt:lpstr>
      <vt:lpstr>Co-occurrence of  PTSD and Substance Abuse</vt:lpstr>
      <vt:lpstr>Co-occurrence of  PTSD and Substance Abuse</vt:lpstr>
      <vt:lpstr>Co-occurrence of  PTSD and Substance Abuse</vt:lpstr>
      <vt:lpstr>Rates of SUDs in  Vietnam Veterans with PTSD</vt:lpstr>
      <vt:lpstr>Veterans in VHA Care with PTSD Diagnosis and SUD FY02-12</vt:lpstr>
      <vt:lpstr>Veterans with PTSD Receiving Specialty SUD Treatment FY02-12</vt:lpstr>
      <vt:lpstr>Trends in SUD-PTSD as % of all SUD</vt:lpstr>
      <vt:lpstr>PTSD and SUD in OIF/OEF Veterans</vt:lpstr>
      <vt:lpstr>Pathways Between Trauma-related Disorders and Substance Use</vt:lpstr>
      <vt:lpstr>Co-Occurring PTSD and SUDs Make Each Other Worse</vt:lpstr>
      <vt:lpstr>The Truth about  Self-Medication</vt:lpstr>
      <vt:lpstr>Many Reasons Why People  with PTSD Use Substances</vt:lpstr>
      <vt:lpstr>Many Reasons Why People  with PTSD Use Substances</vt:lpstr>
      <vt:lpstr>One More Reason:  Confusion about Marijuana</vt:lpstr>
      <vt:lpstr>PowerPoint Presentation</vt:lpstr>
      <vt:lpstr>PTSD/SUD Patients Have Significantly More Problems</vt:lpstr>
      <vt:lpstr>The Rationale for  Integrated Treatment</vt:lpstr>
      <vt:lpstr>Why Should We Treat Co-Occurring Disorders Integratively?</vt:lpstr>
      <vt:lpstr>The Importance of Integrated Treatment for PTSD and SUDs</vt:lpstr>
      <vt:lpstr>The Importance of Integrated Treatment for PTSD and SUDs</vt:lpstr>
      <vt:lpstr>Barriers to Integrated Treatment</vt:lpstr>
      <vt:lpstr>PTSD and Substance Abuse Treatment</vt:lpstr>
      <vt:lpstr>Integrated Treatment of PTSD and Substance Abuse</vt:lpstr>
      <vt:lpstr>Trauma-Informed ≠  Evidence-Based Treatment</vt:lpstr>
      <vt:lpstr>Phases of Integrated Treatment</vt:lpstr>
      <vt:lpstr>Stage I:  Safety and Stabilization</vt:lpstr>
      <vt:lpstr>Medication Treatment of Substance Use Disorders</vt:lpstr>
      <vt:lpstr>Psychological Treatment of  Substance Use Disorders</vt:lpstr>
      <vt:lpstr>Treatment of PTSD:  Medication</vt:lpstr>
      <vt:lpstr>Psychological Treatment of PTSD and SUDs</vt:lpstr>
      <vt:lpstr>Seeking Safety</vt:lpstr>
      <vt:lpstr>DBT Skills Training</vt:lpstr>
      <vt:lpstr>Stage II:  Remembrance and Mourning</vt:lpstr>
      <vt:lpstr>Treatment of PTSD in Phase II</vt:lpstr>
      <vt:lpstr>Stage III:  Reconnection</vt:lpstr>
      <vt:lpstr>Stage III:  Reconnection</vt:lpstr>
      <vt:lpstr>Integrated Treatment for PTSD and Substance Abuse</vt:lpstr>
      <vt:lpstr>Recent Research on Treatment for PTSD and SUDs</vt:lpstr>
      <vt:lpstr>Promising Treatments: Mindfulness Meditation</vt:lpstr>
      <vt:lpstr>Promising Treatments: STAIR Narrative Therapy</vt:lpstr>
      <vt:lpstr>PowerPoint Presentation</vt:lpstr>
      <vt:lpstr>What It Is Like to Have PTSD</vt:lpstr>
      <vt:lpstr>Resources for PTSD</vt:lpstr>
      <vt:lpstr>Veteran Resources for PTSD</vt:lpstr>
      <vt:lpstr>Veteran Resources for PTSD</vt:lpstr>
      <vt:lpstr>Family Resources</vt:lpstr>
      <vt:lpstr>PTSD and SUDs</vt:lpstr>
      <vt:lpstr>Seeking Safety</vt:lpstr>
      <vt:lpstr>Dialectical Behavior Therapy </vt:lpstr>
      <vt:lpstr>Prolonged Exposure</vt:lpstr>
      <vt:lpstr>Cognitive Processing Therapy</vt:lpstr>
      <vt:lpstr>EMDR </vt:lpstr>
      <vt:lpstr>Resources</vt:lpstr>
      <vt:lpstr>Internet Resources</vt:lpstr>
      <vt:lpstr>Internet Resources</vt:lpstr>
      <vt:lpstr>Online and Telephone Resources</vt:lpstr>
      <vt:lpstr>Online Resources</vt:lpstr>
      <vt:lpstr>Self-Help Mobile Applications</vt:lpstr>
      <vt:lpstr>Self-Help Mobile Applications</vt:lpstr>
      <vt:lpstr>Self-Help Mobile Applications</vt:lpstr>
      <vt:lpstr>Self-Help Mobile Applications</vt:lpstr>
      <vt:lpstr>Mobile Applications That Assist Psychotherapy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Abuse and PTSD in Military Families:  Implications for Child Welfare Policies and Practices</dc:title>
  <dc:creator>Brian Meyer</dc:creator>
  <cp:lastModifiedBy>elevine</cp:lastModifiedBy>
  <cp:revision>448</cp:revision>
  <cp:lastPrinted>2014-05-26T03:33:37Z</cp:lastPrinted>
  <dcterms:created xsi:type="dcterms:W3CDTF">2011-09-03T22:11:38Z</dcterms:created>
  <dcterms:modified xsi:type="dcterms:W3CDTF">2015-04-06T21:28:22Z</dcterms:modified>
</cp:coreProperties>
</file>