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5"/>
  </p:notesMasterIdLst>
  <p:handoutMasterIdLst>
    <p:handoutMasterId r:id="rId96"/>
  </p:handoutMasterIdLst>
  <p:sldIdLst>
    <p:sldId id="256" r:id="rId2"/>
    <p:sldId id="329" r:id="rId3"/>
    <p:sldId id="264" r:id="rId4"/>
    <p:sldId id="267" r:id="rId5"/>
    <p:sldId id="283" r:id="rId6"/>
    <p:sldId id="326" r:id="rId7"/>
    <p:sldId id="327" r:id="rId8"/>
    <p:sldId id="257" r:id="rId9"/>
    <p:sldId id="263" r:id="rId10"/>
    <p:sldId id="275" r:id="rId11"/>
    <p:sldId id="310" r:id="rId12"/>
    <p:sldId id="258" r:id="rId13"/>
    <p:sldId id="358" r:id="rId14"/>
    <p:sldId id="359" r:id="rId15"/>
    <p:sldId id="360" r:id="rId16"/>
    <p:sldId id="361" r:id="rId17"/>
    <p:sldId id="362" r:id="rId18"/>
    <p:sldId id="261" r:id="rId19"/>
    <p:sldId id="259" r:id="rId20"/>
    <p:sldId id="260" r:id="rId21"/>
    <p:sldId id="276" r:id="rId22"/>
    <p:sldId id="317" r:id="rId23"/>
    <p:sldId id="318" r:id="rId24"/>
    <p:sldId id="320" r:id="rId25"/>
    <p:sldId id="333" r:id="rId26"/>
    <p:sldId id="321" r:id="rId27"/>
    <p:sldId id="262" r:id="rId28"/>
    <p:sldId id="319" r:id="rId29"/>
    <p:sldId id="323" r:id="rId30"/>
    <p:sldId id="265" r:id="rId31"/>
    <p:sldId id="287" r:id="rId32"/>
    <p:sldId id="355" r:id="rId33"/>
    <p:sldId id="295" r:id="rId34"/>
    <p:sldId id="307" r:id="rId35"/>
    <p:sldId id="296" r:id="rId36"/>
    <p:sldId id="297" r:id="rId37"/>
    <p:sldId id="308" r:id="rId38"/>
    <p:sldId id="298" r:id="rId39"/>
    <p:sldId id="356" r:id="rId40"/>
    <p:sldId id="299" r:id="rId41"/>
    <p:sldId id="300" r:id="rId42"/>
    <p:sldId id="309" r:id="rId43"/>
    <p:sldId id="301" r:id="rId44"/>
    <p:sldId id="302" r:id="rId45"/>
    <p:sldId id="357" r:id="rId46"/>
    <p:sldId id="303" r:id="rId47"/>
    <p:sldId id="304" r:id="rId48"/>
    <p:sldId id="305" r:id="rId49"/>
    <p:sldId id="306" r:id="rId50"/>
    <p:sldId id="324" r:id="rId51"/>
    <p:sldId id="363" r:id="rId52"/>
    <p:sldId id="266" r:id="rId53"/>
    <p:sldId id="279" r:id="rId54"/>
    <p:sldId id="328" r:id="rId55"/>
    <p:sldId id="280" r:id="rId56"/>
    <p:sldId id="282" r:id="rId57"/>
    <p:sldId id="281" r:id="rId58"/>
    <p:sldId id="285" r:id="rId59"/>
    <p:sldId id="286" r:id="rId60"/>
    <p:sldId id="288" r:id="rId61"/>
    <p:sldId id="289" r:id="rId62"/>
    <p:sldId id="291" r:id="rId63"/>
    <p:sldId id="294" r:id="rId64"/>
    <p:sldId id="292" r:id="rId65"/>
    <p:sldId id="293" r:id="rId66"/>
    <p:sldId id="315" r:id="rId67"/>
    <p:sldId id="268" r:id="rId68"/>
    <p:sldId id="284" r:id="rId69"/>
    <p:sldId id="272" r:id="rId70"/>
    <p:sldId id="278" r:id="rId71"/>
    <p:sldId id="273" r:id="rId72"/>
    <p:sldId id="274" r:id="rId73"/>
    <p:sldId id="335" r:id="rId74"/>
    <p:sldId id="332" r:id="rId75"/>
    <p:sldId id="364" r:id="rId76"/>
    <p:sldId id="325"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pper, Sara" initials="T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68000" autoAdjust="0"/>
  </p:normalViewPr>
  <p:slideViewPr>
    <p:cSldViewPr snapToGrid="0">
      <p:cViewPr varScale="1">
        <p:scale>
          <a:sx n="93" d="100"/>
          <a:sy n="93" d="100"/>
        </p:scale>
        <p:origin x="95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AE029-AF50-4CFC-B738-B87300048F01}"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A5A6117E-952E-434F-AA25-DCE0C7A13FB4}">
      <dgm:prSet phldrT="[Text]"/>
      <dgm:spPr>
        <a:solidFill>
          <a:schemeClr val="bg2">
            <a:lumMod val="75000"/>
          </a:schemeClr>
        </a:solidFill>
      </dgm:spPr>
      <dgm:t>
        <a:bodyPr/>
        <a:lstStyle/>
        <a:p>
          <a:r>
            <a:rPr lang="en-US" b="1" dirty="0" smtClean="0"/>
            <a:t>Process</a:t>
          </a:r>
          <a:endParaRPr lang="en-US" b="1" dirty="0"/>
        </a:p>
      </dgm:t>
    </dgm:pt>
    <dgm:pt modelId="{5991CB7A-4259-4368-8CCD-A34EBA6B1759}" type="parTrans" cxnId="{9EF0A114-FFED-4C9F-BA07-DBD595D029C9}">
      <dgm:prSet/>
      <dgm:spPr/>
      <dgm:t>
        <a:bodyPr/>
        <a:lstStyle/>
        <a:p>
          <a:endParaRPr lang="en-US"/>
        </a:p>
      </dgm:t>
    </dgm:pt>
    <dgm:pt modelId="{8C7590D7-EFEC-4F3A-A944-5E6E8129769F}" type="sibTrans" cxnId="{9EF0A114-FFED-4C9F-BA07-DBD595D029C9}">
      <dgm:prSet/>
      <dgm:spPr/>
      <dgm:t>
        <a:bodyPr/>
        <a:lstStyle/>
        <a:p>
          <a:endParaRPr lang="en-US"/>
        </a:p>
      </dgm:t>
    </dgm:pt>
    <dgm:pt modelId="{956813CE-1CA0-4C9D-9DA7-D88E68BF1993}">
      <dgm:prSet phldrT="[Text]" custT="1"/>
      <dgm:spPr/>
      <dgm:t>
        <a:bodyPr lIns="91440"/>
        <a:lstStyle/>
        <a:p>
          <a:r>
            <a:rPr lang="en-US" sz="1800" dirty="0" smtClean="0">
              <a:solidFill>
                <a:schemeClr val="tx1"/>
              </a:solidFill>
            </a:rPr>
            <a:t>~How was the program implemented?</a:t>
          </a:r>
        </a:p>
        <a:p>
          <a:r>
            <a:rPr lang="en-US" sz="1800" dirty="0" smtClean="0">
              <a:solidFill>
                <a:schemeClr val="tx1"/>
              </a:solidFill>
            </a:rPr>
            <a:t>~Was the program implemented as intended?</a:t>
          </a:r>
        </a:p>
        <a:p>
          <a:r>
            <a:rPr lang="en-US" sz="1800" dirty="0" smtClean="0">
              <a:solidFill>
                <a:schemeClr val="tx1"/>
              </a:solidFill>
            </a:rPr>
            <a:t>~Is the program adhering to standards and evidence-based practices?</a:t>
          </a:r>
          <a:endParaRPr lang="en-US" sz="1800" dirty="0">
            <a:solidFill>
              <a:schemeClr val="tx1"/>
            </a:solidFill>
          </a:endParaRPr>
        </a:p>
      </dgm:t>
    </dgm:pt>
    <dgm:pt modelId="{565C873B-4313-4465-8330-8D611F5D91AD}" type="parTrans" cxnId="{1C24FD2E-EEB5-410E-A344-092219A51337}">
      <dgm:prSet/>
      <dgm:spPr/>
      <dgm:t>
        <a:bodyPr/>
        <a:lstStyle/>
        <a:p>
          <a:endParaRPr lang="en-US"/>
        </a:p>
      </dgm:t>
    </dgm:pt>
    <dgm:pt modelId="{C7775499-7D3C-40D4-98A6-9A8DD3C14B4C}" type="sibTrans" cxnId="{1C24FD2E-EEB5-410E-A344-092219A51337}">
      <dgm:prSet/>
      <dgm:spPr/>
      <dgm:t>
        <a:bodyPr/>
        <a:lstStyle/>
        <a:p>
          <a:endParaRPr lang="en-US"/>
        </a:p>
      </dgm:t>
    </dgm:pt>
    <dgm:pt modelId="{34B80968-0B9D-4181-B652-3BB10538FB18}">
      <dgm:prSet phldrT="[Text]"/>
      <dgm:spPr>
        <a:solidFill>
          <a:schemeClr val="bg2">
            <a:lumMod val="75000"/>
          </a:schemeClr>
        </a:solidFill>
      </dgm:spPr>
      <dgm:t>
        <a:bodyPr/>
        <a:lstStyle/>
        <a:p>
          <a:r>
            <a:rPr lang="en-US" b="1" dirty="0" smtClean="0"/>
            <a:t>Outcome</a:t>
          </a:r>
          <a:endParaRPr lang="en-US" b="1" dirty="0"/>
        </a:p>
      </dgm:t>
    </dgm:pt>
    <dgm:pt modelId="{B2CF214A-3B17-4FBB-A45B-56B27957602F}" type="parTrans" cxnId="{CB2CB681-0761-4757-A4A2-805302CAE9C6}">
      <dgm:prSet/>
      <dgm:spPr/>
      <dgm:t>
        <a:bodyPr/>
        <a:lstStyle/>
        <a:p>
          <a:endParaRPr lang="en-US"/>
        </a:p>
      </dgm:t>
    </dgm:pt>
    <dgm:pt modelId="{2B0A394B-9DD6-4E46-A3C3-19AF566BE38C}" type="sibTrans" cxnId="{CB2CB681-0761-4757-A4A2-805302CAE9C6}">
      <dgm:prSet/>
      <dgm:spPr/>
      <dgm:t>
        <a:bodyPr/>
        <a:lstStyle/>
        <a:p>
          <a:endParaRPr lang="en-US"/>
        </a:p>
      </dgm:t>
    </dgm:pt>
    <dgm:pt modelId="{21E4F506-FF9D-4F10-8F20-95AB5A1306BA}">
      <dgm:prSet phldrT="[Text]" custT="1"/>
      <dgm:spPr/>
      <dgm:t>
        <a:bodyPr lIns="91440"/>
        <a:lstStyle/>
        <a:p>
          <a:r>
            <a:rPr lang="en-US" sz="1800" dirty="0" smtClean="0">
              <a:solidFill>
                <a:schemeClr val="tx1"/>
              </a:solidFill>
            </a:rPr>
            <a:t>~Is the program meeting the stated goals?</a:t>
          </a:r>
        </a:p>
        <a:p>
          <a:r>
            <a:rPr lang="en-US" sz="1800" dirty="0" smtClean="0">
              <a:solidFill>
                <a:schemeClr val="tx1"/>
              </a:solidFill>
            </a:rPr>
            <a:t>~Are there racial or ethnic disparities in the program?</a:t>
          </a:r>
        </a:p>
        <a:p>
          <a:r>
            <a:rPr lang="en-US" sz="1800" dirty="0" smtClean="0">
              <a:solidFill>
                <a:schemeClr val="tx1"/>
              </a:solidFill>
            </a:rPr>
            <a:t>~What is the graduation rate for program participants?</a:t>
          </a:r>
        </a:p>
        <a:p>
          <a:endParaRPr lang="en-US" sz="1700" dirty="0">
            <a:solidFill>
              <a:schemeClr val="tx1"/>
            </a:solidFill>
          </a:endParaRPr>
        </a:p>
      </dgm:t>
    </dgm:pt>
    <dgm:pt modelId="{BF4F7BFF-7084-45CB-BBF5-64D7E0C18BAD}" type="parTrans" cxnId="{5C2F85A4-DF5D-476F-9F8C-F517A549A590}">
      <dgm:prSet/>
      <dgm:spPr/>
      <dgm:t>
        <a:bodyPr/>
        <a:lstStyle/>
        <a:p>
          <a:endParaRPr lang="en-US"/>
        </a:p>
      </dgm:t>
    </dgm:pt>
    <dgm:pt modelId="{33BD0686-D7EB-4793-9938-23DD64ED64D7}" type="sibTrans" cxnId="{5C2F85A4-DF5D-476F-9F8C-F517A549A590}">
      <dgm:prSet/>
      <dgm:spPr/>
      <dgm:t>
        <a:bodyPr/>
        <a:lstStyle/>
        <a:p>
          <a:endParaRPr lang="en-US"/>
        </a:p>
      </dgm:t>
    </dgm:pt>
    <dgm:pt modelId="{61FB9530-B447-4B1A-8B15-44B9974DF964}">
      <dgm:prSet phldrT="[Text]"/>
      <dgm:spPr>
        <a:solidFill>
          <a:schemeClr val="bg2">
            <a:lumMod val="75000"/>
          </a:schemeClr>
        </a:solidFill>
      </dgm:spPr>
      <dgm:t>
        <a:bodyPr/>
        <a:lstStyle/>
        <a:p>
          <a:r>
            <a:rPr lang="en-US" b="1" dirty="0" smtClean="0"/>
            <a:t>Impact</a:t>
          </a:r>
          <a:endParaRPr lang="en-US" b="1" dirty="0"/>
        </a:p>
      </dgm:t>
    </dgm:pt>
    <dgm:pt modelId="{AFD5E846-A449-4724-96A2-F611E80F3194}" type="parTrans" cxnId="{B41EEE10-66A4-454D-A821-7B1ADAE77431}">
      <dgm:prSet/>
      <dgm:spPr/>
      <dgm:t>
        <a:bodyPr/>
        <a:lstStyle/>
        <a:p>
          <a:endParaRPr lang="en-US"/>
        </a:p>
      </dgm:t>
    </dgm:pt>
    <dgm:pt modelId="{9111B7DF-EBB0-4A7D-B887-28C7CC630B09}" type="sibTrans" cxnId="{B41EEE10-66A4-454D-A821-7B1ADAE77431}">
      <dgm:prSet/>
      <dgm:spPr/>
      <dgm:t>
        <a:bodyPr/>
        <a:lstStyle/>
        <a:p>
          <a:endParaRPr lang="en-US"/>
        </a:p>
      </dgm:t>
    </dgm:pt>
    <dgm:pt modelId="{1DE4B408-B69E-498C-A1DC-563B94B0B14E}">
      <dgm:prSet phldrT="[Text]" custT="1"/>
      <dgm:spPr/>
      <dgm:t>
        <a:bodyPr lIns="91440"/>
        <a:lstStyle/>
        <a:p>
          <a:r>
            <a:rPr lang="en-US" sz="1800" dirty="0" smtClean="0">
              <a:solidFill>
                <a:schemeClr val="tx1"/>
              </a:solidFill>
            </a:rPr>
            <a:t>~How do participants compare to those in the traditional cjs?</a:t>
          </a:r>
        </a:p>
        <a:p>
          <a:r>
            <a:rPr lang="en-US" sz="1800" dirty="0" smtClean="0">
              <a:solidFill>
                <a:schemeClr val="tx1"/>
              </a:solidFill>
            </a:rPr>
            <a:t>~What is the effect of the program on recidivism?</a:t>
          </a:r>
        </a:p>
        <a:p>
          <a:r>
            <a:rPr lang="en-US" sz="1800" dirty="0" smtClean="0">
              <a:solidFill>
                <a:schemeClr val="tx1"/>
              </a:solidFill>
            </a:rPr>
            <a:t>~Did  program participants spend fewer days in jail or prison?</a:t>
          </a:r>
        </a:p>
        <a:p>
          <a:endParaRPr lang="en-US" sz="1700" dirty="0" smtClean="0">
            <a:solidFill>
              <a:schemeClr val="tx1"/>
            </a:solidFill>
          </a:endParaRPr>
        </a:p>
        <a:p>
          <a:endParaRPr lang="en-US" sz="1700" dirty="0" smtClean="0">
            <a:solidFill>
              <a:schemeClr val="tx1"/>
            </a:solidFill>
          </a:endParaRPr>
        </a:p>
        <a:p>
          <a:endParaRPr lang="en-US" sz="1700" dirty="0" smtClean="0">
            <a:solidFill>
              <a:schemeClr val="tx1"/>
            </a:solidFill>
          </a:endParaRPr>
        </a:p>
        <a:p>
          <a:endParaRPr lang="en-US" sz="1700" dirty="0">
            <a:solidFill>
              <a:schemeClr val="tx1"/>
            </a:solidFill>
          </a:endParaRPr>
        </a:p>
      </dgm:t>
    </dgm:pt>
    <dgm:pt modelId="{60E47D37-DD42-4231-9384-6C63106A06C2}" type="parTrans" cxnId="{C57DD59E-1C16-457B-9146-05B506C0E6D2}">
      <dgm:prSet/>
      <dgm:spPr/>
      <dgm:t>
        <a:bodyPr/>
        <a:lstStyle/>
        <a:p>
          <a:endParaRPr lang="en-US"/>
        </a:p>
      </dgm:t>
    </dgm:pt>
    <dgm:pt modelId="{A25A7BD7-A136-4CE8-B2C6-E70BEFB5AC3D}" type="sibTrans" cxnId="{C57DD59E-1C16-457B-9146-05B506C0E6D2}">
      <dgm:prSet/>
      <dgm:spPr/>
      <dgm:t>
        <a:bodyPr/>
        <a:lstStyle/>
        <a:p>
          <a:endParaRPr lang="en-US"/>
        </a:p>
      </dgm:t>
    </dgm:pt>
    <dgm:pt modelId="{998EF895-5B26-450B-9B2F-27A2C1702113}">
      <dgm:prSet/>
      <dgm:spPr>
        <a:solidFill>
          <a:schemeClr val="bg2">
            <a:lumMod val="75000"/>
          </a:schemeClr>
        </a:solidFill>
      </dgm:spPr>
      <dgm:t>
        <a:bodyPr/>
        <a:lstStyle/>
        <a:p>
          <a:r>
            <a:rPr lang="en-US" b="1" dirty="0" smtClean="0"/>
            <a:t>Cost-Benefit</a:t>
          </a:r>
          <a:endParaRPr lang="en-US" b="1" dirty="0"/>
        </a:p>
      </dgm:t>
    </dgm:pt>
    <dgm:pt modelId="{FE3DCC0D-1F57-4216-85EA-775CEA81ACDA}" type="parTrans" cxnId="{D45C2EC4-FC4B-4530-A68C-3E6040D87FD5}">
      <dgm:prSet/>
      <dgm:spPr/>
      <dgm:t>
        <a:bodyPr/>
        <a:lstStyle/>
        <a:p>
          <a:endParaRPr lang="en-US"/>
        </a:p>
      </dgm:t>
    </dgm:pt>
    <dgm:pt modelId="{B88EF38D-A790-40F9-BB2B-5C7CA348DE4E}" type="sibTrans" cxnId="{D45C2EC4-FC4B-4530-A68C-3E6040D87FD5}">
      <dgm:prSet/>
      <dgm:spPr/>
      <dgm:t>
        <a:bodyPr/>
        <a:lstStyle/>
        <a:p>
          <a:endParaRPr lang="en-US"/>
        </a:p>
      </dgm:t>
    </dgm:pt>
    <dgm:pt modelId="{3C031CC4-5DEC-458E-BF14-597AD930C286}">
      <dgm:prSet custT="1"/>
      <dgm:spPr/>
      <dgm:t>
        <a:bodyPr lIns="91440"/>
        <a:lstStyle/>
        <a:p>
          <a:r>
            <a:rPr lang="en-US" sz="1800" dirty="0" smtClean="0">
              <a:solidFill>
                <a:schemeClr val="tx1"/>
              </a:solidFill>
            </a:rPr>
            <a:t>~What are the costs associated  with the program?</a:t>
          </a:r>
        </a:p>
        <a:p>
          <a:r>
            <a:rPr lang="en-US" sz="1800" dirty="0" smtClean="0">
              <a:solidFill>
                <a:schemeClr val="tx1"/>
              </a:solidFill>
            </a:rPr>
            <a:t>~Is the program cost-effective?</a:t>
          </a:r>
        </a:p>
        <a:p>
          <a:r>
            <a:rPr lang="en-US" sz="1800" dirty="0" smtClean="0">
              <a:solidFill>
                <a:schemeClr val="tx1"/>
              </a:solidFill>
            </a:rPr>
            <a:t>~How do program costs and benefits compare to alternatives?</a:t>
          </a:r>
          <a:endParaRPr lang="en-US" sz="1800" dirty="0">
            <a:solidFill>
              <a:schemeClr val="tx1"/>
            </a:solidFill>
          </a:endParaRPr>
        </a:p>
      </dgm:t>
    </dgm:pt>
    <dgm:pt modelId="{01229959-F528-40CE-B61C-F494368E7FBD}" type="parTrans" cxnId="{DF97DE9D-3724-422E-B68A-6366DCB94172}">
      <dgm:prSet/>
      <dgm:spPr/>
      <dgm:t>
        <a:bodyPr/>
        <a:lstStyle/>
        <a:p>
          <a:endParaRPr lang="en-US"/>
        </a:p>
      </dgm:t>
    </dgm:pt>
    <dgm:pt modelId="{836F5CB1-E0E4-49D2-814E-D7DADA9AC454}" type="sibTrans" cxnId="{DF97DE9D-3724-422E-B68A-6366DCB94172}">
      <dgm:prSet/>
      <dgm:spPr/>
      <dgm:t>
        <a:bodyPr/>
        <a:lstStyle/>
        <a:p>
          <a:endParaRPr lang="en-US"/>
        </a:p>
      </dgm:t>
    </dgm:pt>
    <dgm:pt modelId="{A429DCAD-324B-4046-B07B-FD10C80BB0C6}">
      <dgm:prSet phldrT="[Text]"/>
      <dgm:spPr/>
      <dgm:t>
        <a:bodyPr lIns="91440"/>
        <a:lstStyle/>
        <a:p>
          <a:endParaRPr lang="en-US" sz="1500" dirty="0">
            <a:solidFill>
              <a:schemeClr val="tx1"/>
            </a:solidFill>
          </a:endParaRPr>
        </a:p>
      </dgm:t>
    </dgm:pt>
    <dgm:pt modelId="{30A74E66-899A-4D1D-BC2B-DC3F1F8377D2}" type="parTrans" cxnId="{4AEF13C6-F819-440F-ADDA-172C9A7703E8}">
      <dgm:prSet/>
      <dgm:spPr/>
      <dgm:t>
        <a:bodyPr/>
        <a:lstStyle/>
        <a:p>
          <a:endParaRPr lang="en-US"/>
        </a:p>
      </dgm:t>
    </dgm:pt>
    <dgm:pt modelId="{528E18C4-6F8B-4720-8E69-52B56D7BAF0C}" type="sibTrans" cxnId="{4AEF13C6-F819-440F-ADDA-172C9A7703E8}">
      <dgm:prSet/>
      <dgm:spPr/>
      <dgm:t>
        <a:bodyPr/>
        <a:lstStyle/>
        <a:p>
          <a:endParaRPr lang="en-US"/>
        </a:p>
      </dgm:t>
    </dgm:pt>
    <dgm:pt modelId="{FEA3C8D3-7B85-4427-A41C-6AC24EE3CFF5}">
      <dgm:prSet phldrT="[Text]"/>
      <dgm:spPr/>
      <dgm:t>
        <a:bodyPr lIns="91440"/>
        <a:lstStyle/>
        <a:p>
          <a:endParaRPr lang="en-US" sz="1500" dirty="0">
            <a:solidFill>
              <a:schemeClr val="tx1"/>
            </a:solidFill>
          </a:endParaRPr>
        </a:p>
      </dgm:t>
    </dgm:pt>
    <dgm:pt modelId="{2899503E-C617-46B2-B38A-3EAF49F6DFD5}" type="parTrans" cxnId="{2C484984-1BE5-49E5-A757-200FF12F9252}">
      <dgm:prSet/>
      <dgm:spPr/>
      <dgm:t>
        <a:bodyPr/>
        <a:lstStyle/>
        <a:p>
          <a:endParaRPr lang="en-US"/>
        </a:p>
      </dgm:t>
    </dgm:pt>
    <dgm:pt modelId="{E06AA907-9E12-4D7F-9E96-E8DDEC9E47EA}" type="sibTrans" cxnId="{2C484984-1BE5-49E5-A757-200FF12F9252}">
      <dgm:prSet/>
      <dgm:spPr/>
      <dgm:t>
        <a:bodyPr/>
        <a:lstStyle/>
        <a:p>
          <a:endParaRPr lang="en-US"/>
        </a:p>
      </dgm:t>
    </dgm:pt>
    <dgm:pt modelId="{DFECEBB7-7D02-4E29-8739-9FEE281DEB3D}">
      <dgm:prSet phldrT="[Text]"/>
      <dgm:spPr/>
      <dgm:t>
        <a:bodyPr lIns="91440"/>
        <a:lstStyle/>
        <a:p>
          <a:endParaRPr lang="en-US" sz="1500" dirty="0">
            <a:solidFill>
              <a:schemeClr val="tx1"/>
            </a:solidFill>
          </a:endParaRPr>
        </a:p>
      </dgm:t>
    </dgm:pt>
    <dgm:pt modelId="{FCCD4B9E-39FA-4646-BD62-BCC296E2579D}" type="parTrans" cxnId="{38292E0D-A4D2-4AD2-9073-EB1B824D3F0A}">
      <dgm:prSet/>
      <dgm:spPr/>
      <dgm:t>
        <a:bodyPr/>
        <a:lstStyle/>
        <a:p>
          <a:endParaRPr lang="en-US"/>
        </a:p>
      </dgm:t>
    </dgm:pt>
    <dgm:pt modelId="{4FD6FD3A-F23C-4F29-8698-0B8F26061A54}" type="sibTrans" cxnId="{38292E0D-A4D2-4AD2-9073-EB1B824D3F0A}">
      <dgm:prSet/>
      <dgm:spPr/>
      <dgm:t>
        <a:bodyPr/>
        <a:lstStyle/>
        <a:p>
          <a:endParaRPr lang="en-US"/>
        </a:p>
      </dgm:t>
    </dgm:pt>
    <dgm:pt modelId="{42EBAFE3-3FDB-4005-82E5-47DB3AFB40D0}" type="pres">
      <dgm:prSet presAssocID="{C6DAE029-AF50-4CFC-B738-B87300048F01}" presName="Name0" presStyleCnt="0">
        <dgm:presLayoutVars>
          <dgm:dir/>
          <dgm:animLvl val="lvl"/>
          <dgm:resizeHandles val="exact"/>
        </dgm:presLayoutVars>
      </dgm:prSet>
      <dgm:spPr/>
      <dgm:t>
        <a:bodyPr/>
        <a:lstStyle/>
        <a:p>
          <a:endParaRPr lang="en-US"/>
        </a:p>
      </dgm:t>
    </dgm:pt>
    <dgm:pt modelId="{BF87311F-986E-43D7-9C87-BD76CF0DA786}" type="pres">
      <dgm:prSet presAssocID="{A5A6117E-952E-434F-AA25-DCE0C7A13FB4}" presName="compositeNode" presStyleCnt="0">
        <dgm:presLayoutVars>
          <dgm:bulletEnabled val="1"/>
        </dgm:presLayoutVars>
      </dgm:prSet>
      <dgm:spPr/>
    </dgm:pt>
    <dgm:pt modelId="{35E1551E-6CA0-4D8F-A249-27086BE7F9E7}" type="pres">
      <dgm:prSet presAssocID="{A5A6117E-952E-434F-AA25-DCE0C7A13FB4}" presName="bgRect" presStyleLbl="node1" presStyleIdx="0" presStyleCnt="4" custScaleY="152160" custLinFactNeighborY="-9510"/>
      <dgm:spPr/>
      <dgm:t>
        <a:bodyPr/>
        <a:lstStyle/>
        <a:p>
          <a:endParaRPr lang="en-US"/>
        </a:p>
      </dgm:t>
    </dgm:pt>
    <dgm:pt modelId="{C690009C-A5A1-4663-B979-7BA0F079EFAA}" type="pres">
      <dgm:prSet presAssocID="{A5A6117E-952E-434F-AA25-DCE0C7A13FB4}" presName="parentNode" presStyleLbl="node1" presStyleIdx="0" presStyleCnt="4">
        <dgm:presLayoutVars>
          <dgm:chMax val="0"/>
          <dgm:bulletEnabled val="1"/>
        </dgm:presLayoutVars>
      </dgm:prSet>
      <dgm:spPr/>
      <dgm:t>
        <a:bodyPr/>
        <a:lstStyle/>
        <a:p>
          <a:endParaRPr lang="en-US"/>
        </a:p>
      </dgm:t>
    </dgm:pt>
    <dgm:pt modelId="{378F6604-8458-4372-BB35-5D4F97BA83E5}" type="pres">
      <dgm:prSet presAssocID="{A5A6117E-952E-434F-AA25-DCE0C7A13FB4}" presName="childNode" presStyleLbl="node1" presStyleIdx="0" presStyleCnt="4">
        <dgm:presLayoutVars>
          <dgm:bulletEnabled val="1"/>
        </dgm:presLayoutVars>
      </dgm:prSet>
      <dgm:spPr/>
      <dgm:t>
        <a:bodyPr/>
        <a:lstStyle/>
        <a:p>
          <a:endParaRPr lang="en-US"/>
        </a:p>
      </dgm:t>
    </dgm:pt>
    <dgm:pt modelId="{339C3F08-539D-495F-94E8-5123A3306796}" type="pres">
      <dgm:prSet presAssocID="{8C7590D7-EFEC-4F3A-A944-5E6E8129769F}" presName="hSp" presStyleCnt="0"/>
      <dgm:spPr/>
    </dgm:pt>
    <dgm:pt modelId="{81D7A634-FD63-4E4A-A3F4-F0C08A73B392}" type="pres">
      <dgm:prSet presAssocID="{8C7590D7-EFEC-4F3A-A944-5E6E8129769F}" presName="vProcSp" presStyleCnt="0"/>
      <dgm:spPr/>
    </dgm:pt>
    <dgm:pt modelId="{3B80775E-1EFB-4E33-950A-2BBB5131933F}" type="pres">
      <dgm:prSet presAssocID="{8C7590D7-EFEC-4F3A-A944-5E6E8129769F}" presName="vSp1" presStyleCnt="0"/>
      <dgm:spPr/>
    </dgm:pt>
    <dgm:pt modelId="{70BD0DFE-5E3A-4105-ACB4-CD0FD1D4A049}" type="pres">
      <dgm:prSet presAssocID="{8C7590D7-EFEC-4F3A-A944-5E6E8129769F}" presName="simulatedConn" presStyleLbl="solidFgAcc1" presStyleIdx="0" presStyleCnt="3"/>
      <dgm:spPr>
        <a:solidFill>
          <a:schemeClr val="bg1"/>
        </a:solidFill>
        <a:ln>
          <a:solidFill>
            <a:srgbClr val="004D86"/>
          </a:solidFill>
        </a:ln>
      </dgm:spPr>
      <dgm:t>
        <a:bodyPr/>
        <a:lstStyle/>
        <a:p>
          <a:endParaRPr lang="en-US"/>
        </a:p>
      </dgm:t>
    </dgm:pt>
    <dgm:pt modelId="{0C7FE8FB-8D38-4F63-8E0B-938196C9718C}" type="pres">
      <dgm:prSet presAssocID="{8C7590D7-EFEC-4F3A-A944-5E6E8129769F}" presName="vSp2" presStyleCnt="0"/>
      <dgm:spPr/>
    </dgm:pt>
    <dgm:pt modelId="{8A99F948-8DD2-435B-9479-B7044FF8ADA7}" type="pres">
      <dgm:prSet presAssocID="{8C7590D7-EFEC-4F3A-A944-5E6E8129769F}" presName="sibTrans" presStyleCnt="0"/>
      <dgm:spPr/>
    </dgm:pt>
    <dgm:pt modelId="{0F1EAA1D-8810-4583-BB00-0BC29A098A95}" type="pres">
      <dgm:prSet presAssocID="{34B80968-0B9D-4181-B652-3BB10538FB18}" presName="compositeNode" presStyleCnt="0">
        <dgm:presLayoutVars>
          <dgm:bulletEnabled val="1"/>
        </dgm:presLayoutVars>
      </dgm:prSet>
      <dgm:spPr/>
    </dgm:pt>
    <dgm:pt modelId="{D45B578D-0775-471C-9D94-995F35940491}" type="pres">
      <dgm:prSet presAssocID="{34B80968-0B9D-4181-B652-3BB10538FB18}" presName="bgRect" presStyleLbl="node1" presStyleIdx="1" presStyleCnt="4" custScaleY="152160" custLinFactNeighborY="-9510"/>
      <dgm:spPr/>
      <dgm:t>
        <a:bodyPr/>
        <a:lstStyle/>
        <a:p>
          <a:endParaRPr lang="en-US"/>
        </a:p>
      </dgm:t>
    </dgm:pt>
    <dgm:pt modelId="{D7B8D0B9-F0E2-4545-9291-FE70D2512FC8}" type="pres">
      <dgm:prSet presAssocID="{34B80968-0B9D-4181-B652-3BB10538FB18}" presName="parentNode" presStyleLbl="node1" presStyleIdx="1" presStyleCnt="4">
        <dgm:presLayoutVars>
          <dgm:chMax val="0"/>
          <dgm:bulletEnabled val="1"/>
        </dgm:presLayoutVars>
      </dgm:prSet>
      <dgm:spPr/>
      <dgm:t>
        <a:bodyPr/>
        <a:lstStyle/>
        <a:p>
          <a:endParaRPr lang="en-US"/>
        </a:p>
      </dgm:t>
    </dgm:pt>
    <dgm:pt modelId="{B58FE7D4-674A-43DB-A00B-878581631091}" type="pres">
      <dgm:prSet presAssocID="{34B80968-0B9D-4181-B652-3BB10538FB18}" presName="childNode" presStyleLbl="node1" presStyleIdx="1" presStyleCnt="4">
        <dgm:presLayoutVars>
          <dgm:bulletEnabled val="1"/>
        </dgm:presLayoutVars>
      </dgm:prSet>
      <dgm:spPr/>
      <dgm:t>
        <a:bodyPr/>
        <a:lstStyle/>
        <a:p>
          <a:endParaRPr lang="en-US"/>
        </a:p>
      </dgm:t>
    </dgm:pt>
    <dgm:pt modelId="{3BAB8293-1FE3-47AF-8D79-0CF9BFEE3E28}" type="pres">
      <dgm:prSet presAssocID="{2B0A394B-9DD6-4E46-A3C3-19AF566BE38C}" presName="hSp" presStyleCnt="0"/>
      <dgm:spPr/>
    </dgm:pt>
    <dgm:pt modelId="{059E6407-80B0-4C3C-B484-ADD365FEB9A1}" type="pres">
      <dgm:prSet presAssocID="{2B0A394B-9DD6-4E46-A3C3-19AF566BE38C}" presName="vProcSp" presStyleCnt="0"/>
      <dgm:spPr/>
    </dgm:pt>
    <dgm:pt modelId="{63EDBAFA-F432-4AAC-9468-F498A2692F5B}" type="pres">
      <dgm:prSet presAssocID="{2B0A394B-9DD6-4E46-A3C3-19AF566BE38C}" presName="vSp1" presStyleCnt="0"/>
      <dgm:spPr/>
    </dgm:pt>
    <dgm:pt modelId="{EB802A5F-D5FB-482E-867B-E316A2421300}" type="pres">
      <dgm:prSet presAssocID="{2B0A394B-9DD6-4E46-A3C3-19AF566BE38C}" presName="simulatedConn" presStyleLbl="solidFgAcc1" presStyleIdx="1" presStyleCnt="3"/>
      <dgm:spPr>
        <a:solidFill>
          <a:schemeClr val="bg1"/>
        </a:solidFill>
        <a:ln>
          <a:solidFill>
            <a:srgbClr val="004D86"/>
          </a:solidFill>
        </a:ln>
      </dgm:spPr>
      <dgm:t>
        <a:bodyPr/>
        <a:lstStyle/>
        <a:p>
          <a:endParaRPr lang="en-US"/>
        </a:p>
      </dgm:t>
    </dgm:pt>
    <dgm:pt modelId="{97EDB9B9-9CE0-4D6F-B9A5-429EEA53A501}" type="pres">
      <dgm:prSet presAssocID="{2B0A394B-9DD6-4E46-A3C3-19AF566BE38C}" presName="vSp2" presStyleCnt="0"/>
      <dgm:spPr/>
    </dgm:pt>
    <dgm:pt modelId="{07958568-5CC3-424E-8D58-569144ABF3A2}" type="pres">
      <dgm:prSet presAssocID="{2B0A394B-9DD6-4E46-A3C3-19AF566BE38C}" presName="sibTrans" presStyleCnt="0"/>
      <dgm:spPr/>
    </dgm:pt>
    <dgm:pt modelId="{6103CB64-D0B6-455F-9B24-AB73C1A5E20F}" type="pres">
      <dgm:prSet presAssocID="{61FB9530-B447-4B1A-8B15-44B9974DF964}" presName="compositeNode" presStyleCnt="0">
        <dgm:presLayoutVars>
          <dgm:bulletEnabled val="1"/>
        </dgm:presLayoutVars>
      </dgm:prSet>
      <dgm:spPr/>
    </dgm:pt>
    <dgm:pt modelId="{2C000C7F-6A3E-4F76-96F1-222D3D9BE086}" type="pres">
      <dgm:prSet presAssocID="{61FB9530-B447-4B1A-8B15-44B9974DF964}" presName="bgRect" presStyleLbl="node1" presStyleIdx="2" presStyleCnt="4" custScaleY="152160" custLinFactNeighborY="-9510"/>
      <dgm:spPr/>
      <dgm:t>
        <a:bodyPr/>
        <a:lstStyle/>
        <a:p>
          <a:endParaRPr lang="en-US"/>
        </a:p>
      </dgm:t>
    </dgm:pt>
    <dgm:pt modelId="{075A7080-80C2-46E2-9519-5924F20646D0}" type="pres">
      <dgm:prSet presAssocID="{61FB9530-B447-4B1A-8B15-44B9974DF964}" presName="parentNode" presStyleLbl="node1" presStyleIdx="2" presStyleCnt="4">
        <dgm:presLayoutVars>
          <dgm:chMax val="0"/>
          <dgm:bulletEnabled val="1"/>
        </dgm:presLayoutVars>
      </dgm:prSet>
      <dgm:spPr/>
      <dgm:t>
        <a:bodyPr/>
        <a:lstStyle/>
        <a:p>
          <a:endParaRPr lang="en-US"/>
        </a:p>
      </dgm:t>
    </dgm:pt>
    <dgm:pt modelId="{FB4C4445-9141-4F74-B5AB-E9D0E99821C9}" type="pres">
      <dgm:prSet presAssocID="{61FB9530-B447-4B1A-8B15-44B9974DF964}" presName="childNode" presStyleLbl="node1" presStyleIdx="2" presStyleCnt="4">
        <dgm:presLayoutVars>
          <dgm:bulletEnabled val="1"/>
        </dgm:presLayoutVars>
      </dgm:prSet>
      <dgm:spPr/>
      <dgm:t>
        <a:bodyPr/>
        <a:lstStyle/>
        <a:p>
          <a:endParaRPr lang="en-US"/>
        </a:p>
      </dgm:t>
    </dgm:pt>
    <dgm:pt modelId="{55B60305-645D-411B-AB59-8CF6290EB617}" type="pres">
      <dgm:prSet presAssocID="{9111B7DF-EBB0-4A7D-B887-28C7CC630B09}" presName="hSp" presStyleCnt="0"/>
      <dgm:spPr/>
    </dgm:pt>
    <dgm:pt modelId="{9D45F898-E894-4259-B97B-8231322C6199}" type="pres">
      <dgm:prSet presAssocID="{9111B7DF-EBB0-4A7D-B887-28C7CC630B09}" presName="vProcSp" presStyleCnt="0"/>
      <dgm:spPr/>
    </dgm:pt>
    <dgm:pt modelId="{29B8338A-B2F9-4FF2-9E0C-3462F8CDB182}" type="pres">
      <dgm:prSet presAssocID="{9111B7DF-EBB0-4A7D-B887-28C7CC630B09}" presName="vSp1" presStyleCnt="0"/>
      <dgm:spPr/>
    </dgm:pt>
    <dgm:pt modelId="{D01F3199-6E7E-4153-B786-08D3035CBE7C}" type="pres">
      <dgm:prSet presAssocID="{9111B7DF-EBB0-4A7D-B887-28C7CC630B09}" presName="simulatedConn" presStyleLbl="solidFgAcc1" presStyleIdx="2" presStyleCnt="3"/>
      <dgm:spPr>
        <a:solidFill>
          <a:schemeClr val="bg1"/>
        </a:solidFill>
        <a:ln>
          <a:solidFill>
            <a:srgbClr val="004D86"/>
          </a:solidFill>
        </a:ln>
      </dgm:spPr>
      <dgm:t>
        <a:bodyPr/>
        <a:lstStyle/>
        <a:p>
          <a:endParaRPr lang="en-US"/>
        </a:p>
      </dgm:t>
    </dgm:pt>
    <dgm:pt modelId="{B849655A-74A5-4767-BEEA-1C4B30E74F1B}" type="pres">
      <dgm:prSet presAssocID="{9111B7DF-EBB0-4A7D-B887-28C7CC630B09}" presName="vSp2" presStyleCnt="0"/>
      <dgm:spPr/>
    </dgm:pt>
    <dgm:pt modelId="{33325EDE-5052-464C-8220-A96F158E12AC}" type="pres">
      <dgm:prSet presAssocID="{9111B7DF-EBB0-4A7D-B887-28C7CC630B09}" presName="sibTrans" presStyleCnt="0"/>
      <dgm:spPr/>
    </dgm:pt>
    <dgm:pt modelId="{DE2E61B4-9076-430E-BCC3-09B8417CC404}" type="pres">
      <dgm:prSet presAssocID="{998EF895-5B26-450B-9B2F-27A2C1702113}" presName="compositeNode" presStyleCnt="0">
        <dgm:presLayoutVars>
          <dgm:bulletEnabled val="1"/>
        </dgm:presLayoutVars>
      </dgm:prSet>
      <dgm:spPr/>
    </dgm:pt>
    <dgm:pt modelId="{7A5E9AF7-6135-4BD6-BC2C-DB82BD2BE8AA}" type="pres">
      <dgm:prSet presAssocID="{998EF895-5B26-450B-9B2F-27A2C1702113}" presName="bgRect" presStyleLbl="node1" presStyleIdx="3" presStyleCnt="4" custScaleY="152160" custLinFactNeighborY="-9510"/>
      <dgm:spPr/>
      <dgm:t>
        <a:bodyPr/>
        <a:lstStyle/>
        <a:p>
          <a:endParaRPr lang="en-US"/>
        </a:p>
      </dgm:t>
    </dgm:pt>
    <dgm:pt modelId="{E30C4C9D-1A01-41A5-8528-B5A84D5822B9}" type="pres">
      <dgm:prSet presAssocID="{998EF895-5B26-450B-9B2F-27A2C1702113}" presName="parentNode" presStyleLbl="node1" presStyleIdx="3" presStyleCnt="4">
        <dgm:presLayoutVars>
          <dgm:chMax val="0"/>
          <dgm:bulletEnabled val="1"/>
        </dgm:presLayoutVars>
      </dgm:prSet>
      <dgm:spPr/>
      <dgm:t>
        <a:bodyPr/>
        <a:lstStyle/>
        <a:p>
          <a:endParaRPr lang="en-US"/>
        </a:p>
      </dgm:t>
    </dgm:pt>
    <dgm:pt modelId="{2E6D6879-E3CE-45C6-98FD-24116B8ED3A0}" type="pres">
      <dgm:prSet presAssocID="{998EF895-5B26-450B-9B2F-27A2C1702113}" presName="childNode" presStyleLbl="node1" presStyleIdx="3" presStyleCnt="4">
        <dgm:presLayoutVars>
          <dgm:bulletEnabled val="1"/>
        </dgm:presLayoutVars>
      </dgm:prSet>
      <dgm:spPr/>
      <dgm:t>
        <a:bodyPr/>
        <a:lstStyle/>
        <a:p>
          <a:endParaRPr lang="en-US"/>
        </a:p>
      </dgm:t>
    </dgm:pt>
  </dgm:ptLst>
  <dgm:cxnLst>
    <dgm:cxn modelId="{5C2F85A4-DF5D-476F-9F8C-F517A549A590}" srcId="{34B80968-0B9D-4181-B652-3BB10538FB18}" destId="{21E4F506-FF9D-4F10-8F20-95AB5A1306BA}" srcOrd="0" destOrd="0" parTransId="{BF4F7BFF-7084-45CB-BBF5-64D7E0C18BAD}" sibTransId="{33BD0686-D7EB-4793-9938-23DD64ED64D7}"/>
    <dgm:cxn modelId="{9EF0A114-FFED-4C9F-BA07-DBD595D029C9}" srcId="{C6DAE029-AF50-4CFC-B738-B87300048F01}" destId="{A5A6117E-952E-434F-AA25-DCE0C7A13FB4}" srcOrd="0" destOrd="0" parTransId="{5991CB7A-4259-4368-8CCD-A34EBA6B1759}" sibTransId="{8C7590D7-EFEC-4F3A-A944-5E6E8129769F}"/>
    <dgm:cxn modelId="{8CFBBB37-5204-4091-9879-5ADBFA0A7AC2}" type="presOf" srcId="{61FB9530-B447-4B1A-8B15-44B9974DF964}" destId="{075A7080-80C2-46E2-9519-5924F20646D0}" srcOrd="1" destOrd="0" presId="urn:microsoft.com/office/officeart/2005/8/layout/hProcess7#1"/>
    <dgm:cxn modelId="{65E1759A-277F-42F2-B1AF-2088D5986CD5}" type="presOf" srcId="{956813CE-1CA0-4C9D-9DA7-D88E68BF1993}" destId="{378F6604-8458-4372-BB35-5D4F97BA83E5}" srcOrd="0" destOrd="0" presId="urn:microsoft.com/office/officeart/2005/8/layout/hProcess7#1"/>
    <dgm:cxn modelId="{2C484984-1BE5-49E5-A757-200FF12F9252}" srcId="{A5A6117E-952E-434F-AA25-DCE0C7A13FB4}" destId="{FEA3C8D3-7B85-4427-A41C-6AC24EE3CFF5}" srcOrd="2" destOrd="0" parTransId="{2899503E-C617-46B2-B38A-3EAF49F6DFD5}" sibTransId="{E06AA907-9E12-4D7F-9E96-E8DDEC9E47EA}"/>
    <dgm:cxn modelId="{7E0C4CC0-3603-4CDC-A812-39C1296AFCF7}" type="presOf" srcId="{DFECEBB7-7D02-4E29-8739-9FEE281DEB3D}" destId="{378F6604-8458-4372-BB35-5D4F97BA83E5}" srcOrd="0" destOrd="3" presId="urn:microsoft.com/office/officeart/2005/8/layout/hProcess7#1"/>
    <dgm:cxn modelId="{DF97DE9D-3724-422E-B68A-6366DCB94172}" srcId="{998EF895-5B26-450B-9B2F-27A2C1702113}" destId="{3C031CC4-5DEC-458E-BF14-597AD930C286}" srcOrd="0" destOrd="0" parTransId="{01229959-F528-40CE-B61C-F494368E7FBD}" sibTransId="{836F5CB1-E0E4-49D2-814E-D7DADA9AC454}"/>
    <dgm:cxn modelId="{1C24FD2E-EEB5-410E-A344-092219A51337}" srcId="{A5A6117E-952E-434F-AA25-DCE0C7A13FB4}" destId="{956813CE-1CA0-4C9D-9DA7-D88E68BF1993}" srcOrd="0" destOrd="0" parTransId="{565C873B-4313-4465-8330-8D611F5D91AD}" sibTransId="{C7775499-7D3C-40D4-98A6-9A8DD3C14B4C}"/>
    <dgm:cxn modelId="{ED795593-F8CB-4134-991D-11203BC13CA7}" type="presOf" srcId="{1DE4B408-B69E-498C-A1DC-563B94B0B14E}" destId="{FB4C4445-9141-4F74-B5AB-E9D0E99821C9}" srcOrd="0" destOrd="0" presId="urn:microsoft.com/office/officeart/2005/8/layout/hProcess7#1"/>
    <dgm:cxn modelId="{35CA098E-BB0F-4385-BEB7-3E4B33814817}" type="presOf" srcId="{21E4F506-FF9D-4F10-8F20-95AB5A1306BA}" destId="{B58FE7D4-674A-43DB-A00B-878581631091}" srcOrd="0" destOrd="0" presId="urn:microsoft.com/office/officeart/2005/8/layout/hProcess7#1"/>
    <dgm:cxn modelId="{BFF69150-A930-49A2-840C-A6420D696CF2}" type="presOf" srcId="{A5A6117E-952E-434F-AA25-DCE0C7A13FB4}" destId="{C690009C-A5A1-4663-B979-7BA0F079EFAA}" srcOrd="1" destOrd="0" presId="urn:microsoft.com/office/officeart/2005/8/layout/hProcess7#1"/>
    <dgm:cxn modelId="{4B73FEAB-45C4-483E-B344-A75AB7B05328}" type="presOf" srcId="{3C031CC4-5DEC-458E-BF14-597AD930C286}" destId="{2E6D6879-E3CE-45C6-98FD-24116B8ED3A0}" srcOrd="0" destOrd="0" presId="urn:microsoft.com/office/officeart/2005/8/layout/hProcess7#1"/>
    <dgm:cxn modelId="{C57DD59E-1C16-457B-9146-05B506C0E6D2}" srcId="{61FB9530-B447-4B1A-8B15-44B9974DF964}" destId="{1DE4B408-B69E-498C-A1DC-563B94B0B14E}" srcOrd="0" destOrd="0" parTransId="{60E47D37-DD42-4231-9384-6C63106A06C2}" sibTransId="{A25A7BD7-A136-4CE8-B2C6-E70BEFB5AC3D}"/>
    <dgm:cxn modelId="{EAC4E86F-E351-428E-BA7B-A513EC1C4128}" type="presOf" srcId="{61FB9530-B447-4B1A-8B15-44B9974DF964}" destId="{2C000C7F-6A3E-4F76-96F1-222D3D9BE086}" srcOrd="0" destOrd="0" presId="urn:microsoft.com/office/officeart/2005/8/layout/hProcess7#1"/>
    <dgm:cxn modelId="{38292E0D-A4D2-4AD2-9073-EB1B824D3F0A}" srcId="{A5A6117E-952E-434F-AA25-DCE0C7A13FB4}" destId="{DFECEBB7-7D02-4E29-8739-9FEE281DEB3D}" srcOrd="3" destOrd="0" parTransId="{FCCD4B9E-39FA-4646-BD62-BCC296E2579D}" sibTransId="{4FD6FD3A-F23C-4F29-8698-0B8F26061A54}"/>
    <dgm:cxn modelId="{E7DD313E-2A0E-4763-B03C-AFDF0EB7C649}" type="presOf" srcId="{FEA3C8D3-7B85-4427-A41C-6AC24EE3CFF5}" destId="{378F6604-8458-4372-BB35-5D4F97BA83E5}" srcOrd="0" destOrd="2" presId="urn:microsoft.com/office/officeart/2005/8/layout/hProcess7#1"/>
    <dgm:cxn modelId="{F561F30E-381C-4674-AB4B-49CA42C77B86}" type="presOf" srcId="{A5A6117E-952E-434F-AA25-DCE0C7A13FB4}" destId="{35E1551E-6CA0-4D8F-A249-27086BE7F9E7}" srcOrd="0" destOrd="0" presId="urn:microsoft.com/office/officeart/2005/8/layout/hProcess7#1"/>
    <dgm:cxn modelId="{E35B190E-9B59-4595-8663-D8D45C3259A5}" type="presOf" srcId="{998EF895-5B26-450B-9B2F-27A2C1702113}" destId="{7A5E9AF7-6135-4BD6-BC2C-DB82BD2BE8AA}" srcOrd="0" destOrd="0" presId="urn:microsoft.com/office/officeart/2005/8/layout/hProcess7#1"/>
    <dgm:cxn modelId="{B41EEE10-66A4-454D-A821-7B1ADAE77431}" srcId="{C6DAE029-AF50-4CFC-B738-B87300048F01}" destId="{61FB9530-B447-4B1A-8B15-44B9974DF964}" srcOrd="2" destOrd="0" parTransId="{AFD5E846-A449-4724-96A2-F611E80F3194}" sibTransId="{9111B7DF-EBB0-4A7D-B887-28C7CC630B09}"/>
    <dgm:cxn modelId="{775ACCDD-0FD5-4F75-ACFC-19CF9E9D74C4}" type="presOf" srcId="{34B80968-0B9D-4181-B652-3BB10538FB18}" destId="{D7B8D0B9-F0E2-4545-9291-FE70D2512FC8}" srcOrd="1" destOrd="0" presId="urn:microsoft.com/office/officeart/2005/8/layout/hProcess7#1"/>
    <dgm:cxn modelId="{D45C2EC4-FC4B-4530-A68C-3E6040D87FD5}" srcId="{C6DAE029-AF50-4CFC-B738-B87300048F01}" destId="{998EF895-5B26-450B-9B2F-27A2C1702113}" srcOrd="3" destOrd="0" parTransId="{FE3DCC0D-1F57-4216-85EA-775CEA81ACDA}" sibTransId="{B88EF38D-A790-40F9-BB2B-5C7CA348DE4E}"/>
    <dgm:cxn modelId="{CB2CB681-0761-4757-A4A2-805302CAE9C6}" srcId="{C6DAE029-AF50-4CFC-B738-B87300048F01}" destId="{34B80968-0B9D-4181-B652-3BB10538FB18}" srcOrd="1" destOrd="0" parTransId="{B2CF214A-3B17-4FBB-A45B-56B27957602F}" sibTransId="{2B0A394B-9DD6-4E46-A3C3-19AF566BE38C}"/>
    <dgm:cxn modelId="{9883BFA9-1225-40EC-8D9E-7CE80B9DCED1}" type="presOf" srcId="{998EF895-5B26-450B-9B2F-27A2C1702113}" destId="{E30C4C9D-1A01-41A5-8528-B5A84D5822B9}" srcOrd="1" destOrd="0" presId="urn:microsoft.com/office/officeart/2005/8/layout/hProcess7#1"/>
    <dgm:cxn modelId="{D60A1EAB-4D3F-4F97-807B-89413103BA2B}" type="presOf" srcId="{34B80968-0B9D-4181-B652-3BB10538FB18}" destId="{D45B578D-0775-471C-9D94-995F35940491}" srcOrd="0" destOrd="0" presId="urn:microsoft.com/office/officeart/2005/8/layout/hProcess7#1"/>
    <dgm:cxn modelId="{FDD01957-0214-4ADF-A0BE-E1C45496A015}" type="presOf" srcId="{C6DAE029-AF50-4CFC-B738-B87300048F01}" destId="{42EBAFE3-3FDB-4005-82E5-47DB3AFB40D0}" srcOrd="0" destOrd="0" presId="urn:microsoft.com/office/officeart/2005/8/layout/hProcess7#1"/>
    <dgm:cxn modelId="{4AEF13C6-F819-440F-ADDA-172C9A7703E8}" srcId="{A5A6117E-952E-434F-AA25-DCE0C7A13FB4}" destId="{A429DCAD-324B-4046-B07B-FD10C80BB0C6}" srcOrd="1" destOrd="0" parTransId="{30A74E66-899A-4D1D-BC2B-DC3F1F8377D2}" sibTransId="{528E18C4-6F8B-4720-8E69-52B56D7BAF0C}"/>
    <dgm:cxn modelId="{E040A795-7D41-439D-89D0-F8C1F2E1F819}" type="presOf" srcId="{A429DCAD-324B-4046-B07B-FD10C80BB0C6}" destId="{378F6604-8458-4372-BB35-5D4F97BA83E5}" srcOrd="0" destOrd="1" presId="urn:microsoft.com/office/officeart/2005/8/layout/hProcess7#1"/>
    <dgm:cxn modelId="{68A79C75-6777-42AA-9336-68AF089EBF9C}" type="presParOf" srcId="{42EBAFE3-3FDB-4005-82E5-47DB3AFB40D0}" destId="{BF87311F-986E-43D7-9C87-BD76CF0DA786}" srcOrd="0" destOrd="0" presId="urn:microsoft.com/office/officeart/2005/8/layout/hProcess7#1"/>
    <dgm:cxn modelId="{8C1778FE-F687-4E88-9BE8-9C01296CFB1D}" type="presParOf" srcId="{BF87311F-986E-43D7-9C87-BD76CF0DA786}" destId="{35E1551E-6CA0-4D8F-A249-27086BE7F9E7}" srcOrd="0" destOrd="0" presId="urn:microsoft.com/office/officeart/2005/8/layout/hProcess7#1"/>
    <dgm:cxn modelId="{1E2E63D8-6890-4591-B9FB-D2CF8E06D7DE}" type="presParOf" srcId="{BF87311F-986E-43D7-9C87-BD76CF0DA786}" destId="{C690009C-A5A1-4663-B979-7BA0F079EFAA}" srcOrd="1" destOrd="0" presId="urn:microsoft.com/office/officeart/2005/8/layout/hProcess7#1"/>
    <dgm:cxn modelId="{F454193A-4C2D-4272-B27B-FC39E3B4FF00}" type="presParOf" srcId="{BF87311F-986E-43D7-9C87-BD76CF0DA786}" destId="{378F6604-8458-4372-BB35-5D4F97BA83E5}" srcOrd="2" destOrd="0" presId="urn:microsoft.com/office/officeart/2005/8/layout/hProcess7#1"/>
    <dgm:cxn modelId="{F023BDDE-D225-4240-9626-1ABD5C1F6353}" type="presParOf" srcId="{42EBAFE3-3FDB-4005-82E5-47DB3AFB40D0}" destId="{339C3F08-539D-495F-94E8-5123A3306796}" srcOrd="1" destOrd="0" presId="urn:microsoft.com/office/officeart/2005/8/layout/hProcess7#1"/>
    <dgm:cxn modelId="{C4EAF16D-0DCA-4730-93A9-62F444679349}" type="presParOf" srcId="{42EBAFE3-3FDB-4005-82E5-47DB3AFB40D0}" destId="{81D7A634-FD63-4E4A-A3F4-F0C08A73B392}" srcOrd="2" destOrd="0" presId="urn:microsoft.com/office/officeart/2005/8/layout/hProcess7#1"/>
    <dgm:cxn modelId="{3D8492DF-827A-48F9-AC4D-17DDAEEF9EB4}" type="presParOf" srcId="{81D7A634-FD63-4E4A-A3F4-F0C08A73B392}" destId="{3B80775E-1EFB-4E33-950A-2BBB5131933F}" srcOrd="0" destOrd="0" presId="urn:microsoft.com/office/officeart/2005/8/layout/hProcess7#1"/>
    <dgm:cxn modelId="{81068323-18AF-472B-A2ED-4DFC62A93849}" type="presParOf" srcId="{81D7A634-FD63-4E4A-A3F4-F0C08A73B392}" destId="{70BD0DFE-5E3A-4105-ACB4-CD0FD1D4A049}" srcOrd="1" destOrd="0" presId="urn:microsoft.com/office/officeart/2005/8/layout/hProcess7#1"/>
    <dgm:cxn modelId="{5A2165ED-0D7C-4B90-ABA5-2FF141C8AC24}" type="presParOf" srcId="{81D7A634-FD63-4E4A-A3F4-F0C08A73B392}" destId="{0C7FE8FB-8D38-4F63-8E0B-938196C9718C}" srcOrd="2" destOrd="0" presId="urn:microsoft.com/office/officeart/2005/8/layout/hProcess7#1"/>
    <dgm:cxn modelId="{C0AD69A3-50C4-4749-A8B9-CFDB627D9E16}" type="presParOf" srcId="{42EBAFE3-3FDB-4005-82E5-47DB3AFB40D0}" destId="{8A99F948-8DD2-435B-9479-B7044FF8ADA7}" srcOrd="3" destOrd="0" presId="urn:microsoft.com/office/officeart/2005/8/layout/hProcess7#1"/>
    <dgm:cxn modelId="{82698C37-1295-450D-A099-08342882FA53}" type="presParOf" srcId="{42EBAFE3-3FDB-4005-82E5-47DB3AFB40D0}" destId="{0F1EAA1D-8810-4583-BB00-0BC29A098A95}" srcOrd="4" destOrd="0" presId="urn:microsoft.com/office/officeart/2005/8/layout/hProcess7#1"/>
    <dgm:cxn modelId="{CBDE3CF0-D559-4949-BA01-AB4D23580C33}" type="presParOf" srcId="{0F1EAA1D-8810-4583-BB00-0BC29A098A95}" destId="{D45B578D-0775-471C-9D94-995F35940491}" srcOrd="0" destOrd="0" presId="urn:microsoft.com/office/officeart/2005/8/layout/hProcess7#1"/>
    <dgm:cxn modelId="{B837BA85-1ACF-4E0D-BB2D-D1CB71013AE1}" type="presParOf" srcId="{0F1EAA1D-8810-4583-BB00-0BC29A098A95}" destId="{D7B8D0B9-F0E2-4545-9291-FE70D2512FC8}" srcOrd="1" destOrd="0" presId="urn:microsoft.com/office/officeart/2005/8/layout/hProcess7#1"/>
    <dgm:cxn modelId="{6ADAAC47-7E32-4837-B46C-E2BEC243449B}" type="presParOf" srcId="{0F1EAA1D-8810-4583-BB00-0BC29A098A95}" destId="{B58FE7D4-674A-43DB-A00B-878581631091}" srcOrd="2" destOrd="0" presId="urn:microsoft.com/office/officeart/2005/8/layout/hProcess7#1"/>
    <dgm:cxn modelId="{8A4D861D-BC58-416E-B92A-296F8EB2557F}" type="presParOf" srcId="{42EBAFE3-3FDB-4005-82E5-47DB3AFB40D0}" destId="{3BAB8293-1FE3-47AF-8D79-0CF9BFEE3E28}" srcOrd="5" destOrd="0" presId="urn:microsoft.com/office/officeart/2005/8/layout/hProcess7#1"/>
    <dgm:cxn modelId="{C200F17B-90D6-4694-B3DA-7B03D3D83952}" type="presParOf" srcId="{42EBAFE3-3FDB-4005-82E5-47DB3AFB40D0}" destId="{059E6407-80B0-4C3C-B484-ADD365FEB9A1}" srcOrd="6" destOrd="0" presId="urn:microsoft.com/office/officeart/2005/8/layout/hProcess7#1"/>
    <dgm:cxn modelId="{FC5652A6-9844-4EF3-8DCC-BA5FC216DD0E}" type="presParOf" srcId="{059E6407-80B0-4C3C-B484-ADD365FEB9A1}" destId="{63EDBAFA-F432-4AAC-9468-F498A2692F5B}" srcOrd="0" destOrd="0" presId="urn:microsoft.com/office/officeart/2005/8/layout/hProcess7#1"/>
    <dgm:cxn modelId="{3A6AF4C8-DBC6-40E9-AC40-9A4DBD425A99}" type="presParOf" srcId="{059E6407-80B0-4C3C-B484-ADD365FEB9A1}" destId="{EB802A5F-D5FB-482E-867B-E316A2421300}" srcOrd="1" destOrd="0" presId="urn:microsoft.com/office/officeart/2005/8/layout/hProcess7#1"/>
    <dgm:cxn modelId="{DC8FAB64-6B3B-41DD-8296-E2ED9457DD5F}" type="presParOf" srcId="{059E6407-80B0-4C3C-B484-ADD365FEB9A1}" destId="{97EDB9B9-9CE0-4D6F-B9A5-429EEA53A501}" srcOrd="2" destOrd="0" presId="urn:microsoft.com/office/officeart/2005/8/layout/hProcess7#1"/>
    <dgm:cxn modelId="{76A59CA7-1D4E-452E-9A36-A7028138E0B3}" type="presParOf" srcId="{42EBAFE3-3FDB-4005-82E5-47DB3AFB40D0}" destId="{07958568-5CC3-424E-8D58-569144ABF3A2}" srcOrd="7" destOrd="0" presId="urn:microsoft.com/office/officeart/2005/8/layout/hProcess7#1"/>
    <dgm:cxn modelId="{76269946-B133-4AA0-8079-A55C259A09B0}" type="presParOf" srcId="{42EBAFE3-3FDB-4005-82E5-47DB3AFB40D0}" destId="{6103CB64-D0B6-455F-9B24-AB73C1A5E20F}" srcOrd="8" destOrd="0" presId="urn:microsoft.com/office/officeart/2005/8/layout/hProcess7#1"/>
    <dgm:cxn modelId="{744D035B-950E-4EAD-A796-3651E56FAFD6}" type="presParOf" srcId="{6103CB64-D0B6-455F-9B24-AB73C1A5E20F}" destId="{2C000C7F-6A3E-4F76-96F1-222D3D9BE086}" srcOrd="0" destOrd="0" presId="urn:microsoft.com/office/officeart/2005/8/layout/hProcess7#1"/>
    <dgm:cxn modelId="{DF4DAA12-77A4-46A6-9328-86E994A6FB86}" type="presParOf" srcId="{6103CB64-D0B6-455F-9B24-AB73C1A5E20F}" destId="{075A7080-80C2-46E2-9519-5924F20646D0}" srcOrd="1" destOrd="0" presId="urn:microsoft.com/office/officeart/2005/8/layout/hProcess7#1"/>
    <dgm:cxn modelId="{48CE4CB1-456A-4F02-A924-32429308992A}" type="presParOf" srcId="{6103CB64-D0B6-455F-9B24-AB73C1A5E20F}" destId="{FB4C4445-9141-4F74-B5AB-E9D0E99821C9}" srcOrd="2" destOrd="0" presId="urn:microsoft.com/office/officeart/2005/8/layout/hProcess7#1"/>
    <dgm:cxn modelId="{B12ACC07-5A37-492E-AA27-129FEA654DFE}" type="presParOf" srcId="{42EBAFE3-3FDB-4005-82E5-47DB3AFB40D0}" destId="{55B60305-645D-411B-AB59-8CF6290EB617}" srcOrd="9" destOrd="0" presId="urn:microsoft.com/office/officeart/2005/8/layout/hProcess7#1"/>
    <dgm:cxn modelId="{8FEC77CF-6148-4760-822D-4A6535A0EE1E}" type="presParOf" srcId="{42EBAFE3-3FDB-4005-82E5-47DB3AFB40D0}" destId="{9D45F898-E894-4259-B97B-8231322C6199}" srcOrd="10" destOrd="0" presId="urn:microsoft.com/office/officeart/2005/8/layout/hProcess7#1"/>
    <dgm:cxn modelId="{3C22E78F-4F4B-46B1-8BC8-5419E9657A88}" type="presParOf" srcId="{9D45F898-E894-4259-B97B-8231322C6199}" destId="{29B8338A-B2F9-4FF2-9E0C-3462F8CDB182}" srcOrd="0" destOrd="0" presId="urn:microsoft.com/office/officeart/2005/8/layout/hProcess7#1"/>
    <dgm:cxn modelId="{B1432C3B-0092-47A9-8D20-EDE6D77D2D7D}" type="presParOf" srcId="{9D45F898-E894-4259-B97B-8231322C6199}" destId="{D01F3199-6E7E-4153-B786-08D3035CBE7C}" srcOrd="1" destOrd="0" presId="urn:microsoft.com/office/officeart/2005/8/layout/hProcess7#1"/>
    <dgm:cxn modelId="{8AB6B6D2-1B79-4FDE-A630-96B391B63C02}" type="presParOf" srcId="{9D45F898-E894-4259-B97B-8231322C6199}" destId="{B849655A-74A5-4767-BEEA-1C4B30E74F1B}" srcOrd="2" destOrd="0" presId="urn:microsoft.com/office/officeart/2005/8/layout/hProcess7#1"/>
    <dgm:cxn modelId="{BB8D1C07-C96B-4122-9366-CAE400E5A7C8}" type="presParOf" srcId="{42EBAFE3-3FDB-4005-82E5-47DB3AFB40D0}" destId="{33325EDE-5052-464C-8220-A96F158E12AC}" srcOrd="11" destOrd="0" presId="urn:microsoft.com/office/officeart/2005/8/layout/hProcess7#1"/>
    <dgm:cxn modelId="{8ED9F220-FCBA-4F99-97E9-42456B985C25}" type="presParOf" srcId="{42EBAFE3-3FDB-4005-82E5-47DB3AFB40D0}" destId="{DE2E61B4-9076-430E-BCC3-09B8417CC404}" srcOrd="12" destOrd="0" presId="urn:microsoft.com/office/officeart/2005/8/layout/hProcess7#1"/>
    <dgm:cxn modelId="{40966B2E-3AFB-49D7-A023-2300BC7FB30E}" type="presParOf" srcId="{DE2E61B4-9076-430E-BCC3-09B8417CC404}" destId="{7A5E9AF7-6135-4BD6-BC2C-DB82BD2BE8AA}" srcOrd="0" destOrd="0" presId="urn:microsoft.com/office/officeart/2005/8/layout/hProcess7#1"/>
    <dgm:cxn modelId="{71EC0946-8593-40DD-88E2-6F6CA9CF6618}" type="presParOf" srcId="{DE2E61B4-9076-430E-BCC3-09B8417CC404}" destId="{E30C4C9D-1A01-41A5-8528-B5A84D5822B9}" srcOrd="1" destOrd="0" presId="urn:microsoft.com/office/officeart/2005/8/layout/hProcess7#1"/>
    <dgm:cxn modelId="{E0B8F02B-9C05-449E-997F-2C04B79C6872}" type="presParOf" srcId="{DE2E61B4-9076-430E-BCC3-09B8417CC404}" destId="{2E6D6879-E3CE-45C6-98FD-24116B8ED3A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1551E-6CA0-4D8F-A249-27086BE7F9E7}">
      <dsp:nvSpPr>
        <dsp:cNvPr id="0" name=""/>
        <dsp:cNvSpPr/>
      </dsp:nvSpPr>
      <dsp:spPr>
        <a:xfrm>
          <a:off x="4769" y="-714019"/>
          <a:ext cx="2868711" cy="5238038"/>
        </a:xfrm>
        <a:prstGeom prst="roundRect">
          <a:avLst>
            <a:gd name="adj" fmla="val 5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dirty="0" smtClean="0"/>
            <a:t>Process</a:t>
          </a:r>
          <a:endParaRPr lang="en-US" sz="3300" b="1" kern="1200" dirty="0"/>
        </a:p>
      </dsp:txBody>
      <dsp:txXfrm rot="16200000">
        <a:off x="-1855955" y="1146705"/>
        <a:ext cx="4295191" cy="573742"/>
      </dsp:txXfrm>
    </dsp:sp>
    <dsp:sp modelId="{378F6604-8458-4372-BB35-5D4F97BA83E5}">
      <dsp:nvSpPr>
        <dsp:cNvPr id="0" name=""/>
        <dsp:cNvSpPr/>
      </dsp:nvSpPr>
      <dsp:spPr>
        <a:xfrm>
          <a:off x="578511" y="-714019"/>
          <a:ext cx="2137190" cy="523803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~How was the program implemented?</a:t>
          </a:r>
        </a:p>
        <a:p>
          <a:pPr lvl="0" algn="l" defTabSz="800100">
            <a:lnSpc>
              <a:spcPct val="90000"/>
            </a:lnSpc>
            <a:spcBef>
              <a:spcPct val="0"/>
            </a:spcBef>
            <a:spcAft>
              <a:spcPct val="35000"/>
            </a:spcAft>
          </a:pPr>
          <a:r>
            <a:rPr lang="en-US" sz="1800" kern="1200" dirty="0" smtClean="0">
              <a:solidFill>
                <a:schemeClr val="tx1"/>
              </a:solidFill>
            </a:rPr>
            <a:t>~Was the program implemented as intended?</a:t>
          </a:r>
        </a:p>
        <a:p>
          <a:pPr lvl="0" algn="l" defTabSz="800100">
            <a:lnSpc>
              <a:spcPct val="90000"/>
            </a:lnSpc>
            <a:spcBef>
              <a:spcPct val="0"/>
            </a:spcBef>
            <a:spcAft>
              <a:spcPct val="35000"/>
            </a:spcAft>
          </a:pPr>
          <a:r>
            <a:rPr lang="en-US" sz="1800" kern="1200" dirty="0" smtClean="0">
              <a:solidFill>
                <a:schemeClr val="tx1"/>
              </a:solidFill>
            </a:rPr>
            <a:t>~Is the program adhering to standards and evidence-based practices?</a:t>
          </a:r>
          <a:endParaRPr lang="en-US" sz="1800" kern="1200" dirty="0">
            <a:solidFill>
              <a:schemeClr val="tx1"/>
            </a:solidFill>
          </a:endParaRPr>
        </a:p>
        <a:p>
          <a:pPr lvl="0" algn="l" defTabSz="666750">
            <a:lnSpc>
              <a:spcPct val="90000"/>
            </a:lnSpc>
            <a:spcBef>
              <a:spcPct val="0"/>
            </a:spcBef>
            <a:spcAft>
              <a:spcPct val="35000"/>
            </a:spcAft>
          </a:pPr>
          <a:endParaRPr lang="en-US" sz="1500" kern="1200" dirty="0">
            <a:solidFill>
              <a:schemeClr val="tx1"/>
            </a:solidFill>
          </a:endParaRPr>
        </a:p>
        <a:p>
          <a:pPr lvl="0" algn="l" defTabSz="666750">
            <a:lnSpc>
              <a:spcPct val="90000"/>
            </a:lnSpc>
            <a:spcBef>
              <a:spcPct val="0"/>
            </a:spcBef>
            <a:spcAft>
              <a:spcPct val="35000"/>
            </a:spcAft>
          </a:pPr>
          <a:endParaRPr lang="en-US" sz="1500" kern="1200" dirty="0">
            <a:solidFill>
              <a:schemeClr val="tx1"/>
            </a:solidFill>
          </a:endParaRPr>
        </a:p>
        <a:p>
          <a:pPr lvl="0" algn="l" defTabSz="666750">
            <a:lnSpc>
              <a:spcPct val="90000"/>
            </a:lnSpc>
            <a:spcBef>
              <a:spcPct val="0"/>
            </a:spcBef>
            <a:spcAft>
              <a:spcPct val="35000"/>
            </a:spcAft>
          </a:pPr>
          <a:endParaRPr lang="en-US" sz="1500" kern="1200" dirty="0">
            <a:solidFill>
              <a:schemeClr val="tx1"/>
            </a:solidFill>
          </a:endParaRPr>
        </a:p>
      </dsp:txBody>
      <dsp:txXfrm>
        <a:off x="578511" y="-714019"/>
        <a:ext cx="2137190" cy="5238038"/>
      </dsp:txXfrm>
    </dsp:sp>
    <dsp:sp modelId="{D45B578D-0775-471C-9D94-995F35940491}">
      <dsp:nvSpPr>
        <dsp:cNvPr id="0" name=""/>
        <dsp:cNvSpPr/>
      </dsp:nvSpPr>
      <dsp:spPr>
        <a:xfrm>
          <a:off x="2973885" y="-714019"/>
          <a:ext cx="2868711" cy="5238038"/>
        </a:xfrm>
        <a:prstGeom prst="roundRect">
          <a:avLst>
            <a:gd name="adj" fmla="val 5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dirty="0" smtClean="0"/>
            <a:t>Outcome</a:t>
          </a:r>
          <a:endParaRPr lang="en-US" sz="3300" b="1" kern="1200" dirty="0"/>
        </a:p>
      </dsp:txBody>
      <dsp:txXfrm rot="16200000">
        <a:off x="1113161" y="1146705"/>
        <a:ext cx="4295191" cy="573742"/>
      </dsp:txXfrm>
    </dsp:sp>
    <dsp:sp modelId="{70BD0DFE-5E3A-4105-ACB4-CD0FD1D4A049}">
      <dsp:nvSpPr>
        <dsp:cNvPr id="0" name=""/>
        <dsp:cNvSpPr/>
      </dsp:nvSpPr>
      <dsp:spPr>
        <a:xfrm rot="5400000">
          <a:off x="2735200" y="2022827"/>
          <a:ext cx="506057" cy="430306"/>
        </a:xfrm>
        <a:prstGeom prst="flowChartExtract">
          <a:avLst/>
        </a:prstGeom>
        <a:solidFill>
          <a:schemeClr val="bg1"/>
        </a:solidFill>
        <a:ln w="19050" cap="flat" cmpd="sng" algn="ctr">
          <a:solidFill>
            <a:srgbClr val="004D86"/>
          </a:solidFill>
          <a:prstDash val="solid"/>
        </a:ln>
        <a:effectLst/>
      </dsp:spPr>
      <dsp:style>
        <a:lnRef idx="2">
          <a:scrgbClr r="0" g="0" b="0"/>
        </a:lnRef>
        <a:fillRef idx="1">
          <a:scrgbClr r="0" g="0" b="0"/>
        </a:fillRef>
        <a:effectRef idx="0">
          <a:scrgbClr r="0" g="0" b="0"/>
        </a:effectRef>
        <a:fontRef idx="minor"/>
      </dsp:style>
    </dsp:sp>
    <dsp:sp modelId="{B58FE7D4-674A-43DB-A00B-878581631091}">
      <dsp:nvSpPr>
        <dsp:cNvPr id="0" name=""/>
        <dsp:cNvSpPr/>
      </dsp:nvSpPr>
      <dsp:spPr>
        <a:xfrm>
          <a:off x="3547628" y="-714019"/>
          <a:ext cx="2137190" cy="523803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~Is the program meeting the stated goals?</a:t>
          </a:r>
        </a:p>
        <a:p>
          <a:pPr lvl="0" algn="l" defTabSz="800100">
            <a:lnSpc>
              <a:spcPct val="90000"/>
            </a:lnSpc>
            <a:spcBef>
              <a:spcPct val="0"/>
            </a:spcBef>
            <a:spcAft>
              <a:spcPct val="35000"/>
            </a:spcAft>
          </a:pPr>
          <a:r>
            <a:rPr lang="en-US" sz="1800" kern="1200" dirty="0" smtClean="0">
              <a:solidFill>
                <a:schemeClr val="tx1"/>
              </a:solidFill>
            </a:rPr>
            <a:t>~Are there racial or ethnic disparities in the program?</a:t>
          </a:r>
        </a:p>
        <a:p>
          <a:pPr lvl="0" algn="l" defTabSz="800100">
            <a:lnSpc>
              <a:spcPct val="90000"/>
            </a:lnSpc>
            <a:spcBef>
              <a:spcPct val="0"/>
            </a:spcBef>
            <a:spcAft>
              <a:spcPct val="35000"/>
            </a:spcAft>
          </a:pPr>
          <a:r>
            <a:rPr lang="en-US" sz="1800" kern="1200" dirty="0" smtClean="0">
              <a:solidFill>
                <a:schemeClr val="tx1"/>
              </a:solidFill>
            </a:rPr>
            <a:t>~What is the graduation rate for program participants?</a:t>
          </a:r>
        </a:p>
        <a:p>
          <a:pPr lvl="0" algn="l" defTabSz="800100">
            <a:lnSpc>
              <a:spcPct val="90000"/>
            </a:lnSpc>
            <a:spcBef>
              <a:spcPct val="0"/>
            </a:spcBef>
            <a:spcAft>
              <a:spcPct val="35000"/>
            </a:spcAft>
          </a:pPr>
          <a:endParaRPr lang="en-US" sz="1700" kern="1200" dirty="0">
            <a:solidFill>
              <a:schemeClr val="tx1"/>
            </a:solidFill>
          </a:endParaRPr>
        </a:p>
      </dsp:txBody>
      <dsp:txXfrm>
        <a:off x="3547628" y="-714019"/>
        <a:ext cx="2137190" cy="5238038"/>
      </dsp:txXfrm>
    </dsp:sp>
    <dsp:sp modelId="{2C000C7F-6A3E-4F76-96F1-222D3D9BE086}">
      <dsp:nvSpPr>
        <dsp:cNvPr id="0" name=""/>
        <dsp:cNvSpPr/>
      </dsp:nvSpPr>
      <dsp:spPr>
        <a:xfrm>
          <a:off x="5943002" y="-714019"/>
          <a:ext cx="2868711" cy="5238038"/>
        </a:xfrm>
        <a:prstGeom prst="roundRect">
          <a:avLst>
            <a:gd name="adj" fmla="val 5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dirty="0" smtClean="0"/>
            <a:t>Impact</a:t>
          </a:r>
          <a:endParaRPr lang="en-US" sz="3300" b="1" kern="1200" dirty="0"/>
        </a:p>
      </dsp:txBody>
      <dsp:txXfrm rot="16200000">
        <a:off x="4082278" y="1146705"/>
        <a:ext cx="4295191" cy="573742"/>
      </dsp:txXfrm>
    </dsp:sp>
    <dsp:sp modelId="{EB802A5F-D5FB-482E-867B-E316A2421300}">
      <dsp:nvSpPr>
        <dsp:cNvPr id="0" name=""/>
        <dsp:cNvSpPr/>
      </dsp:nvSpPr>
      <dsp:spPr>
        <a:xfrm rot="5400000">
          <a:off x="5704317" y="2022827"/>
          <a:ext cx="506057" cy="430306"/>
        </a:xfrm>
        <a:prstGeom prst="flowChartExtract">
          <a:avLst/>
        </a:prstGeom>
        <a:solidFill>
          <a:schemeClr val="bg1"/>
        </a:solidFill>
        <a:ln w="19050" cap="flat" cmpd="sng" algn="ctr">
          <a:solidFill>
            <a:srgbClr val="004D86"/>
          </a:solidFill>
          <a:prstDash val="solid"/>
        </a:ln>
        <a:effectLst/>
      </dsp:spPr>
      <dsp:style>
        <a:lnRef idx="2">
          <a:scrgbClr r="0" g="0" b="0"/>
        </a:lnRef>
        <a:fillRef idx="1">
          <a:scrgbClr r="0" g="0" b="0"/>
        </a:fillRef>
        <a:effectRef idx="0">
          <a:scrgbClr r="0" g="0" b="0"/>
        </a:effectRef>
        <a:fontRef idx="minor"/>
      </dsp:style>
    </dsp:sp>
    <dsp:sp modelId="{FB4C4445-9141-4F74-B5AB-E9D0E99821C9}">
      <dsp:nvSpPr>
        <dsp:cNvPr id="0" name=""/>
        <dsp:cNvSpPr/>
      </dsp:nvSpPr>
      <dsp:spPr>
        <a:xfrm>
          <a:off x="6516744" y="-714019"/>
          <a:ext cx="2137190" cy="523803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~How do participants compare to those in the traditional cjs?</a:t>
          </a:r>
        </a:p>
        <a:p>
          <a:pPr lvl="0" algn="l" defTabSz="800100">
            <a:lnSpc>
              <a:spcPct val="90000"/>
            </a:lnSpc>
            <a:spcBef>
              <a:spcPct val="0"/>
            </a:spcBef>
            <a:spcAft>
              <a:spcPct val="35000"/>
            </a:spcAft>
          </a:pPr>
          <a:r>
            <a:rPr lang="en-US" sz="1800" kern="1200" dirty="0" smtClean="0">
              <a:solidFill>
                <a:schemeClr val="tx1"/>
              </a:solidFill>
            </a:rPr>
            <a:t>~What is the effect of the program on recidivism?</a:t>
          </a:r>
        </a:p>
        <a:p>
          <a:pPr lvl="0" algn="l" defTabSz="800100">
            <a:lnSpc>
              <a:spcPct val="90000"/>
            </a:lnSpc>
            <a:spcBef>
              <a:spcPct val="0"/>
            </a:spcBef>
            <a:spcAft>
              <a:spcPct val="35000"/>
            </a:spcAft>
          </a:pPr>
          <a:r>
            <a:rPr lang="en-US" sz="1800" kern="1200" dirty="0" smtClean="0">
              <a:solidFill>
                <a:schemeClr val="tx1"/>
              </a:solidFill>
            </a:rPr>
            <a:t>~Did  program participants spend fewer days in jail or prison?</a:t>
          </a:r>
        </a:p>
        <a:p>
          <a:pPr lvl="0" algn="l" defTabSz="800100">
            <a:lnSpc>
              <a:spcPct val="90000"/>
            </a:lnSpc>
            <a:spcBef>
              <a:spcPct val="0"/>
            </a:spcBef>
            <a:spcAft>
              <a:spcPct val="35000"/>
            </a:spcAft>
          </a:pPr>
          <a:endParaRPr lang="en-US" sz="1700" kern="1200" dirty="0" smtClean="0">
            <a:solidFill>
              <a:schemeClr val="tx1"/>
            </a:solidFill>
          </a:endParaRPr>
        </a:p>
        <a:p>
          <a:pPr lvl="0" algn="l" defTabSz="800100">
            <a:lnSpc>
              <a:spcPct val="90000"/>
            </a:lnSpc>
            <a:spcBef>
              <a:spcPct val="0"/>
            </a:spcBef>
            <a:spcAft>
              <a:spcPct val="35000"/>
            </a:spcAft>
          </a:pPr>
          <a:endParaRPr lang="en-US" sz="1700" kern="1200" dirty="0" smtClean="0">
            <a:solidFill>
              <a:schemeClr val="tx1"/>
            </a:solidFill>
          </a:endParaRPr>
        </a:p>
        <a:p>
          <a:pPr lvl="0" algn="l" defTabSz="800100">
            <a:lnSpc>
              <a:spcPct val="90000"/>
            </a:lnSpc>
            <a:spcBef>
              <a:spcPct val="0"/>
            </a:spcBef>
            <a:spcAft>
              <a:spcPct val="35000"/>
            </a:spcAft>
          </a:pPr>
          <a:endParaRPr lang="en-US" sz="1700" kern="1200" dirty="0" smtClean="0">
            <a:solidFill>
              <a:schemeClr val="tx1"/>
            </a:solidFill>
          </a:endParaRPr>
        </a:p>
        <a:p>
          <a:pPr lvl="0" algn="l" defTabSz="800100">
            <a:lnSpc>
              <a:spcPct val="90000"/>
            </a:lnSpc>
            <a:spcBef>
              <a:spcPct val="0"/>
            </a:spcBef>
            <a:spcAft>
              <a:spcPct val="35000"/>
            </a:spcAft>
          </a:pPr>
          <a:endParaRPr lang="en-US" sz="1700" kern="1200" dirty="0">
            <a:solidFill>
              <a:schemeClr val="tx1"/>
            </a:solidFill>
          </a:endParaRPr>
        </a:p>
      </dsp:txBody>
      <dsp:txXfrm>
        <a:off x="6516744" y="-714019"/>
        <a:ext cx="2137190" cy="5238038"/>
      </dsp:txXfrm>
    </dsp:sp>
    <dsp:sp modelId="{7A5E9AF7-6135-4BD6-BC2C-DB82BD2BE8AA}">
      <dsp:nvSpPr>
        <dsp:cNvPr id="0" name=""/>
        <dsp:cNvSpPr/>
      </dsp:nvSpPr>
      <dsp:spPr>
        <a:xfrm>
          <a:off x="8912119" y="-714019"/>
          <a:ext cx="2868711" cy="5238038"/>
        </a:xfrm>
        <a:prstGeom prst="roundRect">
          <a:avLst>
            <a:gd name="adj" fmla="val 5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r>
            <a:rPr lang="en-US" sz="3300" b="1" kern="1200" dirty="0" smtClean="0"/>
            <a:t>Cost-Benefit</a:t>
          </a:r>
          <a:endParaRPr lang="en-US" sz="3300" b="1" kern="1200" dirty="0"/>
        </a:p>
      </dsp:txBody>
      <dsp:txXfrm rot="16200000">
        <a:off x="7051394" y="1146705"/>
        <a:ext cx="4295191" cy="573742"/>
      </dsp:txXfrm>
    </dsp:sp>
    <dsp:sp modelId="{D01F3199-6E7E-4153-B786-08D3035CBE7C}">
      <dsp:nvSpPr>
        <dsp:cNvPr id="0" name=""/>
        <dsp:cNvSpPr/>
      </dsp:nvSpPr>
      <dsp:spPr>
        <a:xfrm rot="5400000">
          <a:off x="8673434" y="2022827"/>
          <a:ext cx="506057" cy="430306"/>
        </a:xfrm>
        <a:prstGeom prst="flowChartExtract">
          <a:avLst/>
        </a:prstGeom>
        <a:solidFill>
          <a:schemeClr val="bg1"/>
        </a:solidFill>
        <a:ln w="19050" cap="flat" cmpd="sng" algn="ctr">
          <a:solidFill>
            <a:srgbClr val="004D86"/>
          </a:solidFill>
          <a:prstDash val="solid"/>
        </a:ln>
        <a:effectLst/>
      </dsp:spPr>
      <dsp:style>
        <a:lnRef idx="2">
          <a:scrgbClr r="0" g="0" b="0"/>
        </a:lnRef>
        <a:fillRef idx="1">
          <a:scrgbClr r="0" g="0" b="0"/>
        </a:fillRef>
        <a:effectRef idx="0">
          <a:scrgbClr r="0" g="0" b="0"/>
        </a:effectRef>
        <a:fontRef idx="minor"/>
      </dsp:style>
    </dsp:sp>
    <dsp:sp modelId="{2E6D6879-E3CE-45C6-98FD-24116B8ED3A0}">
      <dsp:nvSpPr>
        <dsp:cNvPr id="0" name=""/>
        <dsp:cNvSpPr/>
      </dsp:nvSpPr>
      <dsp:spPr>
        <a:xfrm>
          <a:off x="9485861" y="-714019"/>
          <a:ext cx="2137190" cy="523803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144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~What are the costs associated  with the program?</a:t>
          </a:r>
        </a:p>
        <a:p>
          <a:pPr lvl="0" algn="l" defTabSz="800100">
            <a:lnSpc>
              <a:spcPct val="90000"/>
            </a:lnSpc>
            <a:spcBef>
              <a:spcPct val="0"/>
            </a:spcBef>
            <a:spcAft>
              <a:spcPct val="35000"/>
            </a:spcAft>
          </a:pPr>
          <a:r>
            <a:rPr lang="en-US" sz="1800" kern="1200" dirty="0" smtClean="0">
              <a:solidFill>
                <a:schemeClr val="tx1"/>
              </a:solidFill>
            </a:rPr>
            <a:t>~Is the program cost-effective?</a:t>
          </a:r>
        </a:p>
        <a:p>
          <a:pPr lvl="0" algn="l" defTabSz="800100">
            <a:lnSpc>
              <a:spcPct val="90000"/>
            </a:lnSpc>
            <a:spcBef>
              <a:spcPct val="0"/>
            </a:spcBef>
            <a:spcAft>
              <a:spcPct val="35000"/>
            </a:spcAft>
          </a:pPr>
          <a:r>
            <a:rPr lang="en-US" sz="1800" kern="1200" dirty="0" smtClean="0">
              <a:solidFill>
                <a:schemeClr val="tx1"/>
              </a:solidFill>
            </a:rPr>
            <a:t>~How do program costs and benefits compare to alternatives?</a:t>
          </a:r>
          <a:endParaRPr lang="en-US" sz="1800" kern="1200" dirty="0">
            <a:solidFill>
              <a:schemeClr val="tx1"/>
            </a:solidFill>
          </a:endParaRPr>
        </a:p>
      </dsp:txBody>
      <dsp:txXfrm>
        <a:off x="9485861" y="-714019"/>
        <a:ext cx="2137190" cy="52380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05AAAC-66C8-4B79-A4EA-8DB4874185AE}" type="datetimeFigureOut">
              <a:rPr lang="en-US" smtClean="0"/>
              <a:t>9/21/2016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5B87F35-59A3-470C-B1D2-B4FBF71B6190}" type="slidenum">
              <a:rPr lang="en-US" smtClean="0"/>
              <a:t>‹#›</a:t>
            </a:fld>
            <a:endParaRPr lang="en-US" dirty="0"/>
          </a:p>
        </p:txBody>
      </p:sp>
    </p:spTree>
    <p:extLst>
      <p:ext uri="{BB962C8B-B14F-4D97-AF65-F5344CB8AC3E}">
        <p14:creationId xmlns:p14="http://schemas.microsoft.com/office/powerpoint/2010/main" val="1523668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E6D398-E608-4309-B4F4-7D8A8A05DA8C}" type="datetimeFigureOut">
              <a:rPr lang="en-US" smtClean="0"/>
              <a:t>9/21/2016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90A07D-DF64-49D3-8305-183270DB7EBC}" type="slidenum">
              <a:rPr lang="en-US" smtClean="0"/>
              <a:t>‹#›</a:t>
            </a:fld>
            <a:endParaRPr lang="en-US" dirty="0"/>
          </a:p>
        </p:txBody>
      </p:sp>
    </p:spTree>
    <p:extLst>
      <p:ext uri="{BB962C8B-B14F-4D97-AF65-F5344CB8AC3E}">
        <p14:creationId xmlns:p14="http://schemas.microsoft.com/office/powerpoint/2010/main" val="423825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1</a:t>
            </a:fld>
            <a:endParaRPr lang="en-US" dirty="0"/>
          </a:p>
        </p:txBody>
      </p:sp>
    </p:spTree>
    <p:extLst>
      <p:ext uri="{BB962C8B-B14F-4D97-AF65-F5344CB8AC3E}">
        <p14:creationId xmlns:p14="http://schemas.microsoft.com/office/powerpoint/2010/main" val="201874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 Court model requires</a:t>
            </a:r>
            <a:r>
              <a:rPr lang="en-US" baseline="0" dirty="0" smtClean="0"/>
              <a:t> Drug Courts to hold pre-court staff meetings </a:t>
            </a:r>
          </a:p>
          <a:p>
            <a:r>
              <a:rPr lang="en-US" baseline="0" dirty="0" smtClean="0"/>
              <a:t>-Not every participant is discussed in every meeting, staffing’s are held frequently enough (typically weekly or at the same frequency as status hearings) to ensure the team has an opportunity to consider the needs of each case</a:t>
            </a:r>
          </a:p>
          <a:p>
            <a:r>
              <a:rPr lang="en-US" baseline="0" dirty="0" smtClean="0"/>
              <a:t>-A multisite study found that programs were 50% more effective at reducing recidivism when all team members-attended staffings on a consistent basis (Carey et al., 2008, 2012)</a:t>
            </a:r>
          </a:p>
          <a:p>
            <a:r>
              <a:rPr lang="en-US" baseline="0" dirty="0" smtClean="0"/>
              <a:t>-Drug Courts were nearly twice as cost effective when defense counsel attended staffing consistently, and were more than twice as effective at reducing recidivism when the program coordinator, treatment representative, and law enforcement representative attended staffings consistently (Carey, et al., 2012)</a:t>
            </a:r>
          </a:p>
          <a:p>
            <a:r>
              <a:rPr lang="en-US" baseline="0" dirty="0" smtClean="0"/>
              <a:t>-Importance of closed staffing- studies have reported that patients can be harmed psychologically by receiving unfettered access to their therapists’ diagnostic impressions and conclusions (Lajeunesse &amp; Lussier, 2010; Ross &amp; Lin, 2003; Sergeant, 1996; Short, 1986; Westin, 1977)</a:t>
            </a:r>
          </a:p>
          <a:p>
            <a:r>
              <a:rPr lang="en-US" baseline="0" dirty="0" smtClean="0"/>
              <a:t>-Participant attendance at staffings might also inhibit free flow of information among staff, which is necessary to achieve productive aims</a:t>
            </a:r>
          </a:p>
          <a:p>
            <a:r>
              <a:rPr lang="en-US" baseline="0" dirty="0" smtClean="0"/>
              <a:t>-Staffings are presumptively closed, but the judge and teams may conclude they have a good reason for a participant to attend discussions related to that participant’s case</a:t>
            </a:r>
          </a:p>
          <a:p>
            <a:endParaRPr lang="en-US" baseline="0" dirty="0" smtClean="0"/>
          </a:p>
          <a:p>
            <a:r>
              <a:rPr lang="en-US" baseline="0" dirty="0" smtClean="0"/>
              <a:t>Beth- How does visitors in staffing work? How is handled? Specialty consultant coming in? Let them in for the entire staffing or just part? She will discuss.</a:t>
            </a:r>
          </a:p>
          <a:p>
            <a:endParaRPr lang="en-US" baseline="0" dirty="0" smtClean="0"/>
          </a:p>
          <a:p>
            <a:r>
              <a:rPr lang="en-US" baseline="0" dirty="0" smtClean="0"/>
              <a:t>Rebecca-Will share how her court is set up, they have a form that needs to be signed in order to observe, varies on situation on when guests are allowed in  </a:t>
            </a: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12</a:t>
            </a:fld>
            <a:endParaRPr lang="en-US" dirty="0"/>
          </a:p>
        </p:txBody>
      </p:sp>
    </p:spTree>
    <p:extLst>
      <p:ext uri="{BB962C8B-B14F-4D97-AF65-F5344CB8AC3E}">
        <p14:creationId xmlns:p14="http://schemas.microsoft.com/office/powerpoint/2010/main" val="241411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establishes convincingly</a:t>
            </a:r>
            <a:r>
              <a:rPr lang="en-US" baseline="0" dirty="0" smtClean="0"/>
              <a:t> that better outcomes are achieved when status hearings are held biweekly (every two weeks) or more frequently at least during the first phase of Drug Court (Carey et al., 2012; Cissner et al., 2013)</a:t>
            </a:r>
          </a:p>
          <a:p>
            <a:r>
              <a:rPr lang="en-US" baseline="0" dirty="0" smtClean="0"/>
              <a:t>-Studies further reveal that consistent attendance by all team members at status hearings is associated with significantly better outcomes</a:t>
            </a:r>
          </a:p>
          <a:p>
            <a:r>
              <a:rPr lang="en-US" baseline="0" dirty="0" smtClean="0"/>
              <a:t>-The judge typically controls most of the interactions during status hearings, observational studies reveal that other team members play an important role as well, team members may report on participant progress, share their observations of participants, fill in missing information for the judge, offer praise and encouragement to participants, challenge inaccurate statements by participants, or make recommendations for suitable consequences to impose</a:t>
            </a:r>
          </a:p>
          <a:p>
            <a:endParaRPr lang="en-US" baseline="0" dirty="0" smtClean="0"/>
          </a:p>
          <a:p>
            <a:r>
              <a:rPr lang="en-US" baseline="0" dirty="0" smtClean="0"/>
              <a:t>Beth- Discuss how to handle sensitive information, medical information, what can disclose</a:t>
            </a:r>
          </a:p>
          <a:p>
            <a:endParaRPr lang="en-US" baseline="0" dirty="0" smtClean="0"/>
          </a:p>
          <a:p>
            <a:r>
              <a:rPr lang="en-US" baseline="0" dirty="0" smtClean="0"/>
              <a:t>Rebecca- Balance immediate response with appropriate response </a:t>
            </a: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18</a:t>
            </a:fld>
            <a:endParaRPr lang="en-US" dirty="0"/>
          </a:p>
        </p:txBody>
      </p:sp>
    </p:spTree>
    <p:extLst>
      <p:ext uri="{BB962C8B-B14F-4D97-AF65-F5344CB8AC3E}">
        <p14:creationId xmlns:p14="http://schemas.microsoft.com/office/powerpoint/2010/main" val="291892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programs include a</a:t>
            </a:r>
            <a:r>
              <a:rPr lang="en-US" baseline="0" dirty="0" smtClean="0"/>
              <a:t> clause regarding sharing information in the participant agreement. The release of information forms still need to be completed.</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What is your process for notifying the team of violations and concerns regarding participants between review hearings? How is the information shared and who is notified?</a:t>
            </a:r>
            <a:endParaRPr lang="en-US"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19</a:t>
            </a:fld>
            <a:endParaRPr lang="en-US" dirty="0"/>
          </a:p>
        </p:txBody>
      </p:sp>
    </p:spTree>
    <p:extLst>
      <p:ext uri="{BB962C8B-B14F-4D97-AF65-F5344CB8AC3E}">
        <p14:creationId xmlns:p14="http://schemas.microsoft.com/office/powerpoint/2010/main" val="268738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a:t>
            </a:r>
            <a:r>
              <a:rPr lang="en-US" baseline="0" dirty="0" smtClean="0"/>
              <a:t> Courts must not allow assembly-line procedures or groupthink mindsets to interfere with their adherence to due process and best practices</a:t>
            </a:r>
          </a:p>
          <a:p>
            <a:r>
              <a:rPr lang="en-US" baseline="0" dirty="0" smtClean="0"/>
              <a:t>-A team member who remains silent in staffing’s or defers habitually to group consensus is violating his or her professional obligations to participants and to the administration of justice (Freeman-Wilson, Holland, NACDL, Tobin)</a:t>
            </a:r>
          </a:p>
          <a:p>
            <a:r>
              <a:rPr lang="en-US" baseline="0" dirty="0" smtClean="0"/>
              <a:t>-The judge may overrule a team member’s assertions, but this fact does not absorb the team member from articulating and justifying an informed opinion </a:t>
            </a:r>
          </a:p>
          <a:p>
            <a:r>
              <a:rPr lang="en-US" baseline="0" dirty="0" smtClean="0"/>
              <a:t>-Researchers have improved decision making skills in several Drug Courts using NIATx (Network for the Improvement of Addiction Treatment) Organizational Improvement Model.  The NIATx model seeks to create a climate of psychological safety by teaching team members to articulate divergent views in a manner that is likely to be heeded by fellow team members </a:t>
            </a:r>
          </a:p>
          <a:p>
            <a:r>
              <a:rPr lang="en-US" baseline="0" dirty="0" smtClean="0"/>
              <a:t>-Preliminary studies found that training Drug Court teams on the NIATx model enhanced team communication skills (Melnick et al., 2014b), increased staff job satisfaction (Melnick et al., 2014a), and improved program efficiency, leader to higher admission rates, shorter wait times for treatment, and reduced no-show rates at scheduled appointments (Wexler et. al., 2012)</a:t>
            </a:r>
          </a:p>
          <a:p>
            <a:endParaRPr lang="en-US" baseline="0" dirty="0" smtClean="0"/>
          </a:p>
          <a:p>
            <a:r>
              <a:rPr lang="en-US" baseline="0" dirty="0" smtClean="0"/>
              <a:t>-Triangulation example- Katy share an example from Beth anonymously </a:t>
            </a: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20</a:t>
            </a:fld>
            <a:endParaRPr lang="en-US" dirty="0"/>
          </a:p>
        </p:txBody>
      </p:sp>
    </p:spTree>
    <p:extLst>
      <p:ext uri="{BB962C8B-B14F-4D97-AF65-F5344CB8AC3E}">
        <p14:creationId xmlns:p14="http://schemas.microsoft.com/office/powerpoint/2010/main" val="239686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an example</a:t>
            </a:r>
            <a:r>
              <a:rPr lang="en-US" baseline="0" dirty="0" smtClean="0"/>
              <a:t> of each of these things</a:t>
            </a:r>
          </a:p>
          <a:p>
            <a:endParaRPr lang="en-US" baseline="0" dirty="0" smtClean="0"/>
          </a:p>
          <a:p>
            <a:r>
              <a:rPr lang="en-US" baseline="0" dirty="0" smtClean="0"/>
              <a:t>Brief definition </a:t>
            </a: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21</a:t>
            </a:fld>
            <a:endParaRPr lang="en-US" dirty="0"/>
          </a:p>
        </p:txBody>
      </p:sp>
    </p:spTree>
    <p:extLst>
      <p:ext uri="{BB962C8B-B14F-4D97-AF65-F5344CB8AC3E}">
        <p14:creationId xmlns:p14="http://schemas.microsoft.com/office/powerpoint/2010/main" val="105697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22</a:t>
            </a:fld>
            <a:endParaRPr lang="en-US" dirty="0"/>
          </a:p>
        </p:txBody>
      </p:sp>
    </p:spTree>
    <p:extLst>
      <p:ext uri="{BB962C8B-B14F-4D97-AF65-F5344CB8AC3E}">
        <p14:creationId xmlns:p14="http://schemas.microsoft.com/office/powerpoint/2010/main" val="2229034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a:t>
            </a:r>
            <a:r>
              <a:rPr lang="en-US" baseline="0" dirty="0" smtClean="0"/>
              <a:t> hints – Some team members might be turned off or mislead by the phrase retreat and/or team building. Consider other labels like capacity building, staff development, program development.</a:t>
            </a:r>
          </a:p>
          <a:p>
            <a:r>
              <a:rPr lang="en-US" baseline="0" dirty="0" smtClean="0"/>
              <a:t>	- Sample topics – Reviewing the Policy and Procedure Manual, Financial health of the program, Review the entry and exit process of the program,  training on specific topics</a:t>
            </a:r>
          </a:p>
          <a:p>
            <a:r>
              <a:rPr lang="en-US" baseline="0" dirty="0" smtClean="0"/>
              <a:t>	</a:t>
            </a:r>
          </a:p>
          <a:p>
            <a:r>
              <a:rPr lang="en-US" baseline="0" dirty="0" smtClean="0"/>
              <a:t>Katy Behl-give an example about how not to do a retreat</a:t>
            </a:r>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23</a:t>
            </a:fld>
            <a:endParaRPr lang="en-US" dirty="0"/>
          </a:p>
        </p:txBody>
      </p:sp>
    </p:spTree>
    <p:extLst>
      <p:ext uri="{BB962C8B-B14F-4D97-AF65-F5344CB8AC3E}">
        <p14:creationId xmlns:p14="http://schemas.microsoft.com/office/powerpoint/2010/main" val="63189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24</a:t>
            </a:fld>
            <a:endParaRPr lang="en-US" dirty="0"/>
          </a:p>
        </p:txBody>
      </p:sp>
    </p:spTree>
    <p:extLst>
      <p:ext uri="{BB962C8B-B14F-4D97-AF65-F5344CB8AC3E}">
        <p14:creationId xmlns:p14="http://schemas.microsoft.com/office/powerpoint/2010/main" val="186507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a:t>
            </a:r>
            <a:r>
              <a:rPr lang="en-US" baseline="0" dirty="0" smtClean="0"/>
              <a:t> hints – Groups tend to revert to the forming and storming stage when members leave and join the team.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26</a:t>
            </a:fld>
            <a:endParaRPr lang="en-US" dirty="0"/>
          </a:p>
        </p:txBody>
      </p:sp>
    </p:spTree>
    <p:extLst>
      <p:ext uri="{BB962C8B-B14F-4D97-AF65-F5344CB8AC3E}">
        <p14:creationId xmlns:p14="http://schemas.microsoft.com/office/powerpoint/2010/main" val="147072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p>
          <a:p>
            <a:r>
              <a:rPr lang="en-US" dirty="0" smtClean="0"/>
              <a:t>-Staff members</a:t>
            </a:r>
            <a:r>
              <a:rPr lang="en-US" baseline="0" dirty="0" smtClean="0"/>
              <a:t> require knowledge of best practices in a wide range of areas, including substance abuse and mental health treatment, complementary treatment and social services, behavior modification, community supervision, and drug and alcohol testing</a:t>
            </a:r>
          </a:p>
          <a:p>
            <a:r>
              <a:rPr lang="en-US" baseline="0" dirty="0" smtClean="0"/>
              <a:t>-Staff must learn to perform duties in a multidisciplinary environment, consistent with constitutional due process and the ethical mandates of their respective professions, these skills are not usually taught in traditional law school, graduate school, or continuing education programs</a:t>
            </a:r>
          </a:p>
          <a:p>
            <a:r>
              <a:rPr lang="en-US" dirty="0" smtClean="0"/>
              <a:t>-Preimplementation</a:t>
            </a:r>
            <a:r>
              <a:rPr lang="en-US" baseline="0" dirty="0" smtClean="0"/>
              <a:t> Trainings- Drug Courts were nearly two and half times more cost-effective and over 50% more effective at reducing recidivism when the teams participated in formal training prior to implementation (Carey, et al., 2008, 2012)</a:t>
            </a:r>
          </a:p>
          <a:p>
            <a:r>
              <a:rPr lang="en-US" baseline="0" dirty="0" smtClean="0"/>
              <a:t>-Continuing Education- Delivered as part of national, regional, or state Drug Court training conferences or in stand alone seminars, a multisite study involving more than sixty Drug Courts found that annual attendance at training conferences was the greatest predictor of program effectiveness (Shaffer, 2006, 2010)</a:t>
            </a:r>
          </a:p>
          <a:p>
            <a:r>
              <a:rPr lang="en-US" baseline="0" dirty="0" smtClean="0"/>
              <a:t>-Tutorials for New Staff- Within five years, 30%-60% of Drug Courts experience substantial turnover in key staff positions (Van Wormer, 2010).  The highest turnover rates, commonly exceeding 50% are among substance abuse and mental health providers (Lutzke &amp; Van Wormer, 2007; McLellan et al., 2003; Taxman &amp; Bouffard, 2003; Van Wormer, 2010)</a:t>
            </a:r>
          </a:p>
          <a:p>
            <a:r>
              <a:rPr lang="en-US" b="1" baseline="0" dirty="0" smtClean="0"/>
              <a:t>Panel – How have your teams implemented team training?</a:t>
            </a:r>
          </a:p>
          <a:p>
            <a:endParaRPr lang="en-US" b="1" baseline="0" dirty="0" smtClean="0"/>
          </a:p>
          <a:p>
            <a:r>
              <a:rPr lang="en-US" b="1" baseline="0" dirty="0" smtClean="0"/>
              <a:t>Beth-Need to document </a:t>
            </a:r>
            <a:r>
              <a:rPr lang="en-US" b="1" baseline="0" dirty="0" err="1" smtClean="0"/>
              <a:t>everyones</a:t>
            </a:r>
            <a:r>
              <a:rPr lang="en-US" b="1" baseline="0" dirty="0" smtClean="0"/>
              <a:t> ongoing education, should have 40 hours of continuing education a year</a:t>
            </a:r>
            <a:endParaRPr lang="en-US" b="1" dirty="0"/>
          </a:p>
        </p:txBody>
      </p:sp>
      <p:sp>
        <p:nvSpPr>
          <p:cNvPr id="4" name="Slide Number Placeholder 3"/>
          <p:cNvSpPr>
            <a:spLocks noGrp="1"/>
          </p:cNvSpPr>
          <p:nvPr>
            <p:ph type="sldNum" sz="quarter" idx="10"/>
          </p:nvPr>
        </p:nvSpPr>
        <p:spPr/>
        <p:txBody>
          <a:bodyPr/>
          <a:lstStyle/>
          <a:p>
            <a:fld id="{9990A07D-DF64-49D3-8305-183270DB7EBC}" type="slidenum">
              <a:rPr lang="en-US" smtClean="0"/>
              <a:t>27</a:t>
            </a:fld>
            <a:endParaRPr lang="en-US" dirty="0"/>
          </a:p>
        </p:txBody>
      </p:sp>
    </p:spTree>
    <p:extLst>
      <p:ext uri="{BB962C8B-B14F-4D97-AF65-F5344CB8AC3E}">
        <p14:creationId xmlns:p14="http://schemas.microsoft.com/office/powerpoint/2010/main" val="210123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a:t>
            </a:r>
            <a:r>
              <a:rPr lang="en-US" baseline="0" dirty="0" smtClean="0"/>
              <a:t> Keeping – Parking lot &amp; Note Cards</a:t>
            </a:r>
          </a:p>
          <a:p>
            <a:r>
              <a:rPr lang="en-US" baseline="0" dirty="0" smtClean="0"/>
              <a:t>	      Breaks</a:t>
            </a:r>
          </a:p>
          <a:p>
            <a:r>
              <a:rPr lang="en-US" baseline="0" dirty="0" smtClean="0"/>
              <a:t>	      Thank Vendors</a:t>
            </a:r>
          </a:p>
          <a:p>
            <a:r>
              <a:rPr lang="en-US" baseline="0" dirty="0" smtClean="0"/>
              <a:t>	      Resources in the folder</a:t>
            </a:r>
          </a:p>
          <a:p>
            <a:r>
              <a:rPr lang="en-US" baseline="0" dirty="0" smtClean="0"/>
              <a:t>	      How to get candy…</a:t>
            </a:r>
          </a:p>
          <a:p>
            <a:r>
              <a:rPr lang="en-US" baseline="0" dirty="0" smtClean="0"/>
              <a:t>	      Name Tents</a:t>
            </a:r>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2</a:t>
            </a:fld>
            <a:endParaRPr lang="en-US" dirty="0"/>
          </a:p>
        </p:txBody>
      </p:sp>
    </p:spTree>
    <p:extLst>
      <p:ext uri="{BB962C8B-B14F-4D97-AF65-F5344CB8AC3E}">
        <p14:creationId xmlns:p14="http://schemas.microsoft.com/office/powerpoint/2010/main" val="349307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types of training offered with NDCI</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 on CJCC Website to show the map of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Beth- add Rural Drug Court Institute on Mental Health….?</a:t>
            </a:r>
            <a:endParaRPr lang="en-US" b="1"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28</a:t>
            </a:fld>
            <a:endParaRPr lang="en-US" dirty="0"/>
          </a:p>
        </p:txBody>
      </p:sp>
    </p:spTree>
    <p:extLst>
      <p:ext uri="{BB962C8B-B14F-4D97-AF65-F5344CB8AC3E}">
        <p14:creationId xmlns:p14="http://schemas.microsoft.com/office/powerpoint/2010/main" val="428005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29</a:t>
            </a:fld>
            <a:endParaRPr lang="en-US" dirty="0"/>
          </a:p>
        </p:txBody>
      </p:sp>
    </p:spTree>
    <p:extLst>
      <p:ext uri="{BB962C8B-B14F-4D97-AF65-F5344CB8AC3E}">
        <p14:creationId xmlns:p14="http://schemas.microsoft.com/office/powerpoint/2010/main" val="13723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30</a:t>
            </a:fld>
            <a:endParaRPr lang="en-US" dirty="0"/>
          </a:p>
        </p:txBody>
      </p:sp>
    </p:spTree>
    <p:extLst>
      <p:ext uri="{BB962C8B-B14F-4D97-AF65-F5344CB8AC3E}">
        <p14:creationId xmlns:p14="http://schemas.microsoft.com/office/powerpoint/2010/main" val="3133831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31</a:t>
            </a:fld>
            <a:endParaRPr lang="en-US" dirty="0"/>
          </a:p>
        </p:txBody>
      </p:sp>
    </p:spTree>
    <p:extLst>
      <p:ext uri="{BB962C8B-B14F-4D97-AF65-F5344CB8AC3E}">
        <p14:creationId xmlns:p14="http://schemas.microsoft.com/office/powerpoint/2010/main" val="169087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32</a:t>
            </a:fld>
            <a:endParaRPr lang="en-US" dirty="0"/>
          </a:p>
        </p:txBody>
      </p:sp>
    </p:spTree>
    <p:extLst>
      <p:ext uri="{BB962C8B-B14F-4D97-AF65-F5344CB8AC3E}">
        <p14:creationId xmlns:p14="http://schemas.microsoft.com/office/powerpoint/2010/main" val="163646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33</a:t>
            </a:fld>
            <a:endParaRPr lang="en-US" dirty="0"/>
          </a:p>
        </p:txBody>
      </p:sp>
    </p:spTree>
    <p:extLst>
      <p:ext uri="{BB962C8B-B14F-4D97-AF65-F5344CB8AC3E}">
        <p14:creationId xmlns:p14="http://schemas.microsoft.com/office/powerpoint/2010/main" val="211691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34</a:t>
            </a:fld>
            <a:endParaRPr lang="en-US" dirty="0"/>
          </a:p>
        </p:txBody>
      </p:sp>
    </p:spTree>
    <p:extLst>
      <p:ext uri="{BB962C8B-B14F-4D97-AF65-F5344CB8AC3E}">
        <p14:creationId xmlns:p14="http://schemas.microsoft.com/office/powerpoint/2010/main" val="3462532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35</a:t>
            </a:fld>
            <a:endParaRPr lang="en-US" dirty="0"/>
          </a:p>
        </p:txBody>
      </p:sp>
    </p:spTree>
    <p:extLst>
      <p:ext uri="{BB962C8B-B14F-4D97-AF65-F5344CB8AC3E}">
        <p14:creationId xmlns:p14="http://schemas.microsoft.com/office/powerpoint/2010/main" val="2968434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36</a:t>
            </a:fld>
            <a:endParaRPr lang="en-US" dirty="0"/>
          </a:p>
        </p:txBody>
      </p:sp>
    </p:spTree>
    <p:extLst>
      <p:ext uri="{BB962C8B-B14F-4D97-AF65-F5344CB8AC3E}">
        <p14:creationId xmlns:p14="http://schemas.microsoft.com/office/powerpoint/2010/main" val="37422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37</a:t>
            </a:fld>
            <a:endParaRPr lang="en-US" dirty="0"/>
          </a:p>
        </p:txBody>
      </p:sp>
    </p:spTree>
    <p:extLst>
      <p:ext uri="{BB962C8B-B14F-4D97-AF65-F5344CB8AC3E}">
        <p14:creationId xmlns:p14="http://schemas.microsoft.com/office/powerpoint/2010/main" val="230182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a:t>
            </a:fld>
            <a:endParaRPr lang="en-US" dirty="0"/>
          </a:p>
        </p:txBody>
      </p:sp>
    </p:spTree>
    <p:extLst>
      <p:ext uri="{BB962C8B-B14F-4D97-AF65-F5344CB8AC3E}">
        <p14:creationId xmlns:p14="http://schemas.microsoft.com/office/powerpoint/2010/main" val="307822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38</a:t>
            </a:fld>
            <a:endParaRPr lang="en-US" dirty="0"/>
          </a:p>
        </p:txBody>
      </p:sp>
    </p:spTree>
    <p:extLst>
      <p:ext uri="{BB962C8B-B14F-4D97-AF65-F5344CB8AC3E}">
        <p14:creationId xmlns:p14="http://schemas.microsoft.com/office/powerpoint/2010/main" val="2937823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39</a:t>
            </a:fld>
            <a:endParaRPr lang="en-US" dirty="0"/>
          </a:p>
        </p:txBody>
      </p:sp>
    </p:spTree>
    <p:extLst>
      <p:ext uri="{BB962C8B-B14F-4D97-AF65-F5344CB8AC3E}">
        <p14:creationId xmlns:p14="http://schemas.microsoft.com/office/powerpoint/2010/main" val="718691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40</a:t>
            </a:fld>
            <a:endParaRPr lang="en-US" dirty="0"/>
          </a:p>
        </p:txBody>
      </p:sp>
    </p:spTree>
    <p:extLst>
      <p:ext uri="{BB962C8B-B14F-4D97-AF65-F5344CB8AC3E}">
        <p14:creationId xmlns:p14="http://schemas.microsoft.com/office/powerpoint/2010/main" val="2771534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41</a:t>
            </a:fld>
            <a:endParaRPr lang="en-US" dirty="0"/>
          </a:p>
        </p:txBody>
      </p:sp>
    </p:spTree>
    <p:extLst>
      <p:ext uri="{BB962C8B-B14F-4D97-AF65-F5344CB8AC3E}">
        <p14:creationId xmlns:p14="http://schemas.microsoft.com/office/powerpoint/2010/main" val="953383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42</a:t>
            </a:fld>
            <a:endParaRPr lang="en-US" dirty="0"/>
          </a:p>
        </p:txBody>
      </p:sp>
    </p:spTree>
    <p:extLst>
      <p:ext uri="{BB962C8B-B14F-4D97-AF65-F5344CB8AC3E}">
        <p14:creationId xmlns:p14="http://schemas.microsoft.com/office/powerpoint/2010/main" val="3906583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43</a:t>
            </a:fld>
            <a:endParaRPr lang="en-US" dirty="0"/>
          </a:p>
        </p:txBody>
      </p:sp>
    </p:spTree>
    <p:extLst>
      <p:ext uri="{BB962C8B-B14F-4D97-AF65-F5344CB8AC3E}">
        <p14:creationId xmlns:p14="http://schemas.microsoft.com/office/powerpoint/2010/main" val="1831800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44</a:t>
            </a:fld>
            <a:endParaRPr lang="en-US" dirty="0"/>
          </a:p>
        </p:txBody>
      </p:sp>
    </p:spTree>
    <p:extLst>
      <p:ext uri="{BB962C8B-B14F-4D97-AF65-F5344CB8AC3E}">
        <p14:creationId xmlns:p14="http://schemas.microsoft.com/office/powerpoint/2010/main" val="358522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45</a:t>
            </a:fld>
            <a:endParaRPr lang="en-US" dirty="0"/>
          </a:p>
        </p:txBody>
      </p:sp>
    </p:spTree>
    <p:extLst>
      <p:ext uri="{BB962C8B-B14F-4D97-AF65-F5344CB8AC3E}">
        <p14:creationId xmlns:p14="http://schemas.microsoft.com/office/powerpoint/2010/main" val="1116000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46</a:t>
            </a:fld>
            <a:endParaRPr lang="en-US" dirty="0"/>
          </a:p>
        </p:txBody>
      </p:sp>
    </p:spTree>
    <p:extLst>
      <p:ext uri="{BB962C8B-B14F-4D97-AF65-F5344CB8AC3E}">
        <p14:creationId xmlns:p14="http://schemas.microsoft.com/office/powerpoint/2010/main" val="1435753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47</a:t>
            </a:fld>
            <a:endParaRPr lang="en-US" dirty="0"/>
          </a:p>
        </p:txBody>
      </p:sp>
    </p:spTree>
    <p:extLst>
      <p:ext uri="{BB962C8B-B14F-4D97-AF65-F5344CB8AC3E}">
        <p14:creationId xmlns:p14="http://schemas.microsoft.com/office/powerpoint/2010/main" val="198870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a:t>
            </a:fld>
            <a:endParaRPr lang="en-US" dirty="0"/>
          </a:p>
        </p:txBody>
      </p:sp>
    </p:spTree>
    <p:extLst>
      <p:ext uri="{BB962C8B-B14F-4D97-AF65-F5344CB8AC3E}">
        <p14:creationId xmlns:p14="http://schemas.microsoft.com/office/powerpoint/2010/main" val="3709713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48</a:t>
            </a:fld>
            <a:endParaRPr lang="en-US" dirty="0"/>
          </a:p>
        </p:txBody>
      </p:sp>
    </p:spTree>
    <p:extLst>
      <p:ext uri="{BB962C8B-B14F-4D97-AF65-F5344CB8AC3E}">
        <p14:creationId xmlns:p14="http://schemas.microsoft.com/office/powerpoint/2010/main" val="2940680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49</a:t>
            </a:fld>
            <a:endParaRPr lang="en-US" dirty="0"/>
          </a:p>
        </p:txBody>
      </p:sp>
    </p:spTree>
    <p:extLst>
      <p:ext uri="{BB962C8B-B14F-4D97-AF65-F5344CB8AC3E}">
        <p14:creationId xmlns:p14="http://schemas.microsoft.com/office/powerpoint/2010/main" val="2407887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50</a:t>
            </a:fld>
            <a:endParaRPr lang="en-US" dirty="0"/>
          </a:p>
        </p:txBody>
      </p:sp>
    </p:spTree>
    <p:extLst>
      <p:ext uri="{BB962C8B-B14F-4D97-AF65-F5344CB8AC3E}">
        <p14:creationId xmlns:p14="http://schemas.microsoft.com/office/powerpoint/2010/main" val="3973434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52</a:t>
            </a:fld>
            <a:endParaRPr lang="en-US" dirty="0"/>
          </a:p>
        </p:txBody>
      </p:sp>
    </p:spTree>
    <p:extLst>
      <p:ext uri="{BB962C8B-B14F-4D97-AF65-F5344CB8AC3E}">
        <p14:creationId xmlns:p14="http://schemas.microsoft.com/office/powerpoint/2010/main" val="11800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53</a:t>
            </a:fld>
            <a:endParaRPr lang="en-US" dirty="0"/>
          </a:p>
        </p:txBody>
      </p:sp>
    </p:spTree>
    <p:extLst>
      <p:ext uri="{BB962C8B-B14F-4D97-AF65-F5344CB8AC3E}">
        <p14:creationId xmlns:p14="http://schemas.microsoft.com/office/powerpoint/2010/main" val="1745894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55</a:t>
            </a:fld>
            <a:endParaRPr lang="en-US" dirty="0"/>
          </a:p>
        </p:txBody>
      </p:sp>
    </p:spTree>
    <p:extLst>
      <p:ext uri="{BB962C8B-B14F-4D97-AF65-F5344CB8AC3E}">
        <p14:creationId xmlns:p14="http://schemas.microsoft.com/office/powerpoint/2010/main" val="2765013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56</a:t>
            </a:fld>
            <a:endParaRPr lang="en-US" dirty="0"/>
          </a:p>
        </p:txBody>
      </p:sp>
    </p:spTree>
    <p:extLst>
      <p:ext uri="{BB962C8B-B14F-4D97-AF65-F5344CB8AC3E}">
        <p14:creationId xmlns:p14="http://schemas.microsoft.com/office/powerpoint/2010/main" val="3811020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How does your county ensure random testing? Panel will</a:t>
            </a:r>
            <a:r>
              <a:rPr lang="en-US" b="1" baseline="0" dirty="0" smtClean="0"/>
              <a:t> give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It’s not about perfection, it’s about progression </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57</a:t>
            </a:fld>
            <a:endParaRPr lang="en-US" dirty="0"/>
          </a:p>
        </p:txBody>
      </p:sp>
    </p:spTree>
    <p:extLst>
      <p:ext uri="{BB962C8B-B14F-4D97-AF65-F5344CB8AC3E}">
        <p14:creationId xmlns:p14="http://schemas.microsoft.com/office/powerpoint/2010/main" val="563884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58</a:t>
            </a:fld>
            <a:endParaRPr lang="en-US" dirty="0"/>
          </a:p>
        </p:txBody>
      </p:sp>
    </p:spTree>
    <p:extLst>
      <p:ext uri="{BB962C8B-B14F-4D97-AF65-F5344CB8AC3E}">
        <p14:creationId xmlns:p14="http://schemas.microsoft.com/office/powerpoint/2010/main" val="880041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59</a:t>
            </a:fld>
            <a:endParaRPr lang="en-US" dirty="0"/>
          </a:p>
        </p:txBody>
      </p:sp>
    </p:spTree>
    <p:extLst>
      <p:ext uri="{BB962C8B-B14F-4D97-AF65-F5344CB8AC3E}">
        <p14:creationId xmlns:p14="http://schemas.microsoft.com/office/powerpoint/2010/main" val="394794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5</a:t>
            </a:fld>
            <a:endParaRPr lang="en-US" dirty="0"/>
          </a:p>
        </p:txBody>
      </p:sp>
    </p:spTree>
    <p:extLst>
      <p:ext uri="{BB962C8B-B14F-4D97-AF65-F5344CB8AC3E}">
        <p14:creationId xmlns:p14="http://schemas.microsoft.com/office/powerpoint/2010/main" val="2882967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60</a:t>
            </a:fld>
            <a:endParaRPr lang="en-US" dirty="0"/>
          </a:p>
        </p:txBody>
      </p:sp>
    </p:spTree>
    <p:extLst>
      <p:ext uri="{BB962C8B-B14F-4D97-AF65-F5344CB8AC3E}">
        <p14:creationId xmlns:p14="http://schemas.microsoft.com/office/powerpoint/2010/main" val="286945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link to presentation by Paul Carey’s presentation-</a:t>
            </a:r>
            <a:r>
              <a:rPr lang="en-US" baseline="0" dirty="0" smtClean="0"/>
              <a:t> Beth will send to us</a:t>
            </a: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61</a:t>
            </a:fld>
            <a:endParaRPr lang="en-US" dirty="0"/>
          </a:p>
        </p:txBody>
      </p:sp>
    </p:spTree>
    <p:extLst>
      <p:ext uri="{BB962C8B-B14F-4D97-AF65-F5344CB8AC3E}">
        <p14:creationId xmlns:p14="http://schemas.microsoft.com/office/powerpoint/2010/main" val="1185183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62</a:t>
            </a:fld>
            <a:endParaRPr lang="en-US" dirty="0"/>
          </a:p>
        </p:txBody>
      </p:sp>
    </p:spTree>
    <p:extLst>
      <p:ext uri="{BB962C8B-B14F-4D97-AF65-F5344CB8AC3E}">
        <p14:creationId xmlns:p14="http://schemas.microsoft.com/office/powerpoint/2010/main" val="1504242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63</a:t>
            </a:fld>
            <a:endParaRPr lang="en-US" dirty="0"/>
          </a:p>
        </p:txBody>
      </p:sp>
    </p:spTree>
    <p:extLst>
      <p:ext uri="{BB962C8B-B14F-4D97-AF65-F5344CB8AC3E}">
        <p14:creationId xmlns:p14="http://schemas.microsoft.com/office/powerpoint/2010/main" val="108130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64</a:t>
            </a:fld>
            <a:endParaRPr lang="en-US" dirty="0"/>
          </a:p>
        </p:txBody>
      </p:sp>
    </p:spTree>
    <p:extLst>
      <p:ext uri="{BB962C8B-B14F-4D97-AF65-F5344CB8AC3E}">
        <p14:creationId xmlns:p14="http://schemas.microsoft.com/office/powerpoint/2010/main" val="1493014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65</a:t>
            </a:fld>
            <a:endParaRPr lang="en-US" dirty="0"/>
          </a:p>
        </p:txBody>
      </p:sp>
    </p:spTree>
    <p:extLst>
      <p:ext uri="{BB962C8B-B14F-4D97-AF65-F5344CB8AC3E}">
        <p14:creationId xmlns:p14="http://schemas.microsoft.com/office/powerpoint/2010/main" val="3289825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66</a:t>
            </a:fld>
            <a:endParaRPr lang="en-US" dirty="0"/>
          </a:p>
        </p:txBody>
      </p:sp>
    </p:spTree>
    <p:extLst>
      <p:ext uri="{BB962C8B-B14F-4D97-AF65-F5344CB8AC3E}">
        <p14:creationId xmlns:p14="http://schemas.microsoft.com/office/powerpoint/2010/main" val="3334701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67</a:t>
            </a:fld>
            <a:endParaRPr lang="en-US" dirty="0"/>
          </a:p>
        </p:txBody>
      </p:sp>
    </p:spTree>
    <p:extLst>
      <p:ext uri="{BB962C8B-B14F-4D97-AF65-F5344CB8AC3E}">
        <p14:creationId xmlns:p14="http://schemas.microsoft.com/office/powerpoint/2010/main" val="1855761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Panel</a:t>
            </a:r>
            <a:r>
              <a:rPr lang="en-US" b="1" baseline="0" dirty="0" smtClean="0"/>
              <a:t> experience – How did your team determine capacity? Do you have a waitlist?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Katy-has a weight list policy in place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9990A07D-DF64-49D3-8305-183270DB7EBC}" type="slidenum">
              <a:rPr lang="en-US" smtClean="0"/>
              <a:t>68</a:t>
            </a:fld>
            <a:endParaRPr lang="en-US" dirty="0"/>
          </a:p>
        </p:txBody>
      </p:sp>
    </p:spTree>
    <p:extLst>
      <p:ext uri="{BB962C8B-B14F-4D97-AF65-F5344CB8AC3E}">
        <p14:creationId xmlns:p14="http://schemas.microsoft.com/office/powerpoint/2010/main" val="2976300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important goal for the Drug Court field is to take Drug Courts to scale and serve every drug addicted person in the criminal justice system who meets evidence-based eligibility criteria for the programs (Fox &amp; berman, 2002)</a:t>
            </a:r>
          </a:p>
          <a:p>
            <a:r>
              <a:rPr lang="en-US" baseline="0" dirty="0" smtClean="0"/>
              <a:t>-Surveys of judges and other criminal justice professionals consistently identify insufficient personnel and other resources as a the principal barrier preventing Drug Courts from expanding to serve people (Center for Court Innvation)</a:t>
            </a:r>
          </a:p>
          <a:p>
            <a:r>
              <a:rPr lang="en-US" dirty="0" smtClean="0"/>
              <a:t>-When</a:t>
            </a:r>
            <a:r>
              <a:rPr lang="en-US" baseline="0" dirty="0" smtClean="0"/>
              <a:t> c</a:t>
            </a:r>
            <a:r>
              <a:rPr lang="en-US" dirty="0" smtClean="0"/>
              <a:t>ensus exceeded 125 participants</a:t>
            </a:r>
            <a:r>
              <a:rPr lang="en-US" baseline="0" dirty="0" smtClean="0"/>
              <a:t>, following was observed (Carey et al., 2012b): Judges spent approximately half as much time interacting with participants in court, team members were less likely to attend pre-court staff meetings, treatment and law enforcement representatives were less likely to attend status hearings, drug and alcohol testing occurred less frequently, treatment agencies were less likely to communicate with the court about participant performance via email or other electronic means, participants were treated by a large number of treatment agencies with divergent practices and expectations, team members were less likely to receive training on Drug Court best practices </a:t>
            </a:r>
            <a:endParaRPr lang="en-US" dirty="0" smtClean="0"/>
          </a:p>
        </p:txBody>
      </p:sp>
      <p:sp>
        <p:nvSpPr>
          <p:cNvPr id="4" name="Slide Number Placeholder 3"/>
          <p:cNvSpPr>
            <a:spLocks noGrp="1"/>
          </p:cNvSpPr>
          <p:nvPr>
            <p:ph type="sldNum" sz="quarter" idx="10"/>
          </p:nvPr>
        </p:nvSpPr>
        <p:spPr/>
        <p:txBody>
          <a:bodyPr/>
          <a:lstStyle/>
          <a:p>
            <a:fld id="{9990A07D-DF64-49D3-8305-183270DB7EBC}" type="slidenum">
              <a:rPr lang="en-US" smtClean="0"/>
              <a:t>69</a:t>
            </a:fld>
            <a:endParaRPr lang="en-US" dirty="0"/>
          </a:p>
        </p:txBody>
      </p:sp>
    </p:spTree>
    <p:extLst>
      <p:ext uri="{BB962C8B-B14F-4D97-AF65-F5344CB8AC3E}">
        <p14:creationId xmlns:p14="http://schemas.microsoft.com/office/powerpoint/2010/main" val="122852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Panel Members - </a:t>
            </a:r>
            <a:r>
              <a:rPr lang="en-US" dirty="0" smtClean="0"/>
              <a:t>Depending</a:t>
            </a:r>
            <a:r>
              <a:rPr lang="en-US" baseline="0" dirty="0" smtClean="0"/>
              <a:t> on the type of treatment court program, the team members will differ. </a:t>
            </a:r>
            <a:r>
              <a:rPr lang="en-US" baseline="0" dirty="0" err="1" smtClean="0"/>
              <a:t>Ie</a:t>
            </a:r>
            <a:r>
              <a:rPr lang="en-US" baseline="0" dirty="0" smtClean="0"/>
              <a:t> – Tribal, Family Dep Court, Mental Health Court </a:t>
            </a:r>
            <a:r>
              <a:rPr lang="en-US" baseline="0" dirty="0" err="1" smtClean="0"/>
              <a:t>etc</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Rebecca- Can be creative about who is on a team, public health nurse, domestic violence specialist, psychiatrist. Should base on what the court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Kristen-minimum requirements, standard of who should be on the team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Beth-when is it too many people? Come to a consensus of who is part of that decision making process.  Have people as resources, but necessarily part of the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Katy-Having a too big of team you lose cost effectiveness, and having supervisor in the room changes the dynamic </a:t>
            </a:r>
            <a:endParaRPr lang="en-US"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8</a:t>
            </a:fld>
            <a:endParaRPr lang="en-US" dirty="0"/>
          </a:p>
        </p:txBody>
      </p:sp>
    </p:spTree>
    <p:extLst>
      <p:ext uri="{BB962C8B-B14F-4D97-AF65-F5344CB8AC3E}">
        <p14:creationId xmlns:p14="http://schemas.microsoft.com/office/powerpoint/2010/main" val="834563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70</a:t>
            </a:fld>
            <a:endParaRPr lang="en-US" dirty="0"/>
          </a:p>
        </p:txBody>
      </p:sp>
    </p:spTree>
    <p:extLst>
      <p:ext uri="{BB962C8B-B14F-4D97-AF65-F5344CB8AC3E}">
        <p14:creationId xmlns:p14="http://schemas.microsoft.com/office/powerpoint/2010/main" val="3908312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71</a:t>
            </a:fld>
            <a:endParaRPr lang="en-US" dirty="0"/>
          </a:p>
        </p:txBody>
      </p:sp>
    </p:spTree>
    <p:extLst>
      <p:ext uri="{BB962C8B-B14F-4D97-AF65-F5344CB8AC3E}">
        <p14:creationId xmlns:p14="http://schemas.microsoft.com/office/powerpoint/2010/main" val="3456347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studies of outpatient individual substance abuse</a:t>
            </a:r>
            <a:r>
              <a:rPr lang="en-US" baseline="0" dirty="0" smtClean="0"/>
              <a:t> treatment consistently find that the size of clinician caseloads is inversely correlated with patient outcomes and clinician job performance (Hser et al., 2001; McCaughrin &amp; Price, 1992; Stewart et al., 2004; Vocisano et al., Woodward et al., 2006)</a:t>
            </a:r>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72</a:t>
            </a:fld>
            <a:endParaRPr lang="en-US" dirty="0"/>
          </a:p>
        </p:txBody>
      </p:sp>
    </p:spTree>
    <p:extLst>
      <p:ext uri="{BB962C8B-B14F-4D97-AF65-F5344CB8AC3E}">
        <p14:creationId xmlns:p14="http://schemas.microsoft.com/office/powerpoint/2010/main" val="2704913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73</a:t>
            </a:fld>
            <a:endParaRPr lang="en-US" dirty="0"/>
          </a:p>
        </p:txBody>
      </p:sp>
    </p:spTree>
    <p:extLst>
      <p:ext uri="{BB962C8B-B14F-4D97-AF65-F5344CB8AC3E}">
        <p14:creationId xmlns:p14="http://schemas.microsoft.com/office/powerpoint/2010/main" val="774426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74</a:t>
            </a:fld>
            <a:endParaRPr lang="en-US" dirty="0"/>
          </a:p>
        </p:txBody>
      </p:sp>
    </p:spTree>
    <p:extLst>
      <p:ext uri="{BB962C8B-B14F-4D97-AF65-F5344CB8AC3E}">
        <p14:creationId xmlns:p14="http://schemas.microsoft.com/office/powerpoint/2010/main" val="15144306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fill in the blanks</a:t>
            </a:r>
            <a:r>
              <a:rPr lang="en-US" baseline="0" dirty="0" smtClean="0"/>
              <a:t> together….</a:t>
            </a:r>
            <a:endParaRPr lang="en-US" dirty="0" smtClean="0"/>
          </a:p>
          <a:p>
            <a:endParaRPr lang="en-US" dirty="0" smtClean="0"/>
          </a:p>
          <a:p>
            <a:r>
              <a:rPr lang="en-US" dirty="0" smtClean="0"/>
              <a:t>1.</a:t>
            </a:r>
            <a:r>
              <a:rPr lang="en-US" baseline="0" dirty="0" smtClean="0"/>
              <a:t> Use small post-its and fill in the sections with </a:t>
            </a:r>
            <a:r>
              <a:rPr lang="en-US" baseline="0" smtClean="0"/>
              <a:t>the audience.</a:t>
            </a:r>
            <a:endParaRPr lang="en-US" dirty="0" smtClean="0"/>
          </a:p>
        </p:txBody>
      </p:sp>
      <p:sp>
        <p:nvSpPr>
          <p:cNvPr id="4" name="Slide Number Placeholder 3"/>
          <p:cNvSpPr>
            <a:spLocks noGrp="1"/>
          </p:cNvSpPr>
          <p:nvPr>
            <p:ph type="sldNum" sz="quarter" idx="10"/>
          </p:nvPr>
        </p:nvSpPr>
        <p:spPr/>
        <p:txBody>
          <a:bodyPr/>
          <a:lstStyle/>
          <a:p>
            <a:fld id="{9990A07D-DF64-49D3-8305-183270DB7EBC}" type="slidenum">
              <a:rPr lang="en-US" smtClean="0"/>
              <a:t>75</a:t>
            </a:fld>
            <a:endParaRPr lang="en-US" dirty="0"/>
          </a:p>
        </p:txBody>
      </p:sp>
    </p:spTree>
    <p:extLst>
      <p:ext uri="{BB962C8B-B14F-4D97-AF65-F5344CB8AC3E}">
        <p14:creationId xmlns:p14="http://schemas.microsoft.com/office/powerpoint/2010/main" val="36627627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0A07D-DF64-49D3-8305-183270DB7EBC}" type="slidenum">
              <a:rPr lang="en-US" smtClean="0"/>
              <a:t>76</a:t>
            </a:fld>
            <a:endParaRPr lang="en-US" dirty="0"/>
          </a:p>
        </p:txBody>
      </p:sp>
    </p:spTree>
    <p:extLst>
      <p:ext uri="{BB962C8B-B14F-4D97-AF65-F5344CB8AC3E}">
        <p14:creationId xmlns:p14="http://schemas.microsoft.com/office/powerpoint/2010/main" val="33906518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77</a:t>
            </a:fld>
            <a:endParaRPr lang="en-US" dirty="0"/>
          </a:p>
        </p:txBody>
      </p:sp>
    </p:spTree>
    <p:extLst>
      <p:ext uri="{BB962C8B-B14F-4D97-AF65-F5344CB8AC3E}">
        <p14:creationId xmlns:p14="http://schemas.microsoft.com/office/powerpoint/2010/main" val="2835385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78</a:t>
            </a:fld>
            <a:endParaRPr lang="en-US" dirty="0"/>
          </a:p>
        </p:txBody>
      </p:sp>
    </p:spTree>
    <p:extLst>
      <p:ext uri="{BB962C8B-B14F-4D97-AF65-F5344CB8AC3E}">
        <p14:creationId xmlns:p14="http://schemas.microsoft.com/office/powerpoint/2010/main" val="38886724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80</a:t>
            </a:fld>
            <a:endParaRPr lang="en-US" dirty="0"/>
          </a:p>
        </p:txBody>
      </p:sp>
    </p:spTree>
    <p:extLst>
      <p:ext uri="{BB962C8B-B14F-4D97-AF65-F5344CB8AC3E}">
        <p14:creationId xmlns:p14="http://schemas.microsoft.com/office/powerpoint/2010/main" val="128666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a court administrator</a:t>
            </a:r>
            <a:r>
              <a:rPr lang="en-US" baseline="0" dirty="0" smtClean="0"/>
              <a:t> or clerk severs as the coordinator for the Drug Court program, some may employ a senior probation officer, case manager, or clinician as the coordinator </a:t>
            </a:r>
          </a:p>
          <a:p>
            <a:pPr marL="171450" indent="-171450">
              <a:buFontTx/>
              <a:buChar char="-"/>
            </a:pPr>
            <a:r>
              <a:rPr lang="en-US" baseline="0" dirty="0" smtClean="0"/>
              <a:t>Case Manager and Program Coordinator roles will overlap in some programs. </a:t>
            </a:r>
          </a:p>
          <a:p>
            <a:pPr marL="171450" indent="-171450">
              <a:buFontTx/>
              <a:buChar char="-"/>
            </a:pPr>
            <a:r>
              <a:rPr lang="en-US" baseline="0" dirty="0" smtClean="0"/>
              <a:t>Define roles in MOU</a:t>
            </a:r>
          </a:p>
          <a:p>
            <a:pPr marL="171450" indent="-171450">
              <a:buFontTx/>
              <a:buChar char="-"/>
            </a:pPr>
            <a:endParaRPr lang="en-US" baseline="0" dirty="0" smtClean="0"/>
          </a:p>
          <a:p>
            <a:pPr marL="171450" indent="-171450">
              <a:buFontTx/>
              <a:buChar char="-"/>
            </a:pPr>
            <a:r>
              <a:rPr lang="en-US" baseline="0" dirty="0" smtClean="0"/>
              <a:t>Core Competencies?-Renee</a:t>
            </a:r>
            <a:endParaRPr lang="en-US"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9</a:t>
            </a:fld>
            <a:endParaRPr lang="en-US" dirty="0"/>
          </a:p>
        </p:txBody>
      </p:sp>
    </p:spTree>
    <p:extLst>
      <p:ext uri="{BB962C8B-B14F-4D97-AF65-F5344CB8AC3E}">
        <p14:creationId xmlns:p14="http://schemas.microsoft.com/office/powerpoint/2010/main" val="2530884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–program: Case filed for a new criminal offense; offense date  btw. admission and discharge. Exclude offenses that cannot result in incarceration (first DUI offense, non-DUI traffic offenses)</a:t>
            </a:r>
            <a:endParaRPr lang="en-US" dirty="0"/>
          </a:p>
        </p:txBody>
      </p:sp>
      <p:sp>
        <p:nvSpPr>
          <p:cNvPr id="4" name="Slide Number Placeholder 3"/>
          <p:cNvSpPr>
            <a:spLocks noGrp="1"/>
          </p:cNvSpPr>
          <p:nvPr>
            <p:ph type="sldNum" sz="quarter" idx="10"/>
          </p:nvPr>
        </p:nvSpPr>
        <p:spPr/>
        <p:txBody>
          <a:bodyPr/>
          <a:lstStyle/>
          <a:p>
            <a:fld id="{F329E698-BB4A-40EB-8E2A-2D9D7E6C7543}" type="slidenum">
              <a:rPr lang="en-US" smtClean="0"/>
              <a:t>83</a:t>
            </a:fld>
            <a:endParaRPr lang="en-US" dirty="0"/>
          </a:p>
        </p:txBody>
      </p:sp>
    </p:spTree>
    <p:extLst>
      <p:ext uri="{BB962C8B-B14F-4D97-AF65-F5344CB8AC3E}">
        <p14:creationId xmlns:p14="http://schemas.microsoft.com/office/powerpoint/2010/main" val="27419784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86</a:t>
            </a:fld>
            <a:endParaRPr lang="en-US" dirty="0"/>
          </a:p>
        </p:txBody>
      </p:sp>
    </p:spTree>
    <p:extLst>
      <p:ext uri="{BB962C8B-B14F-4D97-AF65-F5344CB8AC3E}">
        <p14:creationId xmlns:p14="http://schemas.microsoft.com/office/powerpoint/2010/main" val="33700930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87</a:t>
            </a:fld>
            <a:endParaRPr lang="en-US" dirty="0"/>
          </a:p>
        </p:txBody>
      </p:sp>
    </p:spTree>
    <p:extLst>
      <p:ext uri="{BB962C8B-B14F-4D97-AF65-F5344CB8AC3E}">
        <p14:creationId xmlns:p14="http://schemas.microsoft.com/office/powerpoint/2010/main" val="285141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27 Desk</a:t>
            </a:r>
            <a:r>
              <a:rPr lang="en-US" baseline="0" dirty="0" smtClean="0"/>
              <a:t> reference – Case management for Substance Abuse Treatment Providers</a:t>
            </a:r>
          </a:p>
          <a:p>
            <a:endParaRPr lang="en-US" baseline="0" dirty="0" smtClean="0"/>
          </a:p>
          <a:p>
            <a:r>
              <a:rPr lang="en-US" baseline="0" dirty="0" smtClean="0"/>
              <a:t>Katy-discuss how case manager and program coordinator role overlaps</a:t>
            </a:r>
          </a:p>
          <a:p>
            <a:endParaRPr lang="en-US" baseline="0" dirty="0" smtClean="0"/>
          </a:p>
          <a:p>
            <a:r>
              <a:rPr lang="en-US" baseline="0" dirty="0" smtClean="0"/>
              <a:t>Ryan-does both roles, and a collects all the UA’s</a:t>
            </a:r>
          </a:p>
          <a:p>
            <a:endParaRPr lang="en-US" baseline="0" dirty="0" smtClean="0"/>
          </a:p>
          <a:p>
            <a:r>
              <a:rPr lang="en-US" baseline="0" dirty="0" smtClean="0"/>
              <a:t>Rebecca- more separated, has more of a role as a coordinator</a:t>
            </a:r>
          </a:p>
          <a:p>
            <a:endParaRPr lang="en-US" baseline="0" dirty="0" smtClean="0"/>
          </a:p>
          <a:p>
            <a:r>
              <a:rPr lang="en-US" baseline="0" dirty="0" smtClean="0"/>
              <a:t>Smaller courts have more overlap, difficult separating role out as the role grows. Need to redefine what an individuals role is. </a:t>
            </a:r>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10</a:t>
            </a:fld>
            <a:endParaRPr lang="en-US" dirty="0"/>
          </a:p>
        </p:txBody>
      </p:sp>
    </p:spTree>
    <p:extLst>
      <p:ext uri="{BB962C8B-B14F-4D97-AF65-F5344CB8AC3E}">
        <p14:creationId xmlns:p14="http://schemas.microsoft.com/office/powerpoint/2010/main" val="391411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Panel- offer</a:t>
            </a:r>
            <a:r>
              <a:rPr lang="en-US" b="1" baseline="0" dirty="0" smtClean="0"/>
              <a:t> real life example</a:t>
            </a:r>
          </a:p>
          <a:p>
            <a:r>
              <a:rPr lang="en-US" baseline="0" dirty="0" smtClean="0"/>
              <a:t>When in doubt, check in with your team and supervisor.</a:t>
            </a:r>
          </a:p>
          <a:p>
            <a:endParaRPr lang="en-US" dirty="0" smtClean="0"/>
          </a:p>
          <a:p>
            <a:r>
              <a:rPr lang="en-US" dirty="0" smtClean="0"/>
              <a:t>Physical</a:t>
            </a:r>
            <a:r>
              <a:rPr lang="en-US" baseline="0" dirty="0" smtClean="0"/>
              <a:t> boundaries- hugging, hand holding, any type of physical touching, aggressive/violent behavior, invading another persons space or personal property</a:t>
            </a:r>
          </a:p>
          <a:p>
            <a:endParaRPr lang="en-US" baseline="0" dirty="0" smtClean="0"/>
          </a:p>
          <a:p>
            <a:r>
              <a:rPr lang="en-US" baseline="0" dirty="0" smtClean="0"/>
              <a:t>Emotional/Psychological – Using clients/ client information to satisfy one’s own emotional/dependency needs. Using psychologically manipulative behaviors in an attempt to intentionally or unintentionally gain more control of the situation or be the more powerful person</a:t>
            </a:r>
          </a:p>
          <a:p>
            <a:r>
              <a:rPr lang="en-US" baseline="0" dirty="0" smtClean="0"/>
              <a:t>	</a:t>
            </a:r>
          </a:p>
          <a:p>
            <a:r>
              <a:rPr lang="en-US" baseline="0" dirty="0" smtClean="0"/>
              <a:t>Sexual boundaries – Any type of sexual behavior (touching or not), any type of sexual innuendo or language with clients, any type of inappropriate clothing in the office</a:t>
            </a:r>
          </a:p>
          <a:p>
            <a:endParaRPr lang="en-US" baseline="0" dirty="0" smtClean="0"/>
          </a:p>
          <a:p>
            <a:r>
              <a:rPr lang="en-US" baseline="0" dirty="0" smtClean="0"/>
              <a:t>Fraternization – Ryan can discuss, Renee get a definition from DOC?</a:t>
            </a:r>
          </a:p>
          <a:p>
            <a:endParaRPr lang="en-US" baseline="0" dirty="0" smtClean="0"/>
          </a:p>
          <a:p>
            <a:r>
              <a:rPr lang="en-US" baseline="0" dirty="0" smtClean="0"/>
              <a:t>Dual Relationship – </a:t>
            </a:r>
          </a:p>
          <a:p>
            <a:endParaRPr lang="en-US" baseline="0" dirty="0" smtClean="0"/>
          </a:p>
          <a:p>
            <a:r>
              <a:rPr lang="en-US" baseline="0" dirty="0" smtClean="0"/>
              <a:t>Ryan- helped someone problem solve to get someone a ride when they ask for a ride</a:t>
            </a:r>
          </a:p>
          <a:p>
            <a:endParaRPr lang="en-US" baseline="0" dirty="0" smtClean="0"/>
          </a:p>
          <a:p>
            <a:r>
              <a:rPr lang="en-US" baseline="0" dirty="0" smtClean="0"/>
              <a:t>Beth- case manager to do certain things, use own vehicles. It was part of the job, part of a blurry line. Took participants to jail, out to eat, get them clothes, etc. </a:t>
            </a:r>
          </a:p>
          <a:p>
            <a:endParaRPr lang="en-US" baseline="0" dirty="0" smtClean="0"/>
          </a:p>
          <a:p>
            <a:r>
              <a:rPr lang="en-US" baseline="0" dirty="0" smtClean="0"/>
              <a:t>Kristen- reflecting about possibly going over the line, finding a home for animals in a household </a:t>
            </a:r>
          </a:p>
          <a:p>
            <a:endParaRPr lang="en-US" baseline="0" dirty="0" smtClean="0"/>
          </a:p>
          <a:p>
            <a:r>
              <a:rPr lang="en-US" baseline="0" dirty="0" smtClean="0"/>
              <a:t>Katy- everyone in our court knows not to give them money, other questions about pets, etc. are struggle and lead to dual relationship/slippery slope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90A07D-DF64-49D3-8305-183270DB7EBC}" type="slidenum">
              <a:rPr lang="en-US" smtClean="0"/>
              <a:t>11</a:t>
            </a:fld>
            <a:endParaRPr lang="en-US" dirty="0"/>
          </a:p>
        </p:txBody>
      </p:sp>
    </p:spTree>
    <p:extLst>
      <p:ext uri="{BB962C8B-B14F-4D97-AF65-F5344CB8AC3E}">
        <p14:creationId xmlns:p14="http://schemas.microsoft.com/office/powerpoint/2010/main" val="2139327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A191C1-D3E3-4968-A93D-B5AA7434762D}" type="datetime1">
              <a:rPr lang="en-US" smtClean="0"/>
              <a:t>9/21/2016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D6C492-1BF8-4225-84CB-2F449683123E}" type="slidenum">
              <a:rPr lang="en-US" smtClean="0"/>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305B3-999A-4BD9-9408-5B09447C5124}"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6C492-1BF8-4225-84CB-2F449683123E}" type="slidenum">
              <a:rPr lang="en-US" smtClean="0"/>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34787-7D4E-4FA7-AC9A-2BE5EE27CD59}"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6C492-1BF8-4225-84CB-2F449683123E}" type="slidenum">
              <a:rPr lang="en-US" smtClean="0"/>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24F52-592A-46A6-81FF-E666EED2E9FF}"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6C492-1BF8-4225-84CB-2F449683123E}"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A88AA-93EC-4954-8608-D0CD332FB1D5}" type="datetime1">
              <a:rPr lang="en-US" smtClean="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D6C492-1BF8-4225-84CB-2F449683123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7B0B58-8162-4F80-A277-1C229494D980}"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6C492-1BF8-4225-84CB-2F449683123E}"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B6C257-AA3A-4B93-A729-2528D9D167B0}" type="datetime1">
              <a:rPr lang="en-US" smtClean="0"/>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D6C492-1BF8-4225-84CB-2F449683123E}" type="slidenum">
              <a:rPr lang="en-US" smtClean="0"/>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4F83D9-B67E-45B9-B50C-A47BD3EF70C7}" type="datetime1">
              <a:rPr lang="en-US" smtClean="0"/>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D6C492-1BF8-4225-84CB-2F449683123E}" type="slidenum">
              <a:rPr lang="en-US" smtClean="0"/>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CD0C5-1FAC-4279-9C0C-B504AF4E7BB3}" type="datetime1">
              <a:rPr lang="en-US" smtClean="0"/>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D6C492-1BF8-4225-84CB-2F449683123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F044-6AC6-442A-881A-9896566CBF1C}"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6C492-1BF8-4225-84CB-2F449683123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5EE5E-CDD5-4D61-A7B1-412D22D90079}" type="datetime1">
              <a:rPr lang="en-US" smtClean="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D6C492-1BF8-4225-84CB-2F449683123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F3487978-0E4C-49F5-B8AA-FFDF69DDF612}" type="datetime1">
              <a:rPr lang="en-US" smtClean="0"/>
              <a:t>9/21/2016</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10D6C492-1BF8-4225-84CB-2F449683123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merican.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www.samhsa.gov/" TargetMode="External"/><Relationship Id="rId4" Type="http://schemas.openxmlformats.org/officeDocument/2006/relationships/hyperlink" Target="http://www.uwstout.edu/profed/nr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wicourts.gov/courts/programs/docs/ncscperfmeasuresreport.pdf"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jcc.doj.wi.gov/article/state-cjcc-approves-framework-defining-and-measuring-recidivis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WATCP 2016 </a:t>
            </a:r>
            <a:br>
              <a:rPr lang="en-US" sz="4000" dirty="0" smtClean="0"/>
            </a:br>
            <a:r>
              <a:rPr lang="en-US" sz="4000" dirty="0" smtClean="0"/>
              <a:t>Coordinator’s Conference </a:t>
            </a:r>
            <a:endParaRPr lang="en-US" sz="40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950686" y="4340442"/>
            <a:ext cx="2047875" cy="1646287"/>
          </a:xfrm>
          <a:prstGeom prst="rect">
            <a:avLst/>
          </a:prstGeom>
        </p:spPr>
      </p:pic>
    </p:spTree>
    <p:extLst>
      <p:ext uri="{BB962C8B-B14F-4D97-AF65-F5344CB8AC3E}">
        <p14:creationId xmlns:p14="http://schemas.microsoft.com/office/powerpoint/2010/main" val="159588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014" y="2035791"/>
            <a:ext cx="9613861" cy="3599316"/>
          </a:xfrm>
        </p:spPr>
        <p:txBody>
          <a:bodyPr>
            <a:normAutofit lnSpcReduction="10000"/>
          </a:bodyPr>
          <a:lstStyle/>
          <a:p>
            <a:pPr marL="457200" lvl="1" indent="0">
              <a:buNone/>
            </a:pPr>
            <a:r>
              <a:rPr lang="en-US" dirty="0" smtClean="0"/>
              <a:t>A series of interrelated functions that provides coordination and seamless collaboration, and is essential for sustaining integrated and effective drug court systems.</a:t>
            </a:r>
          </a:p>
          <a:p>
            <a:pPr marL="457200" lvl="1" indent="0">
              <a:buNone/>
            </a:pPr>
            <a:endParaRPr lang="en-US" dirty="0" smtClean="0"/>
          </a:p>
          <a:p>
            <a:pPr marL="457200" lvl="1" indent="0">
              <a:buNone/>
            </a:pPr>
            <a:r>
              <a:rPr lang="en-US" u="sng" dirty="0" smtClean="0"/>
              <a:t>Key Functions</a:t>
            </a:r>
            <a:r>
              <a:rPr lang="en-US" dirty="0" smtClean="0"/>
              <a:t>:</a:t>
            </a:r>
          </a:p>
          <a:p>
            <a:pPr marL="457200" lvl="1" indent="0">
              <a:buNone/>
            </a:pPr>
            <a:r>
              <a:rPr lang="en-US" dirty="0" smtClean="0"/>
              <a:t>#1: Assessment</a:t>
            </a:r>
          </a:p>
          <a:p>
            <a:pPr marL="457200" lvl="1" indent="0">
              <a:buNone/>
            </a:pPr>
            <a:r>
              <a:rPr lang="en-US" dirty="0" smtClean="0"/>
              <a:t>#2: Planning, Goal Setting, and Implementation</a:t>
            </a:r>
          </a:p>
          <a:p>
            <a:pPr marL="457200" lvl="1" indent="0">
              <a:buNone/>
            </a:pPr>
            <a:r>
              <a:rPr lang="en-US" dirty="0" smtClean="0"/>
              <a:t>#3: Linkage</a:t>
            </a:r>
          </a:p>
          <a:p>
            <a:pPr marL="457200" lvl="1" indent="0">
              <a:buNone/>
            </a:pPr>
            <a:r>
              <a:rPr lang="en-US" dirty="0" smtClean="0"/>
              <a:t>#4: Monitoring</a:t>
            </a:r>
          </a:p>
          <a:p>
            <a:pPr marL="457200" lvl="1" indent="0">
              <a:buNone/>
            </a:pPr>
            <a:r>
              <a:rPr lang="en-US" dirty="0" smtClean="0"/>
              <a:t>#5: Advocacy</a:t>
            </a:r>
          </a:p>
          <a:p>
            <a:pPr marL="457200" lvl="1" indent="0">
              <a:buNone/>
            </a:pPr>
            <a:endParaRPr lang="en-US" dirty="0"/>
          </a:p>
        </p:txBody>
      </p:sp>
      <p:sp>
        <p:nvSpPr>
          <p:cNvPr id="4" name="Footer Placeholder 3"/>
          <p:cNvSpPr>
            <a:spLocks noGrp="1"/>
          </p:cNvSpPr>
          <p:nvPr>
            <p:ph type="ftr" sz="quarter" idx="11"/>
          </p:nvPr>
        </p:nvSpPr>
        <p:spPr>
          <a:xfrm>
            <a:off x="3330141" y="6469275"/>
            <a:ext cx="5603358" cy="365125"/>
          </a:xfrm>
        </p:spPr>
        <p:txBody>
          <a:bodyPr/>
          <a:lstStyle/>
          <a:p>
            <a:r>
              <a:rPr lang="en-US" dirty="0" smtClean="0"/>
              <a:t>Drug Court Case Management: Role, Function, and Utility Presentation</a:t>
            </a:r>
            <a:endParaRPr lang="en-US" dirty="0"/>
          </a:p>
        </p:txBody>
      </p:sp>
      <p:sp>
        <p:nvSpPr>
          <p:cNvPr id="2" name="Title 1"/>
          <p:cNvSpPr>
            <a:spLocks noGrp="1"/>
          </p:cNvSpPr>
          <p:nvPr>
            <p:ph type="title"/>
          </p:nvPr>
        </p:nvSpPr>
        <p:spPr>
          <a:xfrm>
            <a:off x="1246015" y="751895"/>
            <a:ext cx="9613861" cy="1080938"/>
          </a:xfrm>
        </p:spPr>
        <p:txBody>
          <a:bodyPr/>
          <a:lstStyle/>
          <a:p>
            <a:r>
              <a:rPr lang="en-US" dirty="0" smtClean="0"/>
              <a:t>Case Management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8641" y="5370361"/>
            <a:ext cx="1626957" cy="1364023"/>
          </a:xfrm>
          <a:prstGeom prst="rect">
            <a:avLst/>
          </a:prstGeom>
        </p:spPr>
      </p:pic>
    </p:spTree>
    <p:extLst>
      <p:ext uri="{BB962C8B-B14F-4D97-AF65-F5344CB8AC3E}">
        <p14:creationId xmlns:p14="http://schemas.microsoft.com/office/powerpoint/2010/main" val="1478219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Ethics</a:t>
            </a:r>
            <a:endParaRPr lang="en-US" dirty="0"/>
          </a:p>
        </p:txBody>
      </p:sp>
      <p:sp>
        <p:nvSpPr>
          <p:cNvPr id="6" name="Content Placeholder 5"/>
          <p:cNvSpPr>
            <a:spLocks noGrp="1"/>
          </p:cNvSpPr>
          <p:nvPr>
            <p:ph sz="quarter" idx="13"/>
          </p:nvPr>
        </p:nvSpPr>
        <p:spPr/>
        <p:txBody>
          <a:bodyPr>
            <a:normAutofit/>
          </a:bodyPr>
          <a:lstStyle/>
          <a:p>
            <a:r>
              <a:rPr lang="en-US" dirty="0" smtClean="0"/>
              <a:t>The Power Differential</a:t>
            </a:r>
          </a:p>
          <a:p>
            <a:pPr lvl="1"/>
            <a:r>
              <a:rPr lang="en-US" sz="1500" dirty="0"/>
              <a:t>Maintain anonymity: Know much more about the clients than they know about staff</a:t>
            </a:r>
          </a:p>
          <a:p>
            <a:pPr lvl="1"/>
            <a:r>
              <a:rPr lang="en-US" sz="1500" dirty="0"/>
              <a:t>Power to label, name and diagnose: Interpret, analyze, recommend and review progress of clients</a:t>
            </a:r>
          </a:p>
          <a:p>
            <a:pPr lvl="1"/>
            <a:r>
              <a:rPr lang="en-US" sz="1500" dirty="0"/>
              <a:t>Authority to determine the rules of the relationship: Staff review program rules, probation/parole conditions and set the tone for </a:t>
            </a:r>
            <a:r>
              <a:rPr lang="en-US" sz="1500" dirty="0" smtClean="0"/>
              <a:t>interactions</a:t>
            </a:r>
            <a:endParaRPr lang="en-US" dirty="0" smtClean="0"/>
          </a:p>
        </p:txBody>
      </p:sp>
      <p:sp>
        <p:nvSpPr>
          <p:cNvPr id="5" name="Content Placeholder 4"/>
          <p:cNvSpPr>
            <a:spLocks noGrp="1"/>
          </p:cNvSpPr>
          <p:nvPr>
            <p:ph sz="quarter" idx="14"/>
          </p:nvPr>
        </p:nvSpPr>
        <p:spPr/>
        <p:txBody>
          <a:bodyPr/>
          <a:lstStyle/>
          <a:p>
            <a:r>
              <a:rPr lang="en-US" dirty="0" smtClean="0"/>
              <a:t>Boundaries - </a:t>
            </a:r>
            <a:r>
              <a:rPr lang="en-US" sz="1500" dirty="0" smtClean="0"/>
              <a:t>Are </a:t>
            </a:r>
            <a:r>
              <a:rPr lang="en-US" sz="1500" dirty="0"/>
              <a:t>my actions more about my needs than about the needs of the client</a:t>
            </a:r>
            <a:r>
              <a:rPr lang="en-US" sz="1500" dirty="0" smtClean="0"/>
              <a:t>?</a:t>
            </a:r>
            <a:endParaRPr lang="en-US" dirty="0"/>
          </a:p>
          <a:p>
            <a:pPr lvl="1"/>
            <a:r>
              <a:rPr lang="en-US" sz="1500" dirty="0"/>
              <a:t>Physical </a:t>
            </a:r>
          </a:p>
          <a:p>
            <a:pPr lvl="1"/>
            <a:r>
              <a:rPr lang="en-US" sz="1500" dirty="0" smtClean="0"/>
              <a:t>Emotional/Psychological</a:t>
            </a:r>
            <a:endParaRPr lang="en-US" sz="1500" dirty="0"/>
          </a:p>
          <a:p>
            <a:pPr lvl="1"/>
            <a:r>
              <a:rPr lang="en-US" sz="1500" dirty="0"/>
              <a:t>Sexual</a:t>
            </a:r>
          </a:p>
          <a:p>
            <a:pPr lvl="1"/>
            <a:r>
              <a:rPr lang="en-US" sz="1500" dirty="0"/>
              <a:t>Fraternization</a:t>
            </a:r>
          </a:p>
          <a:p>
            <a:pPr lvl="1"/>
            <a:r>
              <a:rPr lang="en-US" sz="1500" dirty="0"/>
              <a:t>Dual Relationships</a:t>
            </a:r>
            <a:endParaRPr lang="en-US" dirty="0"/>
          </a:p>
          <a:p>
            <a:r>
              <a:rPr lang="en-US" dirty="0"/>
              <a:t>The Slippery Slope</a:t>
            </a:r>
          </a:p>
          <a:p>
            <a:pPr lvl="1"/>
            <a:r>
              <a:rPr lang="en-US" dirty="0" smtClean="0"/>
              <a:t>“It’s a cold walk…”</a:t>
            </a:r>
            <a:endParaRPr lang="en-US" dirty="0"/>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843" y="4776524"/>
            <a:ext cx="2324004" cy="1740760"/>
          </a:xfrm>
          <a:prstGeom prst="rect">
            <a:avLst/>
          </a:prstGeom>
        </p:spPr>
      </p:pic>
    </p:spTree>
    <p:extLst>
      <p:ext uri="{BB962C8B-B14F-4D97-AF65-F5344CB8AC3E}">
        <p14:creationId xmlns:p14="http://schemas.microsoft.com/office/powerpoint/2010/main" val="786572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791" y="2093499"/>
            <a:ext cx="9613861" cy="4047243"/>
          </a:xfrm>
        </p:spPr>
        <p:txBody>
          <a:bodyPr>
            <a:normAutofit fontScale="92500"/>
          </a:bodyPr>
          <a:lstStyle/>
          <a:p>
            <a:r>
              <a:rPr lang="en-US" dirty="0" smtClean="0"/>
              <a:t>Review participant progress, develop a plan to improve outcomes, and prepare for status hearings in court </a:t>
            </a:r>
          </a:p>
          <a:p>
            <a:r>
              <a:rPr lang="en-US" dirty="0" smtClean="0"/>
              <a:t>When team members all consistently attend staffings, programs are 50% more effective at reducing recidivism  (Carey et al., 2008, 2012)</a:t>
            </a:r>
          </a:p>
          <a:p>
            <a:r>
              <a:rPr lang="en-US" dirty="0" err="1" smtClean="0"/>
              <a:t>Staffings</a:t>
            </a:r>
            <a:r>
              <a:rPr lang="en-US" dirty="0" smtClean="0"/>
              <a:t> are presumptively closed </a:t>
            </a:r>
          </a:p>
          <a:p>
            <a:pPr lvl="1"/>
            <a:r>
              <a:rPr lang="en-US" dirty="0" err="1" smtClean="0"/>
              <a:t>Staffings</a:t>
            </a:r>
            <a:r>
              <a:rPr lang="en-US" dirty="0" smtClean="0"/>
              <a:t> </a:t>
            </a:r>
            <a:r>
              <a:rPr lang="en-US" dirty="0"/>
              <a:t>may be closed so long as no final decisions are reached concerning disputed facts or legal issues in the case, and the judge recites in open court what decisions are reached during the staffing</a:t>
            </a:r>
          </a:p>
          <a:p>
            <a:pPr lvl="1"/>
            <a:r>
              <a:rPr lang="en-US" dirty="0" smtClean="0"/>
              <a:t>Contested matters must be addressed and resolved in open court during status hearings or related due process hearings such as termination hearings or probation violation hearings </a:t>
            </a:r>
            <a:endParaRPr lang="en-US" dirty="0"/>
          </a:p>
        </p:txBody>
      </p:sp>
      <p:sp>
        <p:nvSpPr>
          <p:cNvPr id="6" name="Footer Placeholder 3"/>
          <p:cNvSpPr>
            <a:spLocks noGrp="1"/>
          </p:cNvSpPr>
          <p:nvPr>
            <p:ph type="ftr" sz="quarter" idx="11"/>
          </p:nvPr>
        </p:nvSpPr>
        <p:spPr>
          <a:xfrm>
            <a:off x="322212" y="6492875"/>
            <a:ext cx="10113132"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41-42</a:t>
            </a:r>
            <a:endParaRPr lang="en-US" dirty="0"/>
          </a:p>
        </p:txBody>
      </p:sp>
      <p:sp>
        <p:nvSpPr>
          <p:cNvPr id="2" name="Title 1"/>
          <p:cNvSpPr>
            <a:spLocks noGrp="1"/>
          </p:cNvSpPr>
          <p:nvPr>
            <p:ph type="title"/>
          </p:nvPr>
        </p:nvSpPr>
        <p:spPr>
          <a:xfrm>
            <a:off x="1237791" y="751895"/>
            <a:ext cx="9613861" cy="1080938"/>
          </a:xfrm>
        </p:spPr>
        <p:txBody>
          <a:bodyPr/>
          <a:lstStyle/>
          <a:p>
            <a:r>
              <a:rPr lang="en-US" dirty="0" smtClean="0"/>
              <a:t>Pre-Court Staff Meetings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35344" y="5398014"/>
            <a:ext cx="1626957" cy="1364023"/>
          </a:xfrm>
          <a:prstGeom prst="rect">
            <a:avLst/>
          </a:prstGeom>
        </p:spPr>
      </p:pic>
    </p:spTree>
    <p:extLst>
      <p:ext uri="{BB962C8B-B14F-4D97-AF65-F5344CB8AC3E}">
        <p14:creationId xmlns:p14="http://schemas.microsoft.com/office/powerpoint/2010/main" val="321392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66" y="415608"/>
            <a:ext cx="10341684" cy="1054250"/>
          </a:xfrm>
        </p:spPr>
        <p:txBody>
          <a:bodyPr/>
          <a:lstStyle/>
          <a:p>
            <a:r>
              <a:rPr lang="en-US" sz="3200" dirty="0" smtClean="0"/>
              <a:t>Drug Courts That Have Judges Stay Longer Than </a:t>
            </a:r>
            <a:br>
              <a:rPr lang="en-US" sz="3200" dirty="0" smtClean="0"/>
            </a:br>
            <a:r>
              <a:rPr lang="en-US" sz="3200" dirty="0" smtClean="0"/>
              <a:t>Two Years Had 3 Times Greater Cost Savings </a:t>
            </a:r>
            <a:endParaRPr lang="en-US" sz="3200" dirty="0"/>
          </a:p>
        </p:txBody>
      </p:sp>
      <p:pic>
        <p:nvPicPr>
          <p:cNvPr id="4"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14920" t="23650" r="3603" b="8982"/>
          <a:stretch/>
        </p:blipFill>
        <p:spPr>
          <a:xfrm>
            <a:off x="2653047" y="2258418"/>
            <a:ext cx="6490952" cy="4026473"/>
          </a:xfrm>
          <a:prstGeom prst="rect">
            <a:avLst/>
          </a:prstGeom>
          <a:ln>
            <a:solidFill>
              <a:schemeClr val="tx1"/>
            </a:solidFill>
          </a:ln>
        </p:spPr>
      </p:pic>
      <p:pic>
        <p:nvPicPr>
          <p:cNvPr id="5" name="Picture 2" descr="C:\Users\wateraeycu\Desktop\Best Practice Standards - Marlowe's Closing at NADCP_Page_14.png"/>
          <p:cNvPicPr>
            <a:picLocks noChangeAspect="1" noChangeArrowheads="1"/>
          </p:cNvPicPr>
          <p:nvPr/>
        </p:nvPicPr>
        <p:blipFill rotWithShape="1">
          <a:blip r:embed="rId3" cstate="print"/>
          <a:srcRect r="86950" b="79161"/>
          <a:stretch/>
        </p:blipFill>
        <p:spPr bwMode="auto">
          <a:xfrm>
            <a:off x="262146" y="180870"/>
            <a:ext cx="1193165" cy="1428989"/>
          </a:xfrm>
          <a:prstGeom prst="rect">
            <a:avLst/>
          </a:prstGeom>
          <a:noFill/>
        </p:spPr>
      </p:pic>
    </p:spTree>
    <p:extLst>
      <p:ext uri="{BB962C8B-B14F-4D97-AF65-F5344CB8AC3E}">
        <p14:creationId xmlns:p14="http://schemas.microsoft.com/office/powerpoint/2010/main" val="2020394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ateraeycu\Desktop\Best Practice Standards - Marlowe's Closing at NADCP_Page_14.png"/>
          <p:cNvPicPr>
            <a:picLocks noChangeAspect="1" noChangeArrowheads="1"/>
          </p:cNvPicPr>
          <p:nvPr/>
        </p:nvPicPr>
        <p:blipFill rotWithShape="1">
          <a:blip r:embed="rId2" cstate="print"/>
          <a:srcRect l="15163" t="26099" r="5817" b="15305"/>
          <a:stretch/>
        </p:blipFill>
        <p:spPr bwMode="auto">
          <a:xfrm>
            <a:off x="2408348" y="2292439"/>
            <a:ext cx="7225049" cy="4018209"/>
          </a:xfrm>
          <a:prstGeom prst="rect">
            <a:avLst/>
          </a:prstGeom>
          <a:noFill/>
          <a:ln>
            <a:solidFill>
              <a:schemeClr val="tx1"/>
            </a:solidFill>
          </a:ln>
        </p:spPr>
      </p:pic>
      <p:pic>
        <p:nvPicPr>
          <p:cNvPr id="5" name="Picture 2" descr="C:\Users\wateraeycu\Desktop\Best Practice Standards - Marlowe's Closing at NADCP_Page_14.png"/>
          <p:cNvPicPr>
            <a:picLocks noChangeAspect="1" noChangeArrowheads="1"/>
          </p:cNvPicPr>
          <p:nvPr/>
        </p:nvPicPr>
        <p:blipFill rotWithShape="1">
          <a:blip r:embed="rId2" cstate="print"/>
          <a:srcRect r="86950" b="79161"/>
          <a:stretch/>
        </p:blipFill>
        <p:spPr bwMode="auto">
          <a:xfrm>
            <a:off x="159117" y="180870"/>
            <a:ext cx="1193165" cy="1428989"/>
          </a:xfrm>
          <a:prstGeom prst="rect">
            <a:avLst/>
          </a:prstGeom>
          <a:noFill/>
        </p:spPr>
      </p:pic>
      <p:sp>
        <p:nvSpPr>
          <p:cNvPr id="8" name="Title 1"/>
          <p:cNvSpPr>
            <a:spLocks noGrp="1"/>
          </p:cNvSpPr>
          <p:nvPr>
            <p:ph type="title"/>
          </p:nvPr>
        </p:nvSpPr>
        <p:spPr>
          <a:xfrm>
            <a:off x="1059654" y="368239"/>
            <a:ext cx="10341684" cy="1054250"/>
          </a:xfrm>
        </p:spPr>
        <p:txBody>
          <a:bodyPr/>
          <a:lstStyle/>
          <a:p>
            <a:r>
              <a:rPr lang="en-US" sz="3600" dirty="0" smtClean="0"/>
              <a:t>Drug Courts That Expected the Prosecutor to Attend All Team Meetings Had More Than 2 Times Greater Cost Savings </a:t>
            </a:r>
            <a:endParaRPr lang="en-US" sz="3600" dirty="0"/>
          </a:p>
        </p:txBody>
      </p:sp>
    </p:spTree>
    <p:extLst>
      <p:ext uri="{BB962C8B-B14F-4D97-AF65-F5344CB8AC3E}">
        <p14:creationId xmlns:p14="http://schemas.microsoft.com/office/powerpoint/2010/main" val="373576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172" y="505761"/>
            <a:ext cx="10341684" cy="1054250"/>
          </a:xfrm>
        </p:spPr>
        <p:txBody>
          <a:bodyPr/>
          <a:lstStyle/>
          <a:p>
            <a:r>
              <a:rPr lang="en-US" sz="3600" dirty="0" smtClean="0"/>
              <a:t>Drug Courts That Expected the Public Defender to Attend All Team Meetings Had 3 Times Greater Savings</a:t>
            </a:r>
            <a:endParaRPr lang="en-US" sz="3600" dirty="0"/>
          </a:p>
        </p:txBody>
      </p:sp>
      <p:pic>
        <p:nvPicPr>
          <p:cNvPr id="4" name="Picture 2" descr="C:\Users\wateraeycu\Desktop\Best Practice Standards - Marlowe's Closing at NADCP_Page_14.png"/>
          <p:cNvPicPr>
            <a:picLocks noChangeAspect="1" noChangeArrowheads="1"/>
          </p:cNvPicPr>
          <p:nvPr/>
        </p:nvPicPr>
        <p:blipFill rotWithShape="1">
          <a:blip r:embed="rId2" cstate="print"/>
          <a:srcRect r="86950" b="79161"/>
          <a:stretch/>
        </p:blipFill>
        <p:spPr bwMode="auto">
          <a:xfrm>
            <a:off x="159117" y="180870"/>
            <a:ext cx="1193165" cy="1428989"/>
          </a:xfrm>
          <a:prstGeom prst="rect">
            <a:avLst/>
          </a:prstGeom>
          <a:noFill/>
        </p:spPr>
      </p:pic>
      <p:pic>
        <p:nvPicPr>
          <p:cNvPr id="6" name="Picture 2" descr="C:\Users\wateraeycu\Desktop\Best Practice Standards - Marlowe's Closing at NADCP_Page_15.png"/>
          <p:cNvPicPr>
            <a:picLocks noChangeAspect="1" noChangeArrowheads="1"/>
          </p:cNvPicPr>
          <p:nvPr/>
        </p:nvPicPr>
        <p:blipFill rotWithShape="1">
          <a:blip r:embed="rId3" cstate="print"/>
          <a:srcRect l="16367" t="25543" r="4894" b="11353"/>
          <a:stretch/>
        </p:blipFill>
        <p:spPr bwMode="auto">
          <a:xfrm>
            <a:off x="2292441" y="2253804"/>
            <a:ext cx="7199290" cy="4327302"/>
          </a:xfrm>
          <a:prstGeom prst="rect">
            <a:avLst/>
          </a:prstGeom>
          <a:noFill/>
          <a:ln>
            <a:solidFill>
              <a:schemeClr val="tx1"/>
            </a:solidFill>
          </a:ln>
        </p:spPr>
      </p:pic>
    </p:spTree>
    <p:extLst>
      <p:ext uri="{BB962C8B-B14F-4D97-AF65-F5344CB8AC3E}">
        <p14:creationId xmlns:p14="http://schemas.microsoft.com/office/powerpoint/2010/main" val="50316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0866" y="402729"/>
            <a:ext cx="10341684" cy="1054250"/>
          </a:xfrm>
        </p:spPr>
        <p:txBody>
          <a:bodyPr/>
          <a:lstStyle/>
          <a:p>
            <a:r>
              <a:rPr lang="en-US" sz="3600" dirty="0" smtClean="0"/>
              <a:t>Drug Courts that Required a Treatment Representative at Court Hearings Had 9 Times Greater Savings</a:t>
            </a:r>
            <a:endParaRPr lang="en-US" sz="3600" dirty="0"/>
          </a:p>
        </p:txBody>
      </p:sp>
      <p:pic>
        <p:nvPicPr>
          <p:cNvPr id="4" name="Picture 2" descr="C:\Users\wateraeycu\Desktop\Best Practice Standards - Marlowe's Closing at NADCP_Page_13.png"/>
          <p:cNvPicPr>
            <a:picLocks noChangeAspect="1" noChangeArrowheads="1"/>
          </p:cNvPicPr>
          <p:nvPr/>
        </p:nvPicPr>
        <p:blipFill rotWithShape="1">
          <a:blip r:embed="rId2" cstate="print"/>
          <a:srcRect l="16570" t="24415" r="1874" b="10603"/>
          <a:stretch/>
        </p:blipFill>
        <p:spPr bwMode="auto">
          <a:xfrm>
            <a:off x="2369711" y="2279560"/>
            <a:ext cx="7456868" cy="4456090"/>
          </a:xfrm>
          <a:prstGeom prst="rect">
            <a:avLst/>
          </a:prstGeom>
          <a:noFill/>
          <a:ln>
            <a:solidFill>
              <a:schemeClr val="tx1"/>
            </a:solidFill>
          </a:ln>
        </p:spPr>
      </p:pic>
      <p:pic>
        <p:nvPicPr>
          <p:cNvPr id="5" name="Picture 2" descr="C:\Users\wateraeycu\Desktop\Best Practice Standards - Marlowe's Closing at NADCP_Page_14.png"/>
          <p:cNvPicPr>
            <a:picLocks noChangeAspect="1" noChangeArrowheads="1"/>
          </p:cNvPicPr>
          <p:nvPr/>
        </p:nvPicPr>
        <p:blipFill rotWithShape="1">
          <a:blip r:embed="rId3" cstate="print"/>
          <a:srcRect r="86950" b="79161"/>
          <a:stretch/>
        </p:blipFill>
        <p:spPr bwMode="auto">
          <a:xfrm>
            <a:off x="159117" y="180870"/>
            <a:ext cx="1193165" cy="1428989"/>
          </a:xfrm>
          <a:prstGeom prst="rect">
            <a:avLst/>
          </a:prstGeom>
          <a:noFill/>
        </p:spPr>
      </p:pic>
    </p:spTree>
    <p:extLst>
      <p:ext uri="{BB962C8B-B14F-4D97-AF65-F5344CB8AC3E}">
        <p14:creationId xmlns:p14="http://schemas.microsoft.com/office/powerpoint/2010/main" val="2945275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446" y="364092"/>
            <a:ext cx="10341684" cy="1054250"/>
          </a:xfrm>
        </p:spPr>
        <p:txBody>
          <a:bodyPr/>
          <a:lstStyle/>
          <a:p>
            <a:r>
              <a:rPr lang="en-US" sz="3600" dirty="0" smtClean="0"/>
              <a:t>Drug Courts that included Law Enforcement as a Member of the Team Had Greater Cost Savings</a:t>
            </a:r>
            <a:endParaRPr lang="en-US" sz="3600" dirty="0"/>
          </a:p>
        </p:txBody>
      </p:sp>
      <p:pic>
        <p:nvPicPr>
          <p:cNvPr id="4" name="Picture 2" descr="C:\Users\wateraeycu\Desktop\Best Practice Standards - Marlowe's Closing at NADCP_Page_14.png"/>
          <p:cNvPicPr>
            <a:picLocks noChangeAspect="1" noChangeArrowheads="1"/>
          </p:cNvPicPr>
          <p:nvPr/>
        </p:nvPicPr>
        <p:blipFill rotWithShape="1">
          <a:blip r:embed="rId2" cstate="print"/>
          <a:srcRect r="86950" b="79161"/>
          <a:stretch/>
        </p:blipFill>
        <p:spPr bwMode="auto">
          <a:xfrm>
            <a:off x="159117" y="180870"/>
            <a:ext cx="1193165" cy="1428989"/>
          </a:xfrm>
          <a:prstGeom prst="rect">
            <a:avLst/>
          </a:prstGeom>
          <a:noFill/>
        </p:spPr>
      </p:pic>
      <p:pic>
        <p:nvPicPr>
          <p:cNvPr id="5" name="Picture 2" descr="C:\Users\wateraeycu\Desktop\Best Practice Standards - Marlowe's Closing at NADCP_Page_17.png"/>
          <p:cNvPicPr>
            <a:picLocks noChangeAspect="1" noChangeArrowheads="1"/>
          </p:cNvPicPr>
          <p:nvPr/>
        </p:nvPicPr>
        <p:blipFill rotWithShape="1">
          <a:blip r:embed="rId3" cstate="print"/>
          <a:srcRect l="16429" t="24603" r="2015" b="10979"/>
          <a:stretch/>
        </p:blipFill>
        <p:spPr bwMode="auto">
          <a:xfrm>
            <a:off x="2434101" y="2176532"/>
            <a:ext cx="7456869" cy="4417454"/>
          </a:xfrm>
          <a:prstGeom prst="rect">
            <a:avLst/>
          </a:prstGeom>
          <a:noFill/>
          <a:ln>
            <a:solidFill>
              <a:schemeClr val="tx1"/>
            </a:solidFill>
          </a:ln>
        </p:spPr>
      </p:pic>
    </p:spTree>
    <p:extLst>
      <p:ext uri="{BB962C8B-B14F-4D97-AF65-F5344CB8AC3E}">
        <p14:creationId xmlns:p14="http://schemas.microsoft.com/office/powerpoint/2010/main" val="2223856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872" y="2162968"/>
            <a:ext cx="9076659" cy="3599316"/>
          </a:xfrm>
        </p:spPr>
        <p:txBody>
          <a:bodyPr/>
          <a:lstStyle/>
          <a:p>
            <a:r>
              <a:rPr lang="en-US" dirty="0" smtClean="0"/>
              <a:t>In status hearings, participants interact with all team members in the same proceeding, the judge speaks personally with each participant</a:t>
            </a:r>
          </a:p>
          <a:p>
            <a:pPr lvl="1"/>
            <a:r>
              <a:rPr lang="en-US" dirty="0" smtClean="0"/>
              <a:t>“Incentives, sanctions, and treatment adjustments are administered in accordance with participants’ progress or lack thereof in treatment” (Roper &amp; Lessenger, 2007)</a:t>
            </a:r>
            <a:endParaRPr lang="en-US" dirty="0"/>
          </a:p>
        </p:txBody>
      </p:sp>
      <p:sp>
        <p:nvSpPr>
          <p:cNvPr id="6" name="Footer Placeholder 3"/>
          <p:cNvSpPr>
            <a:spLocks noGrp="1"/>
          </p:cNvSpPr>
          <p:nvPr>
            <p:ph type="ftr" sz="quarter" idx="11"/>
          </p:nvPr>
        </p:nvSpPr>
        <p:spPr>
          <a:xfrm>
            <a:off x="559755" y="6492875"/>
            <a:ext cx="9875589"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46</a:t>
            </a:r>
            <a:endParaRPr lang="en-US" dirty="0"/>
          </a:p>
        </p:txBody>
      </p:sp>
      <p:sp>
        <p:nvSpPr>
          <p:cNvPr id="2" name="Title 1"/>
          <p:cNvSpPr>
            <a:spLocks noGrp="1"/>
          </p:cNvSpPr>
          <p:nvPr>
            <p:ph type="title"/>
          </p:nvPr>
        </p:nvSpPr>
        <p:spPr>
          <a:xfrm>
            <a:off x="1237872" y="734643"/>
            <a:ext cx="9613861" cy="1080938"/>
          </a:xfrm>
        </p:spPr>
        <p:txBody>
          <a:bodyPr/>
          <a:lstStyle/>
          <a:p>
            <a:r>
              <a:rPr lang="en-US" dirty="0" smtClean="0"/>
              <a:t>Status Hearings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35344" y="5398014"/>
            <a:ext cx="1626957" cy="1364023"/>
          </a:xfrm>
          <a:prstGeom prst="rect">
            <a:avLst/>
          </a:prstGeom>
        </p:spPr>
      </p:pic>
    </p:spTree>
    <p:extLst>
      <p:ext uri="{BB962C8B-B14F-4D97-AF65-F5344CB8AC3E}">
        <p14:creationId xmlns:p14="http://schemas.microsoft.com/office/powerpoint/2010/main" val="3271250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1554" y="2221547"/>
            <a:ext cx="9613861" cy="3599316"/>
          </a:xfrm>
        </p:spPr>
        <p:txBody>
          <a:bodyPr>
            <a:normAutofit/>
          </a:bodyPr>
          <a:lstStyle/>
          <a:p>
            <a:r>
              <a:rPr lang="en-US" sz="2000" dirty="0" smtClean="0"/>
              <a:t>Participants and staff rate communication among team members as one of the most important factors for their success in Treatment Courts </a:t>
            </a:r>
          </a:p>
          <a:p>
            <a:r>
              <a:rPr lang="en-US" sz="2000" dirty="0" smtClean="0"/>
              <a:t>Participants complain they are forced to repeat the same information and to comply to inconsistent mandates from different agencies </a:t>
            </a:r>
          </a:p>
          <a:p>
            <a:r>
              <a:rPr lang="en-US" sz="2000" dirty="0" smtClean="0"/>
              <a:t>HIPAA controls how and under what circumstances information may be disclosed (U.S. DHHS, 2003)</a:t>
            </a:r>
          </a:p>
          <a:p>
            <a:pPr lvl="1"/>
            <a:r>
              <a:rPr lang="en-US" sz="1600" dirty="0" smtClean="0"/>
              <a:t>It does not prohibit from sharing formation related to substance abuse and mental health treatment (Matz, 2014; Meyer, 2011b)</a:t>
            </a:r>
            <a:endParaRPr lang="en-US" sz="1600" dirty="0"/>
          </a:p>
        </p:txBody>
      </p:sp>
      <p:sp>
        <p:nvSpPr>
          <p:cNvPr id="6" name="Footer Placeholder 3"/>
          <p:cNvSpPr>
            <a:spLocks noGrp="1"/>
          </p:cNvSpPr>
          <p:nvPr>
            <p:ph type="ftr" sz="quarter" idx="11"/>
          </p:nvPr>
        </p:nvSpPr>
        <p:spPr>
          <a:xfrm>
            <a:off x="375521" y="6492875"/>
            <a:ext cx="10101666"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42-43</a:t>
            </a:r>
            <a:endParaRPr lang="en-US" dirty="0"/>
          </a:p>
        </p:txBody>
      </p:sp>
      <p:sp>
        <p:nvSpPr>
          <p:cNvPr id="2" name="Title 1"/>
          <p:cNvSpPr>
            <a:spLocks noGrp="1"/>
          </p:cNvSpPr>
          <p:nvPr>
            <p:ph type="title"/>
          </p:nvPr>
        </p:nvSpPr>
        <p:spPr>
          <a:xfrm>
            <a:off x="1221554" y="632254"/>
            <a:ext cx="9613861" cy="1080938"/>
          </a:xfrm>
        </p:spPr>
        <p:txBody>
          <a:bodyPr/>
          <a:lstStyle/>
          <a:p>
            <a:r>
              <a:rPr lang="en-US" dirty="0" smtClean="0"/>
              <a:t>Sharing Information</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77187" y="5421635"/>
            <a:ext cx="1626957" cy="1364023"/>
          </a:xfrm>
          <a:prstGeom prst="rect">
            <a:avLst/>
          </a:prstGeom>
        </p:spPr>
      </p:pic>
    </p:spTree>
    <p:extLst>
      <p:ext uri="{BB962C8B-B14F-4D97-AF65-F5344CB8AC3E}">
        <p14:creationId xmlns:p14="http://schemas.microsoft.com/office/powerpoint/2010/main" val="409034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872" y="4551452"/>
            <a:ext cx="10327340" cy="2998758"/>
          </a:xfrm>
        </p:spPr>
        <p:txBody>
          <a:bodyPr>
            <a:normAutofit/>
          </a:bodyPr>
          <a:lstStyle/>
          <a:p>
            <a:pPr lvl="2"/>
            <a:r>
              <a:rPr lang="en-US" dirty="0" smtClean="0"/>
              <a:t>Name</a:t>
            </a:r>
          </a:p>
          <a:p>
            <a:pPr lvl="2"/>
            <a:r>
              <a:rPr lang="en-US" dirty="0" smtClean="0"/>
              <a:t>County/Program</a:t>
            </a:r>
          </a:p>
          <a:p>
            <a:pPr lvl="2"/>
            <a:r>
              <a:rPr lang="en-US" dirty="0" smtClean="0"/>
              <a:t>Years of Service</a:t>
            </a:r>
          </a:p>
          <a:p>
            <a:pPr lvl="2"/>
            <a:r>
              <a:rPr lang="en-US" dirty="0" smtClean="0"/>
              <a:t>One thing you hope to learn or gain from this conference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389" y="5421081"/>
            <a:ext cx="1627632" cy="13655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901" y="844460"/>
            <a:ext cx="2928726" cy="3416847"/>
          </a:xfrm>
          <a:prstGeom prst="rect">
            <a:avLst/>
          </a:prstGeom>
        </p:spPr>
      </p:pic>
    </p:spTree>
    <p:extLst>
      <p:ext uri="{BB962C8B-B14F-4D97-AF65-F5344CB8AC3E}">
        <p14:creationId xmlns:p14="http://schemas.microsoft.com/office/powerpoint/2010/main" val="1765138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4756" y="2107317"/>
            <a:ext cx="9613861" cy="4004875"/>
          </a:xfrm>
        </p:spPr>
        <p:txBody>
          <a:bodyPr>
            <a:normAutofit/>
          </a:bodyPr>
          <a:lstStyle/>
          <a:p>
            <a:r>
              <a:rPr lang="en-US" sz="2000" dirty="0" smtClean="0"/>
              <a:t>The team serves essentially as a panel of “expert witnesses” for the judge (Bean, 2002; Hora &amp; Stalcup, 2008)</a:t>
            </a:r>
          </a:p>
          <a:p>
            <a:r>
              <a:rPr lang="en-US" sz="2000" dirty="0" smtClean="0"/>
              <a:t>Team members have an obligation to contribute relevant observations, insights, and recommendations NIATx Techniques</a:t>
            </a:r>
          </a:p>
          <a:p>
            <a:r>
              <a:rPr lang="en-US" sz="2000" dirty="0" smtClean="0"/>
              <a:t>Triangulation/staff splitting- Placing blame three ways</a:t>
            </a:r>
            <a:endParaRPr lang="en-US" sz="2000" dirty="0"/>
          </a:p>
        </p:txBody>
      </p:sp>
      <p:sp>
        <p:nvSpPr>
          <p:cNvPr id="7" name="Footer Placeholder 3"/>
          <p:cNvSpPr>
            <a:spLocks noGrp="1"/>
          </p:cNvSpPr>
          <p:nvPr>
            <p:ph type="ftr" sz="quarter" idx="11"/>
          </p:nvPr>
        </p:nvSpPr>
        <p:spPr>
          <a:xfrm>
            <a:off x="410355" y="6503216"/>
            <a:ext cx="10066831"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44-45</a:t>
            </a:r>
            <a:endParaRPr lang="en-US" dirty="0"/>
          </a:p>
        </p:txBody>
      </p:sp>
      <p:sp>
        <p:nvSpPr>
          <p:cNvPr id="2" name="Title 1"/>
          <p:cNvSpPr>
            <a:spLocks noGrp="1"/>
          </p:cNvSpPr>
          <p:nvPr>
            <p:ph type="title"/>
          </p:nvPr>
        </p:nvSpPr>
        <p:spPr>
          <a:xfrm>
            <a:off x="1162403" y="452792"/>
            <a:ext cx="9613861" cy="1080938"/>
          </a:xfrm>
        </p:spPr>
        <p:txBody>
          <a:bodyPr/>
          <a:lstStyle/>
          <a:p>
            <a:r>
              <a:rPr lang="en-US" dirty="0" smtClean="0"/>
              <a:t>Team Communication &amp; Decision Making</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77186" y="5430181"/>
            <a:ext cx="1626957" cy="1364023"/>
          </a:xfrm>
          <a:prstGeom prst="rect">
            <a:avLst/>
          </a:prstGeom>
        </p:spPr>
      </p:pic>
    </p:spTree>
    <p:extLst>
      <p:ext uri="{BB962C8B-B14F-4D97-AF65-F5344CB8AC3E}">
        <p14:creationId xmlns:p14="http://schemas.microsoft.com/office/powerpoint/2010/main" val="2890621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1871" y="2286948"/>
            <a:ext cx="9613861" cy="3599316"/>
          </a:xfrm>
        </p:spPr>
        <p:txBody>
          <a:bodyPr>
            <a:normAutofit fontScale="85000" lnSpcReduction="20000"/>
          </a:bodyPr>
          <a:lstStyle/>
          <a:p>
            <a:pPr marL="0" indent="0">
              <a:buNone/>
            </a:pPr>
            <a:r>
              <a:rPr lang="en-US" u="sng" dirty="0" err="1" smtClean="0"/>
              <a:t>NIATx</a:t>
            </a:r>
            <a:r>
              <a:rPr lang="en-US" u="sng" dirty="0" smtClean="0"/>
              <a:t> Techniques</a:t>
            </a:r>
            <a:endParaRPr lang="en-US" u="sng" dirty="0"/>
          </a:p>
          <a:p>
            <a:r>
              <a:rPr lang="en-US" dirty="0" smtClean="0"/>
              <a:t>Avoid Ego Centered </a:t>
            </a:r>
          </a:p>
          <a:p>
            <a:r>
              <a:rPr lang="en-US" dirty="0" smtClean="0"/>
              <a:t>Avoid Downward </a:t>
            </a:r>
          </a:p>
          <a:p>
            <a:r>
              <a:rPr lang="en-US" dirty="0" smtClean="0"/>
              <a:t>Attentive Listening</a:t>
            </a:r>
          </a:p>
          <a:p>
            <a:r>
              <a:rPr lang="en-US" dirty="0" smtClean="0"/>
              <a:t>Reinforce Others First</a:t>
            </a:r>
          </a:p>
          <a:p>
            <a:r>
              <a:rPr lang="en-US" dirty="0" smtClean="0"/>
              <a:t>Common Ground</a:t>
            </a:r>
          </a:p>
          <a:p>
            <a:r>
              <a:rPr lang="en-US" dirty="0" smtClean="0"/>
              <a:t>Reframe Neutrally</a:t>
            </a:r>
          </a:p>
          <a:p>
            <a:r>
              <a:rPr lang="en-US" dirty="0" smtClean="0"/>
              <a:t>Inclusive</a:t>
            </a:r>
          </a:p>
          <a:p>
            <a:r>
              <a:rPr lang="en-US" dirty="0" smtClean="0"/>
              <a:t>Understand</a:t>
            </a:r>
          </a:p>
          <a:p>
            <a:r>
              <a:rPr lang="en-US" dirty="0" smtClean="0"/>
              <a:t>Empathetic Listening</a:t>
            </a:r>
          </a:p>
          <a:p>
            <a:r>
              <a:rPr lang="en-US" dirty="0" smtClean="0"/>
              <a:t>Sum up</a:t>
            </a:r>
            <a:endParaRPr lang="en-US" dirty="0"/>
          </a:p>
        </p:txBody>
      </p:sp>
      <p:sp>
        <p:nvSpPr>
          <p:cNvPr id="2" name="Title 1"/>
          <p:cNvSpPr>
            <a:spLocks noGrp="1"/>
          </p:cNvSpPr>
          <p:nvPr>
            <p:ph type="title"/>
          </p:nvPr>
        </p:nvSpPr>
        <p:spPr>
          <a:xfrm>
            <a:off x="1222477" y="599399"/>
            <a:ext cx="9613861" cy="1080938"/>
          </a:xfrm>
        </p:spPr>
        <p:txBody>
          <a:bodyPr>
            <a:noAutofit/>
          </a:bodyPr>
          <a:lstStyle/>
          <a:p>
            <a:r>
              <a:rPr lang="en-US" sz="4400" dirty="0" smtClean="0"/>
              <a:t>10 Effective Communication Strategies Proven in Drug Courts</a:t>
            </a:r>
            <a:endParaRPr lang="en-US" sz="44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46378" y="5422967"/>
            <a:ext cx="1626957" cy="1364023"/>
          </a:xfrm>
          <a:prstGeom prst="rect">
            <a:avLst/>
          </a:prstGeom>
        </p:spPr>
      </p:pic>
      <p:sp>
        <p:nvSpPr>
          <p:cNvPr id="6" name="Footer Placeholder 3"/>
          <p:cNvSpPr>
            <a:spLocks noGrp="1"/>
          </p:cNvSpPr>
          <p:nvPr>
            <p:ph type="ftr" sz="quarter" idx="11"/>
          </p:nvPr>
        </p:nvSpPr>
        <p:spPr>
          <a:xfrm>
            <a:off x="410355" y="6492875"/>
            <a:ext cx="1003602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44-45</a:t>
            </a:r>
            <a:endParaRPr lang="en-US" dirty="0"/>
          </a:p>
        </p:txBody>
      </p:sp>
    </p:spTree>
    <p:extLst>
      <p:ext uri="{BB962C8B-B14F-4D97-AF65-F5344CB8AC3E}">
        <p14:creationId xmlns:p14="http://schemas.microsoft.com/office/powerpoint/2010/main" val="128598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8909" y="2289444"/>
            <a:ext cx="10327340" cy="3877815"/>
          </a:xfrm>
        </p:spPr>
        <p:txBody>
          <a:bodyPr/>
          <a:lstStyle/>
          <a:p>
            <a:r>
              <a:rPr lang="en-US" dirty="0" smtClean="0"/>
              <a:t>Have you ever participated in a team retreat with your treatment court team?</a:t>
            </a:r>
            <a:endParaRPr lang="en-US" dirty="0"/>
          </a:p>
          <a:p>
            <a:pPr marL="868680" lvl="1" indent="-457200">
              <a:buFont typeface="+mj-lt"/>
              <a:buAutoNum type="alphaUcPeriod"/>
            </a:pPr>
            <a:r>
              <a:rPr lang="en-US" dirty="0"/>
              <a:t>	</a:t>
            </a:r>
            <a:r>
              <a:rPr lang="en-US" dirty="0" smtClean="0"/>
              <a:t>Yes</a:t>
            </a:r>
          </a:p>
          <a:p>
            <a:pPr marL="868680" lvl="1" indent="-457200">
              <a:buFont typeface="+mj-lt"/>
              <a:buAutoNum type="alphaUcPeriod"/>
            </a:pPr>
            <a:r>
              <a:rPr lang="en-US" dirty="0" smtClean="0"/>
              <a:t>No </a:t>
            </a:r>
          </a:p>
        </p:txBody>
      </p:sp>
      <p:sp>
        <p:nvSpPr>
          <p:cNvPr id="4" name="Title 3"/>
          <p:cNvSpPr>
            <a:spLocks noGrp="1"/>
          </p:cNvSpPr>
          <p:nvPr>
            <p:ph type="title"/>
          </p:nvPr>
        </p:nvSpPr>
        <p:spPr/>
        <p:txBody>
          <a:bodyPr/>
          <a:lstStyle/>
          <a:p>
            <a:r>
              <a:rPr lang="en-US" sz="4800" dirty="0" smtClean="0"/>
              <a:t>Clicker Question: Team Retreats</a:t>
            </a:r>
            <a:endParaRPr lang="en-US" sz="4800" dirty="0"/>
          </a:p>
        </p:txBody>
      </p:sp>
    </p:spTree>
    <p:extLst>
      <p:ext uri="{BB962C8B-B14F-4D97-AF65-F5344CB8AC3E}">
        <p14:creationId xmlns:p14="http://schemas.microsoft.com/office/powerpoint/2010/main" val="2855904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Key Principles</a:t>
            </a:r>
          </a:p>
          <a:p>
            <a:r>
              <a:rPr lang="en-US" dirty="0" smtClean="0"/>
              <a:t>Collaborate</a:t>
            </a:r>
          </a:p>
          <a:p>
            <a:r>
              <a:rPr lang="en-US" dirty="0" smtClean="0"/>
              <a:t>Make discussion introvert friendly</a:t>
            </a:r>
          </a:p>
          <a:p>
            <a:r>
              <a:rPr lang="en-US" dirty="0" smtClean="0"/>
              <a:t>Encourage people to express themselves</a:t>
            </a:r>
          </a:p>
          <a:p>
            <a:r>
              <a:rPr lang="en-US" dirty="0" smtClean="0"/>
              <a:t>Combine team building with work</a:t>
            </a:r>
          </a:p>
          <a:p>
            <a:r>
              <a:rPr lang="en-US" dirty="0" smtClean="0"/>
              <a:t>Stay on topic</a:t>
            </a:r>
          </a:p>
          <a:p>
            <a:r>
              <a:rPr lang="en-US" dirty="0" smtClean="0"/>
              <a:t>Diverge-converge</a:t>
            </a:r>
          </a:p>
          <a:p>
            <a:r>
              <a:rPr lang="en-US" dirty="0" smtClean="0"/>
              <a:t>Document next steps</a:t>
            </a:r>
          </a:p>
        </p:txBody>
      </p:sp>
      <p:sp>
        <p:nvSpPr>
          <p:cNvPr id="4" name="Title 3"/>
          <p:cNvSpPr>
            <a:spLocks noGrp="1"/>
          </p:cNvSpPr>
          <p:nvPr>
            <p:ph type="title"/>
          </p:nvPr>
        </p:nvSpPr>
        <p:spPr/>
        <p:txBody>
          <a:bodyPr/>
          <a:lstStyle/>
          <a:p>
            <a:r>
              <a:rPr lang="en-US" dirty="0" smtClean="0"/>
              <a:t>Team Retreat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245" y="2857402"/>
            <a:ext cx="4206235" cy="3156438"/>
          </a:xfrm>
          <a:prstGeom prst="rect">
            <a:avLst/>
          </a:prstGeom>
        </p:spPr>
      </p:pic>
    </p:spTree>
    <p:extLst>
      <p:ext uri="{BB962C8B-B14F-4D97-AF65-F5344CB8AC3E}">
        <p14:creationId xmlns:p14="http://schemas.microsoft.com/office/powerpoint/2010/main" val="1224481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19559" y="6492875"/>
            <a:ext cx="6094858" cy="365125"/>
          </a:xfrm>
        </p:spPr>
        <p:txBody>
          <a:bodyPr/>
          <a:lstStyle/>
          <a:p>
            <a:r>
              <a:rPr lang="en-US" dirty="0" smtClean="0"/>
              <a:t>Training </a:t>
            </a:r>
            <a:r>
              <a:rPr lang="en-US" dirty="0" smtClean="0"/>
              <a:t>Resources Group, Inc., James </a:t>
            </a:r>
            <a:r>
              <a:rPr lang="en-US" dirty="0" err="1" smtClean="0"/>
              <a:t>McCaffery</a:t>
            </a:r>
            <a:r>
              <a:rPr lang="en-US" dirty="0" smtClean="0"/>
              <a:t>, 2014.</a:t>
            </a:r>
            <a:endParaRPr lang="en-US" dirty="0"/>
          </a:p>
        </p:txBody>
      </p:sp>
      <p:sp>
        <p:nvSpPr>
          <p:cNvPr id="4" name="Title 3"/>
          <p:cNvSpPr>
            <a:spLocks noGrp="1"/>
          </p:cNvSpPr>
          <p:nvPr>
            <p:ph type="title"/>
          </p:nvPr>
        </p:nvSpPr>
        <p:spPr/>
        <p:txBody>
          <a:bodyPr/>
          <a:lstStyle/>
          <a:p>
            <a:r>
              <a:rPr lang="en-US" dirty="0" smtClean="0"/>
              <a:t>Planning A Retreat</a:t>
            </a:r>
            <a:endParaRPr lang="en-US" dirty="0"/>
          </a:p>
        </p:txBody>
      </p:sp>
      <p:sp>
        <p:nvSpPr>
          <p:cNvPr id="2" name="Content Placeholder 1"/>
          <p:cNvSpPr>
            <a:spLocks noGrp="1"/>
          </p:cNvSpPr>
          <p:nvPr>
            <p:ph sz="quarter" idx="13"/>
          </p:nvPr>
        </p:nvSpPr>
        <p:spPr/>
        <p:txBody>
          <a:bodyPr>
            <a:normAutofit fontScale="70000" lnSpcReduction="20000"/>
          </a:bodyPr>
          <a:lstStyle/>
          <a:p>
            <a:r>
              <a:rPr lang="en-US" dirty="0" smtClean="0"/>
              <a:t>Define the purpose</a:t>
            </a:r>
          </a:p>
          <a:p>
            <a:pPr lvl="1"/>
            <a:r>
              <a:rPr lang="en-US" dirty="0" smtClean="0"/>
              <a:t>Strategic Planning</a:t>
            </a:r>
          </a:p>
          <a:p>
            <a:pPr lvl="1"/>
            <a:r>
              <a:rPr lang="en-US" dirty="0" smtClean="0"/>
              <a:t>Training</a:t>
            </a:r>
          </a:p>
          <a:p>
            <a:pPr lvl="1"/>
            <a:r>
              <a:rPr lang="en-US" dirty="0" smtClean="0"/>
              <a:t>Team Building</a:t>
            </a:r>
          </a:p>
          <a:p>
            <a:pPr lvl="1"/>
            <a:r>
              <a:rPr lang="en-US" dirty="0" smtClean="0"/>
              <a:t>Launch a new project</a:t>
            </a:r>
          </a:p>
          <a:p>
            <a:r>
              <a:rPr lang="en-US" dirty="0" smtClean="0"/>
              <a:t>Know your goal(s)</a:t>
            </a:r>
          </a:p>
          <a:p>
            <a:pPr lvl="1"/>
            <a:r>
              <a:rPr lang="en-US" dirty="0" smtClean="0"/>
              <a:t>Goals are related to the function of the program (not participant focused)</a:t>
            </a:r>
          </a:p>
          <a:p>
            <a:pPr lvl="1"/>
            <a:r>
              <a:rPr lang="en-US" dirty="0" smtClean="0"/>
              <a:t>SMART</a:t>
            </a:r>
          </a:p>
          <a:p>
            <a:r>
              <a:rPr lang="en-US" dirty="0" smtClean="0"/>
              <a:t>Logistics</a:t>
            </a:r>
          </a:p>
          <a:p>
            <a:pPr lvl="1"/>
            <a:r>
              <a:rPr lang="en-US" dirty="0" smtClean="0"/>
              <a:t>Place</a:t>
            </a:r>
          </a:p>
          <a:p>
            <a:pPr lvl="1"/>
            <a:r>
              <a:rPr lang="en-US" dirty="0" smtClean="0"/>
              <a:t>Time (duration)</a:t>
            </a:r>
          </a:p>
          <a:p>
            <a:pPr lvl="1"/>
            <a:r>
              <a:rPr lang="en-US" dirty="0" smtClean="0"/>
              <a:t>Who is invited</a:t>
            </a:r>
          </a:p>
          <a:p>
            <a:pPr lvl="1"/>
            <a:r>
              <a:rPr lang="en-US" dirty="0" smtClean="0"/>
              <a:t>Food/beverages</a:t>
            </a:r>
          </a:p>
          <a:p>
            <a:pPr lvl="1"/>
            <a:r>
              <a:rPr lang="en-US" dirty="0" smtClean="0"/>
              <a:t>Supplies/AV needs</a:t>
            </a:r>
          </a:p>
        </p:txBody>
      </p:sp>
      <p:sp>
        <p:nvSpPr>
          <p:cNvPr id="5" name="Content Placeholder 4"/>
          <p:cNvSpPr>
            <a:spLocks noGrp="1"/>
          </p:cNvSpPr>
          <p:nvPr>
            <p:ph sz="quarter" idx="14"/>
          </p:nvPr>
        </p:nvSpPr>
        <p:spPr/>
        <p:txBody>
          <a:bodyPr>
            <a:normAutofit/>
          </a:bodyPr>
          <a:lstStyle/>
          <a:p>
            <a:r>
              <a:rPr lang="en-US" sz="1600" dirty="0"/>
              <a:t>Choose a </a:t>
            </a:r>
            <a:r>
              <a:rPr lang="en-US" sz="1600" dirty="0" smtClean="0"/>
              <a:t>facilitator</a:t>
            </a:r>
          </a:p>
          <a:p>
            <a:pPr lvl="1"/>
            <a:r>
              <a:rPr lang="en-US" sz="1600" dirty="0" smtClean="0"/>
              <a:t>Unbiased</a:t>
            </a:r>
          </a:p>
          <a:p>
            <a:pPr lvl="1"/>
            <a:r>
              <a:rPr lang="en-US" sz="1600" dirty="0" smtClean="0"/>
              <a:t>Trained in the group process</a:t>
            </a:r>
          </a:p>
          <a:p>
            <a:pPr lvl="1"/>
            <a:r>
              <a:rPr lang="en-US" sz="1600" dirty="0" smtClean="0"/>
              <a:t>Able to maintain a neutral position</a:t>
            </a:r>
            <a:endParaRPr lang="en-US" sz="1600" dirty="0"/>
          </a:p>
          <a:p>
            <a:r>
              <a:rPr lang="en-US" sz="1600" dirty="0"/>
              <a:t>Use time efficiently and </a:t>
            </a:r>
            <a:r>
              <a:rPr lang="en-US" sz="1600" dirty="0" smtClean="0"/>
              <a:t>effectively</a:t>
            </a:r>
          </a:p>
          <a:p>
            <a:pPr lvl="1"/>
            <a:r>
              <a:rPr lang="en-US" sz="1600" dirty="0" smtClean="0"/>
              <a:t>How will decisions be made?</a:t>
            </a:r>
          </a:p>
          <a:p>
            <a:pPr lvl="2"/>
            <a:r>
              <a:rPr lang="en-US" sz="1600" dirty="0" smtClean="0"/>
              <a:t>Consensus or majority</a:t>
            </a:r>
          </a:p>
          <a:p>
            <a:pPr lvl="2"/>
            <a:r>
              <a:rPr lang="en-US" sz="1600" dirty="0" smtClean="0"/>
              <a:t>Does anyone have the final say?</a:t>
            </a:r>
          </a:p>
          <a:p>
            <a:pPr lvl="2"/>
            <a:r>
              <a:rPr lang="en-US" sz="1600" dirty="0" smtClean="0"/>
              <a:t>Document the decision making process and decisions made</a:t>
            </a:r>
            <a:endParaRPr lang="en-US" sz="1600" dirty="0"/>
          </a:p>
          <a:p>
            <a:r>
              <a:rPr lang="en-US" sz="1600" dirty="0"/>
              <a:t>Meeting Format</a:t>
            </a:r>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298" y="5386898"/>
            <a:ext cx="1627632" cy="1365504"/>
          </a:xfrm>
          <a:prstGeom prst="rect">
            <a:avLst/>
          </a:prstGeom>
        </p:spPr>
      </p:pic>
    </p:spTree>
    <p:extLst>
      <p:ext uri="{BB962C8B-B14F-4D97-AF65-F5344CB8AC3E}">
        <p14:creationId xmlns:p14="http://schemas.microsoft.com/office/powerpoint/2010/main" val="185203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193346" y="2410586"/>
            <a:ext cx="6125594" cy="4593717"/>
          </a:xfrm>
        </p:spPr>
      </p:pic>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43032" y="195072"/>
            <a:ext cx="6218906" cy="3858260"/>
          </a:xfrm>
        </p:spPr>
      </p:pic>
    </p:spTree>
    <p:extLst>
      <p:ext uri="{BB962C8B-B14F-4D97-AF65-F5344CB8AC3E}">
        <p14:creationId xmlns:p14="http://schemas.microsoft.com/office/powerpoint/2010/main" val="3245105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487135" y="2208927"/>
            <a:ext cx="9772536" cy="3877815"/>
          </a:xfrm>
        </p:spPr>
        <p:txBody>
          <a:bodyPr>
            <a:normAutofit fontScale="62500" lnSpcReduction="20000"/>
          </a:bodyPr>
          <a:lstStyle/>
          <a:p>
            <a:r>
              <a:rPr lang="en-US" dirty="0" smtClean="0"/>
              <a:t>Forming- Newly formed group or new members have been added</a:t>
            </a:r>
          </a:p>
          <a:p>
            <a:pPr lvl="1"/>
            <a:r>
              <a:rPr lang="en-US" dirty="0" smtClean="0"/>
              <a:t>Excitement</a:t>
            </a:r>
          </a:p>
          <a:p>
            <a:pPr lvl="1"/>
            <a:r>
              <a:rPr lang="en-US" dirty="0" smtClean="0"/>
              <a:t>Positive and Polite</a:t>
            </a:r>
          </a:p>
          <a:p>
            <a:pPr lvl="1"/>
            <a:r>
              <a:rPr lang="en-US" dirty="0" smtClean="0"/>
              <a:t>Anxiety</a:t>
            </a:r>
          </a:p>
          <a:p>
            <a:pPr lvl="1"/>
            <a:r>
              <a:rPr lang="en-US" dirty="0" smtClean="0"/>
              <a:t>Roles and responsibilities aren't clear</a:t>
            </a:r>
          </a:p>
          <a:p>
            <a:r>
              <a:rPr lang="en-US" dirty="0" smtClean="0"/>
              <a:t>Storming</a:t>
            </a:r>
          </a:p>
          <a:p>
            <a:pPr lvl="1"/>
            <a:r>
              <a:rPr lang="en-US" dirty="0" smtClean="0"/>
              <a:t>Conflict between team members natural working styles</a:t>
            </a:r>
          </a:p>
          <a:p>
            <a:pPr lvl="1"/>
            <a:r>
              <a:rPr lang="en-US" dirty="0" smtClean="0"/>
              <a:t>Resistance, frustration, challenge leadership</a:t>
            </a:r>
          </a:p>
          <a:p>
            <a:r>
              <a:rPr lang="en-US" dirty="0" smtClean="0"/>
              <a:t>Norming</a:t>
            </a:r>
          </a:p>
          <a:p>
            <a:pPr lvl="1"/>
            <a:r>
              <a:rPr lang="en-US" dirty="0" smtClean="0"/>
              <a:t>Conflicts resolve</a:t>
            </a:r>
          </a:p>
          <a:p>
            <a:pPr lvl="1"/>
            <a:r>
              <a:rPr lang="en-US" dirty="0" smtClean="0"/>
              <a:t>Compromise</a:t>
            </a:r>
          </a:p>
          <a:p>
            <a:pPr lvl="1"/>
            <a:r>
              <a:rPr lang="en-US" dirty="0" smtClean="0"/>
              <a:t>Constructive Feedback</a:t>
            </a:r>
          </a:p>
          <a:p>
            <a:pPr lvl="1"/>
            <a:r>
              <a:rPr lang="en-US" dirty="0" smtClean="0"/>
              <a:t>Develop a stronger commitment to the goals</a:t>
            </a:r>
          </a:p>
          <a:p>
            <a:r>
              <a:rPr lang="en-US" dirty="0" smtClean="0"/>
              <a:t>Performing</a:t>
            </a:r>
          </a:p>
          <a:p>
            <a:pPr lvl="1"/>
            <a:r>
              <a:rPr lang="en-US" dirty="0" smtClean="0"/>
              <a:t>Goals are achieved</a:t>
            </a:r>
          </a:p>
          <a:p>
            <a:pPr lvl="1"/>
            <a:r>
              <a:rPr lang="en-US" dirty="0" smtClean="0"/>
              <a:t>Structures and processes set up are supported</a:t>
            </a:r>
          </a:p>
          <a:p>
            <a:pPr lvl="1"/>
            <a:r>
              <a:rPr lang="en-US" dirty="0" smtClean="0"/>
              <a:t>Delegation of tasks</a:t>
            </a:r>
          </a:p>
        </p:txBody>
      </p:sp>
      <p:sp>
        <p:nvSpPr>
          <p:cNvPr id="3" name="Title 2"/>
          <p:cNvSpPr>
            <a:spLocks noGrp="1"/>
          </p:cNvSpPr>
          <p:nvPr>
            <p:ph type="title"/>
          </p:nvPr>
        </p:nvSpPr>
        <p:spPr/>
        <p:txBody>
          <a:bodyPr/>
          <a:lstStyle/>
          <a:p>
            <a:r>
              <a:rPr lang="en-US" dirty="0" smtClean="0"/>
              <a:t>Group Process</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752" y="5403990"/>
            <a:ext cx="1627632" cy="1365504"/>
          </a:xfrm>
          <a:prstGeom prst="rect">
            <a:avLst/>
          </a:prstGeom>
        </p:spPr>
      </p:pic>
    </p:spTree>
    <p:extLst>
      <p:ext uri="{BB962C8B-B14F-4D97-AF65-F5344CB8AC3E}">
        <p14:creationId xmlns:p14="http://schemas.microsoft.com/office/powerpoint/2010/main" val="3089245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9" y="2083462"/>
            <a:ext cx="9613861" cy="4273477"/>
          </a:xfrm>
        </p:spPr>
        <p:txBody>
          <a:bodyPr>
            <a:normAutofit fontScale="77500" lnSpcReduction="20000"/>
          </a:bodyPr>
          <a:lstStyle/>
          <a:p>
            <a:pPr marL="0" indent="0">
              <a:buNone/>
            </a:pPr>
            <a:r>
              <a:rPr lang="en-US" sz="2600" dirty="0" smtClean="0"/>
              <a:t>Ongoing specialized training and supervision are needed for staff to achieve the goals of Treatment Court and conduct themselves in an ethical, professional, and effective manner</a:t>
            </a:r>
          </a:p>
          <a:p>
            <a:pPr marL="0" indent="0">
              <a:buNone/>
            </a:pPr>
            <a:endParaRPr lang="en-US" sz="1100" dirty="0" smtClean="0"/>
          </a:p>
          <a:p>
            <a:r>
              <a:rPr lang="en-US" dirty="0" smtClean="0"/>
              <a:t>Pre-implementation Trainings</a:t>
            </a:r>
          </a:p>
          <a:p>
            <a:pPr lvl="1">
              <a:buFont typeface="Courier New" panose="02070309020205020404" pitchFamily="49" charset="0"/>
              <a:buChar char="o"/>
            </a:pPr>
            <a:r>
              <a:rPr lang="en-US" dirty="0" smtClean="0"/>
              <a:t>Develop a mission statement, goals and objectives for the program, learn about best practices in Treatment Courts, and develop effective policies and procedures</a:t>
            </a:r>
          </a:p>
          <a:p>
            <a:pPr marL="457200" lvl="1" indent="0">
              <a:buNone/>
            </a:pPr>
            <a:endParaRPr lang="en-US" dirty="0" smtClean="0"/>
          </a:p>
          <a:p>
            <a:r>
              <a:rPr lang="en-US" dirty="0" smtClean="0"/>
              <a:t>Continuing Education Workshops</a:t>
            </a:r>
          </a:p>
          <a:p>
            <a:pPr lvl="1">
              <a:buFont typeface="Courier New" panose="02070309020205020404" pitchFamily="49" charset="0"/>
              <a:buChar char="o"/>
            </a:pPr>
            <a:r>
              <a:rPr lang="en-US" dirty="0" smtClean="0"/>
              <a:t>Provide experience Treatment Court professionals with up-to-date knowledge about new research findings on best practices in Treatment Courts</a:t>
            </a:r>
          </a:p>
          <a:p>
            <a:pPr marL="457200" lvl="1" indent="0">
              <a:buNone/>
            </a:pPr>
            <a:endParaRPr lang="en-US" dirty="0" smtClean="0"/>
          </a:p>
          <a:p>
            <a:r>
              <a:rPr lang="en-US" dirty="0" smtClean="0"/>
              <a:t>Tutorials for New Staff</a:t>
            </a:r>
          </a:p>
          <a:p>
            <a:pPr lvl="1">
              <a:buFont typeface="Courier New" panose="02070309020205020404" pitchFamily="49" charset="0"/>
              <a:buChar char="o"/>
            </a:pPr>
            <a:r>
              <a:rPr lang="en-US" dirty="0" smtClean="0"/>
              <a:t>Staff turnover correlates significantly with downward drift in the quality of the services provided</a:t>
            </a:r>
          </a:p>
          <a:p>
            <a:pPr lvl="1">
              <a:buFont typeface="Courier New" panose="02070309020205020404" pitchFamily="49" charset="0"/>
              <a:buChar char="o"/>
            </a:pPr>
            <a:r>
              <a:rPr lang="en-US" dirty="0" smtClean="0"/>
              <a:t>Treatment Courts are more effective when they provide introductory tutorials for new hires</a:t>
            </a:r>
            <a:endParaRPr lang="en-US" dirty="0"/>
          </a:p>
        </p:txBody>
      </p:sp>
      <p:sp>
        <p:nvSpPr>
          <p:cNvPr id="6" name="Footer Placeholder 3"/>
          <p:cNvSpPr>
            <a:spLocks noGrp="1"/>
          </p:cNvSpPr>
          <p:nvPr>
            <p:ph type="ftr" sz="quarter" idx="11"/>
          </p:nvPr>
        </p:nvSpPr>
        <p:spPr>
          <a:xfrm>
            <a:off x="439690" y="6492875"/>
            <a:ext cx="10004281"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46</a:t>
            </a:r>
            <a:endParaRPr lang="en-US" dirty="0"/>
          </a:p>
        </p:txBody>
      </p:sp>
      <p:sp>
        <p:nvSpPr>
          <p:cNvPr id="2" name="Title 1"/>
          <p:cNvSpPr>
            <a:spLocks noGrp="1"/>
          </p:cNvSpPr>
          <p:nvPr>
            <p:ph type="title"/>
          </p:nvPr>
        </p:nvSpPr>
        <p:spPr>
          <a:xfrm>
            <a:off x="1237221" y="753227"/>
            <a:ext cx="9613861" cy="1080938"/>
          </a:xfrm>
        </p:spPr>
        <p:txBody>
          <a:bodyPr/>
          <a:lstStyle/>
          <a:p>
            <a:r>
              <a:rPr lang="en-US" dirty="0" smtClean="0"/>
              <a:t>Team Training</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43971" y="5406640"/>
            <a:ext cx="1626957" cy="1364023"/>
          </a:xfrm>
          <a:prstGeom prst="rect">
            <a:avLst/>
          </a:prstGeom>
        </p:spPr>
      </p:pic>
    </p:spTree>
    <p:extLst>
      <p:ext uri="{BB962C8B-B14F-4D97-AF65-F5344CB8AC3E}">
        <p14:creationId xmlns:p14="http://schemas.microsoft.com/office/powerpoint/2010/main" val="233356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a:xfrm>
            <a:off x="1557131" y="2183290"/>
            <a:ext cx="8444923" cy="3877815"/>
          </a:xfrm>
        </p:spPr>
        <p:txBody>
          <a:bodyPr>
            <a:normAutofit fontScale="92500" lnSpcReduction="10000"/>
          </a:bodyPr>
          <a:lstStyle/>
          <a:p>
            <a:r>
              <a:rPr lang="en-US" dirty="0" smtClean="0"/>
              <a:t>NDCI www.ndci.org</a:t>
            </a:r>
          </a:p>
          <a:p>
            <a:r>
              <a:rPr lang="en-US" dirty="0" smtClean="0"/>
              <a:t>NADCP www.nadcp.org</a:t>
            </a:r>
          </a:p>
          <a:p>
            <a:r>
              <a:rPr lang="en-US" dirty="0" smtClean="0"/>
              <a:t>WATCP www.watcp.org</a:t>
            </a:r>
          </a:p>
          <a:p>
            <a:r>
              <a:rPr lang="en-US" dirty="0" smtClean="0"/>
              <a:t>CJCC </a:t>
            </a:r>
            <a:r>
              <a:rPr lang="en-US" dirty="0"/>
              <a:t>Website  </a:t>
            </a:r>
            <a:r>
              <a:rPr lang="en-US" dirty="0" smtClean="0"/>
              <a:t>http://cjcc.doj.wi.gov</a:t>
            </a:r>
            <a:r>
              <a:rPr lang="en-US" dirty="0"/>
              <a:t>/</a:t>
            </a:r>
            <a:endParaRPr lang="en-US" dirty="0" smtClean="0"/>
          </a:p>
          <a:p>
            <a:r>
              <a:rPr lang="en-US" dirty="0" smtClean="0"/>
              <a:t>Center for Court Innovation www.courtinnovation.org</a:t>
            </a:r>
          </a:p>
          <a:p>
            <a:r>
              <a:rPr lang="en-US" dirty="0" smtClean="0"/>
              <a:t>American University </a:t>
            </a:r>
            <a:r>
              <a:rPr lang="en-US" dirty="0" smtClean="0">
                <a:hlinkClick r:id="rId3"/>
              </a:rPr>
              <a:t>www.american.edu</a:t>
            </a:r>
            <a:endParaRPr lang="en-US" dirty="0" smtClean="0"/>
          </a:p>
          <a:p>
            <a:r>
              <a:rPr lang="en-US" dirty="0"/>
              <a:t>Rural List </a:t>
            </a:r>
            <a:r>
              <a:rPr lang="en-US" dirty="0" smtClean="0"/>
              <a:t>Serve</a:t>
            </a:r>
          </a:p>
          <a:p>
            <a:r>
              <a:rPr lang="en-US" dirty="0" smtClean="0"/>
              <a:t>National Rural Institute on Alcohol </a:t>
            </a:r>
            <a:r>
              <a:rPr lang="en-US" dirty="0"/>
              <a:t>and Drug Abuse </a:t>
            </a:r>
            <a:r>
              <a:rPr lang="en-US" dirty="0" smtClean="0"/>
              <a:t>	</a:t>
            </a:r>
            <a:r>
              <a:rPr lang="en-US" dirty="0" smtClean="0">
                <a:hlinkClick r:id="rId4"/>
              </a:rPr>
              <a:t>http</a:t>
            </a:r>
            <a:r>
              <a:rPr lang="en-US" dirty="0">
                <a:hlinkClick r:id="rId4"/>
              </a:rPr>
              <a:t>://www.uwstout.edu/profed/nri</a:t>
            </a:r>
            <a:r>
              <a:rPr lang="en-US" dirty="0" smtClean="0">
                <a:hlinkClick r:id="rId4"/>
              </a:rPr>
              <a:t>/</a:t>
            </a:r>
            <a:r>
              <a:rPr lang="en-US" dirty="0" smtClean="0"/>
              <a:t> </a:t>
            </a:r>
          </a:p>
          <a:p>
            <a:r>
              <a:rPr lang="en-US" dirty="0" smtClean="0"/>
              <a:t>SAMHSA </a:t>
            </a:r>
            <a:r>
              <a:rPr lang="en-US" dirty="0" smtClean="0">
                <a:hlinkClick r:id="rId5"/>
              </a:rPr>
              <a:t>www.samhsa.gov</a:t>
            </a:r>
            <a:endParaRPr lang="en-US" dirty="0" smtClean="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3844" y="5378353"/>
            <a:ext cx="1627632" cy="1365504"/>
          </a:xfrm>
          <a:prstGeom prst="rect">
            <a:avLst/>
          </a:prstGeom>
        </p:spPr>
      </p:pic>
    </p:spTree>
    <p:extLst>
      <p:ext uri="{BB962C8B-B14F-4D97-AF65-F5344CB8AC3E}">
        <p14:creationId xmlns:p14="http://schemas.microsoft.com/office/powerpoint/2010/main" val="1122691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495" y="983210"/>
            <a:ext cx="4015277" cy="4818332"/>
          </a:xfrm>
          <a:prstGeom prst="rect">
            <a:avLst/>
          </a:prstGeom>
        </p:spPr>
      </p:pic>
    </p:spTree>
    <p:extLst>
      <p:ext uri="{BB962C8B-B14F-4D97-AF65-F5344CB8AC3E}">
        <p14:creationId xmlns:p14="http://schemas.microsoft.com/office/powerpoint/2010/main" val="246964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733" y="2208050"/>
            <a:ext cx="10063879" cy="4543425"/>
          </a:xfrm>
        </p:spPr>
        <p:txBody>
          <a:bodyPr>
            <a:normAutofit/>
          </a:bodyPr>
          <a:lstStyle/>
          <a:p>
            <a:pPr marL="0" indent="0">
              <a:buNone/>
            </a:pPr>
            <a:r>
              <a:rPr lang="en-US" dirty="0" smtClean="0"/>
              <a:t>VI </a:t>
            </a:r>
            <a:r>
              <a:rPr lang="en-US" dirty="0"/>
              <a:t>         Complementary Treatment and Social </a:t>
            </a:r>
            <a:r>
              <a:rPr lang="en-US" dirty="0" smtClean="0"/>
              <a:t>Services</a:t>
            </a:r>
            <a:r>
              <a:rPr lang="en-US" dirty="0"/>
              <a:t>                </a:t>
            </a:r>
            <a:endParaRPr lang="en-US" dirty="0" smtClean="0"/>
          </a:p>
          <a:p>
            <a:pPr marL="0" indent="0">
              <a:buNone/>
            </a:pPr>
            <a:r>
              <a:rPr lang="en-US" dirty="0" smtClean="0"/>
              <a:t>VII </a:t>
            </a:r>
            <a:r>
              <a:rPr lang="en-US" dirty="0"/>
              <a:t>        Drug and Alcohol </a:t>
            </a:r>
            <a:r>
              <a:rPr lang="en-US" dirty="0" smtClean="0"/>
              <a:t>Testing</a:t>
            </a:r>
            <a:r>
              <a:rPr lang="en-US" dirty="0"/>
              <a:t>  </a:t>
            </a:r>
            <a:endParaRPr lang="en-US" dirty="0" smtClean="0"/>
          </a:p>
          <a:p>
            <a:pPr marL="0" indent="0">
              <a:buNone/>
            </a:pPr>
            <a:r>
              <a:rPr lang="en-US" dirty="0" smtClean="0"/>
              <a:t>VIII</a:t>
            </a:r>
            <a:r>
              <a:rPr lang="en-US" dirty="0"/>
              <a:t>        Multidisciplinary </a:t>
            </a:r>
            <a:r>
              <a:rPr lang="en-US" dirty="0" smtClean="0"/>
              <a:t>Team</a:t>
            </a:r>
          </a:p>
          <a:p>
            <a:pPr marL="0" indent="0">
              <a:buNone/>
            </a:pPr>
            <a:r>
              <a:rPr lang="en-US" dirty="0" smtClean="0"/>
              <a:t>IX           Census and Caseloads</a:t>
            </a:r>
          </a:p>
          <a:p>
            <a:pPr marL="0" indent="0">
              <a:buNone/>
            </a:pPr>
            <a:r>
              <a:rPr lang="en-US" dirty="0" smtClean="0"/>
              <a:t>X            Monitoring and Evaluation</a:t>
            </a:r>
            <a:endParaRPr lang="en-US" dirty="0"/>
          </a:p>
        </p:txBody>
      </p:sp>
      <p:sp>
        <p:nvSpPr>
          <p:cNvPr id="6" name="Footer Placeholder 3"/>
          <p:cNvSpPr>
            <a:spLocks noGrp="1"/>
          </p:cNvSpPr>
          <p:nvPr>
            <p:ph type="ftr" sz="quarter" idx="11"/>
          </p:nvPr>
        </p:nvSpPr>
        <p:spPr>
          <a:xfrm>
            <a:off x="0" y="6492875"/>
            <a:ext cx="10327154"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a:t>
            </a:r>
            <a:endParaRPr lang="en-US" dirty="0"/>
          </a:p>
        </p:txBody>
      </p:sp>
      <p:sp>
        <p:nvSpPr>
          <p:cNvPr id="2" name="Title 1"/>
          <p:cNvSpPr>
            <a:spLocks noGrp="1"/>
          </p:cNvSpPr>
          <p:nvPr>
            <p:ph type="title"/>
          </p:nvPr>
        </p:nvSpPr>
        <p:spPr>
          <a:xfrm>
            <a:off x="1328733" y="599398"/>
            <a:ext cx="9613861" cy="1080938"/>
          </a:xfrm>
        </p:spPr>
        <p:txBody>
          <a:bodyPr/>
          <a:lstStyle/>
          <a:p>
            <a:r>
              <a:rPr lang="en-US" sz="4400" dirty="0" smtClean="0"/>
              <a:t>NADCP Best Practice Standards Volume II</a:t>
            </a:r>
            <a:endParaRPr lang="en-US" sz="44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5" y="5387452"/>
            <a:ext cx="1626957" cy="1364023"/>
          </a:xfrm>
          <a:prstGeom prst="rect">
            <a:avLst/>
          </a:prstGeom>
        </p:spPr>
      </p:pic>
    </p:spTree>
    <p:extLst>
      <p:ext uri="{BB962C8B-B14F-4D97-AF65-F5344CB8AC3E}">
        <p14:creationId xmlns:p14="http://schemas.microsoft.com/office/powerpoint/2010/main" val="2346289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743" y="2105774"/>
            <a:ext cx="10063879" cy="4543425"/>
          </a:xfrm>
        </p:spPr>
        <p:txBody>
          <a:bodyPr>
            <a:normAutofit/>
          </a:bodyPr>
          <a:lstStyle/>
          <a:p>
            <a:pPr marL="0" indent="0">
              <a:buNone/>
            </a:pPr>
            <a:r>
              <a:rPr lang="en-US" sz="3200" dirty="0" smtClean="0"/>
              <a:t>Learning Objectives:</a:t>
            </a:r>
            <a:endParaRPr lang="en-US" sz="1050" dirty="0"/>
          </a:p>
          <a:p>
            <a:r>
              <a:rPr lang="en-US" sz="2000" dirty="0"/>
              <a:t>Appropriately assess and screen participants to refer to treatment</a:t>
            </a:r>
          </a:p>
          <a:p>
            <a:r>
              <a:rPr lang="en-US" sz="2000" dirty="0"/>
              <a:t>Determine and provide the level of treatment that meets the needs of the participants</a:t>
            </a:r>
          </a:p>
          <a:p>
            <a:r>
              <a:rPr lang="en-US" sz="2000" dirty="0"/>
              <a:t>Develop a treatment plan in a timely manner and share it with the team</a:t>
            </a:r>
          </a:p>
          <a:p>
            <a:r>
              <a:rPr lang="en-US" sz="2000" dirty="0"/>
              <a:t>Maintain and document fidelity to evidence-based practice in treatment services</a:t>
            </a:r>
          </a:p>
          <a:p>
            <a:r>
              <a:rPr lang="en-US" sz="2000" dirty="0"/>
              <a:t>Identify and develop appropriate treatment resources in your community</a:t>
            </a:r>
          </a:p>
          <a:p>
            <a:endParaRPr lang="en-US" sz="1800" dirty="0"/>
          </a:p>
        </p:txBody>
      </p:sp>
      <p:sp>
        <p:nvSpPr>
          <p:cNvPr id="2" name="Title 1"/>
          <p:cNvSpPr>
            <a:spLocks noGrp="1"/>
          </p:cNvSpPr>
          <p:nvPr>
            <p:ph type="title"/>
          </p:nvPr>
        </p:nvSpPr>
        <p:spPr>
          <a:xfrm>
            <a:off x="1422743" y="479754"/>
            <a:ext cx="9613861" cy="1080938"/>
          </a:xfrm>
        </p:spPr>
        <p:txBody>
          <a:bodyPr>
            <a:noAutofit/>
          </a:bodyPr>
          <a:lstStyle/>
          <a:p>
            <a:r>
              <a:rPr lang="en-US" sz="4800" dirty="0" smtClean="0"/>
              <a:t>VI - Complementary </a:t>
            </a:r>
            <a:r>
              <a:rPr lang="en-US" sz="4800" dirty="0" smtClean="0"/>
              <a:t>Treatment &amp; Social Services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34458" y="5404544"/>
            <a:ext cx="1626957" cy="1364023"/>
          </a:xfrm>
          <a:prstGeom prst="rect">
            <a:avLst/>
          </a:prstGeom>
        </p:spPr>
      </p:pic>
    </p:spTree>
    <p:extLst>
      <p:ext uri="{BB962C8B-B14F-4D97-AF65-F5344CB8AC3E}">
        <p14:creationId xmlns:p14="http://schemas.microsoft.com/office/powerpoint/2010/main" val="4045468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552" y="2123367"/>
            <a:ext cx="9613861" cy="4007780"/>
          </a:xfrm>
        </p:spPr>
        <p:txBody>
          <a:bodyPr>
            <a:normAutofit fontScale="85000" lnSpcReduction="20000"/>
          </a:bodyPr>
          <a:lstStyle/>
          <a:p>
            <a:pPr marL="457200" indent="-457200">
              <a:buFont typeface="+mj-lt"/>
              <a:buAutoNum type="alphaUcPeriod"/>
            </a:pPr>
            <a:r>
              <a:rPr lang="en-US" dirty="0" smtClean="0"/>
              <a:t>Scope of Complementary Services</a:t>
            </a:r>
          </a:p>
          <a:p>
            <a:pPr marL="457200" indent="-457200">
              <a:buFont typeface="+mj-lt"/>
              <a:buAutoNum type="alphaUcPeriod"/>
            </a:pPr>
            <a:r>
              <a:rPr lang="en-US" dirty="0" smtClean="0"/>
              <a:t>Sequence and Timing of Services </a:t>
            </a:r>
          </a:p>
          <a:p>
            <a:pPr marL="457200" indent="-457200">
              <a:buFont typeface="+mj-lt"/>
              <a:buAutoNum type="alphaUcPeriod"/>
            </a:pPr>
            <a:r>
              <a:rPr lang="en-US" dirty="0" smtClean="0"/>
              <a:t>Clinical Case Management</a:t>
            </a:r>
          </a:p>
          <a:p>
            <a:pPr marL="457200" indent="-457200">
              <a:buFont typeface="+mj-lt"/>
              <a:buAutoNum type="alphaUcPeriod"/>
            </a:pPr>
            <a:r>
              <a:rPr lang="en-US" dirty="0" smtClean="0"/>
              <a:t>Housing Assistance</a:t>
            </a:r>
          </a:p>
          <a:p>
            <a:pPr marL="457200" indent="-457200">
              <a:buFont typeface="+mj-lt"/>
              <a:buAutoNum type="alphaUcPeriod"/>
            </a:pPr>
            <a:r>
              <a:rPr lang="en-US" dirty="0" smtClean="0"/>
              <a:t>Mental Health Treatment </a:t>
            </a:r>
          </a:p>
          <a:p>
            <a:pPr marL="457200" indent="-457200">
              <a:buFont typeface="+mj-lt"/>
              <a:buAutoNum type="alphaUcPeriod"/>
            </a:pPr>
            <a:r>
              <a:rPr lang="en-US" dirty="0" smtClean="0"/>
              <a:t>Trauma-Informed Services</a:t>
            </a:r>
          </a:p>
          <a:p>
            <a:pPr marL="457200" indent="-457200">
              <a:buFont typeface="+mj-lt"/>
              <a:buAutoNum type="alphaUcPeriod"/>
            </a:pPr>
            <a:r>
              <a:rPr lang="en-US" dirty="0" smtClean="0"/>
              <a:t>Criminal Thinking Interventions</a:t>
            </a:r>
          </a:p>
          <a:p>
            <a:pPr marL="457200" indent="-457200">
              <a:buFont typeface="+mj-lt"/>
              <a:buAutoNum type="alphaUcPeriod"/>
            </a:pPr>
            <a:r>
              <a:rPr lang="en-US" dirty="0" smtClean="0"/>
              <a:t>Family and Interpersonal Counseling</a:t>
            </a:r>
          </a:p>
          <a:p>
            <a:pPr marL="457200" indent="-457200">
              <a:buFont typeface="+mj-lt"/>
              <a:buAutoNum type="alphaUcPeriod"/>
            </a:pPr>
            <a:r>
              <a:rPr lang="en-US" dirty="0" smtClean="0"/>
              <a:t>Vocational and Education Services</a:t>
            </a:r>
          </a:p>
          <a:p>
            <a:pPr marL="457200" indent="-457200">
              <a:buFont typeface="+mj-lt"/>
              <a:buAutoNum type="alphaUcPeriod"/>
            </a:pPr>
            <a:r>
              <a:rPr lang="en-US" dirty="0" smtClean="0"/>
              <a:t>Medical and Dental Treatment</a:t>
            </a:r>
          </a:p>
          <a:p>
            <a:pPr marL="457200" indent="-457200">
              <a:buFont typeface="+mj-lt"/>
              <a:buAutoNum type="alphaUcPeriod"/>
            </a:pPr>
            <a:r>
              <a:rPr lang="en-US" dirty="0" smtClean="0"/>
              <a:t>Prevention of Health-Risk Behaviors</a:t>
            </a:r>
          </a:p>
          <a:p>
            <a:pPr marL="457200" indent="-457200">
              <a:buFont typeface="+mj-lt"/>
              <a:buAutoNum type="alphaUcPeriod"/>
            </a:pPr>
            <a:r>
              <a:rPr lang="en-US" dirty="0" smtClean="0"/>
              <a:t>Overdose Prevention and Reversal </a:t>
            </a:r>
            <a:endParaRPr lang="en-US" dirty="0"/>
          </a:p>
        </p:txBody>
      </p:sp>
      <p:sp>
        <p:nvSpPr>
          <p:cNvPr id="5" name="Footer Placeholder 3"/>
          <p:cNvSpPr>
            <a:spLocks noGrp="1"/>
          </p:cNvSpPr>
          <p:nvPr>
            <p:ph type="ftr" sz="quarter" idx="11"/>
          </p:nvPr>
        </p:nvSpPr>
        <p:spPr>
          <a:xfrm>
            <a:off x="255205" y="6492875"/>
            <a:ext cx="9834017"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a:t>
            </a:r>
            <a:endParaRPr lang="en-US" dirty="0"/>
          </a:p>
        </p:txBody>
      </p:sp>
      <p:sp>
        <p:nvSpPr>
          <p:cNvPr id="2" name="Title 1"/>
          <p:cNvSpPr>
            <a:spLocks noGrp="1"/>
          </p:cNvSpPr>
          <p:nvPr>
            <p:ph type="title"/>
          </p:nvPr>
        </p:nvSpPr>
        <p:spPr>
          <a:xfrm>
            <a:off x="1434553" y="435693"/>
            <a:ext cx="9613861" cy="1080938"/>
          </a:xfrm>
        </p:spPr>
        <p:txBody>
          <a:bodyPr/>
          <a:lstStyle/>
          <a:p>
            <a:r>
              <a:rPr lang="en-US" sz="4800" dirty="0" smtClean="0"/>
              <a:t>Complementary Treatment &amp; Social Services</a:t>
            </a:r>
            <a:endParaRPr lang="en-US" sz="48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51549" y="5413090"/>
            <a:ext cx="1626957" cy="1364023"/>
          </a:xfrm>
          <a:prstGeom prst="rect">
            <a:avLst/>
          </a:prstGeom>
        </p:spPr>
      </p:pic>
    </p:spTree>
    <p:extLst>
      <p:ext uri="{BB962C8B-B14F-4D97-AF65-F5344CB8AC3E}">
        <p14:creationId xmlns:p14="http://schemas.microsoft.com/office/powerpoint/2010/main" val="2185941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552" y="2113093"/>
            <a:ext cx="9613861" cy="4007780"/>
          </a:xfrm>
        </p:spPr>
        <p:txBody>
          <a:bodyPr>
            <a:normAutofit/>
          </a:bodyPr>
          <a:lstStyle/>
          <a:p>
            <a:pPr marL="457200" indent="-457200">
              <a:buFont typeface="+mj-lt"/>
              <a:buAutoNum type="alphaUcPeriod"/>
            </a:pPr>
            <a:r>
              <a:rPr lang="en-US" dirty="0" smtClean="0"/>
              <a:t>Scope of Complementary Services</a:t>
            </a:r>
          </a:p>
          <a:p>
            <a:pPr marL="457200" indent="-457200">
              <a:buFont typeface="+mj-lt"/>
              <a:buAutoNum type="alphaUcPeriod"/>
            </a:pPr>
            <a:r>
              <a:rPr lang="en-US" dirty="0" smtClean="0"/>
              <a:t>Sequence and Timing of Services </a:t>
            </a:r>
          </a:p>
          <a:p>
            <a:pPr marL="457200" indent="-457200">
              <a:buFont typeface="+mj-lt"/>
              <a:buAutoNum type="alphaUcPeriod"/>
            </a:pPr>
            <a:r>
              <a:rPr lang="en-US" dirty="0" smtClean="0"/>
              <a:t>Clinical Case Management</a:t>
            </a:r>
          </a:p>
          <a:p>
            <a:pPr marL="457200" indent="-457200">
              <a:buFont typeface="+mj-lt"/>
              <a:buAutoNum type="alphaUcPeriod"/>
            </a:pPr>
            <a:r>
              <a:rPr lang="en-US" dirty="0" smtClean="0"/>
              <a:t>Housing Assistance</a:t>
            </a:r>
          </a:p>
        </p:txBody>
      </p:sp>
      <p:sp>
        <p:nvSpPr>
          <p:cNvPr id="5" name="Footer Placeholder 3"/>
          <p:cNvSpPr>
            <a:spLocks noGrp="1"/>
          </p:cNvSpPr>
          <p:nvPr>
            <p:ph type="ftr" sz="quarter" idx="11"/>
          </p:nvPr>
        </p:nvSpPr>
        <p:spPr>
          <a:xfrm>
            <a:off x="255205" y="6492875"/>
            <a:ext cx="10101146"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a:t>
            </a:r>
            <a:endParaRPr lang="en-US" dirty="0"/>
          </a:p>
        </p:txBody>
      </p:sp>
      <p:sp>
        <p:nvSpPr>
          <p:cNvPr id="2" name="Title 1"/>
          <p:cNvSpPr>
            <a:spLocks noGrp="1"/>
          </p:cNvSpPr>
          <p:nvPr>
            <p:ph type="title"/>
          </p:nvPr>
        </p:nvSpPr>
        <p:spPr>
          <a:xfrm>
            <a:off x="1434553" y="435693"/>
            <a:ext cx="9613861" cy="1080938"/>
          </a:xfrm>
        </p:spPr>
        <p:txBody>
          <a:bodyPr/>
          <a:lstStyle/>
          <a:p>
            <a:r>
              <a:rPr lang="en-US" sz="4400" dirty="0" smtClean="0"/>
              <a:t>Which topic are </a:t>
            </a:r>
            <a:r>
              <a:rPr lang="en-US" sz="4400" dirty="0" smtClean="0"/>
              <a:t>you interested </a:t>
            </a:r>
            <a:r>
              <a:rPr lang="en-US" sz="4400" dirty="0" smtClean="0"/>
              <a:t>in discussing?</a:t>
            </a:r>
            <a:endParaRPr lang="en-US" sz="4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51549" y="5413090"/>
            <a:ext cx="1626957" cy="1364023"/>
          </a:xfrm>
          <a:prstGeom prst="rect">
            <a:avLst/>
          </a:prstGeom>
        </p:spPr>
      </p:pic>
    </p:spTree>
    <p:extLst>
      <p:ext uri="{BB962C8B-B14F-4D97-AF65-F5344CB8AC3E}">
        <p14:creationId xmlns:p14="http://schemas.microsoft.com/office/powerpoint/2010/main" val="943025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114" y="2176250"/>
            <a:ext cx="9613861" cy="3599316"/>
          </a:xfrm>
        </p:spPr>
        <p:txBody>
          <a:bodyPr>
            <a:normAutofit/>
          </a:bodyPr>
          <a:lstStyle/>
          <a:p>
            <a:r>
              <a:rPr lang="en-US" dirty="0" smtClean="0"/>
              <a:t>Drug Courts are more effective and cost-effective when they offer complementary treatment and social services to address these co-occurring needs</a:t>
            </a:r>
          </a:p>
          <a:p>
            <a:pPr lvl="1"/>
            <a:r>
              <a:rPr lang="en-US" dirty="0" smtClean="0"/>
              <a:t>A multisite study of Drug Courts determined they were more effective at reducing crime and cost-effective when offering a variety of different services (mental health treatment, medical and dental services, employment, education, housing, etc.) (Carey et al., 2012)</a:t>
            </a:r>
          </a:p>
        </p:txBody>
      </p:sp>
      <p:sp>
        <p:nvSpPr>
          <p:cNvPr id="6" name="Footer Placeholder 3"/>
          <p:cNvSpPr>
            <a:spLocks noGrp="1"/>
          </p:cNvSpPr>
          <p:nvPr>
            <p:ph type="ftr" sz="quarter" idx="11"/>
          </p:nvPr>
        </p:nvSpPr>
        <p:spPr>
          <a:xfrm>
            <a:off x="303330" y="6492875"/>
            <a:ext cx="1013967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8</a:t>
            </a:r>
            <a:endParaRPr lang="en-US" dirty="0"/>
          </a:p>
        </p:txBody>
      </p:sp>
      <p:sp>
        <p:nvSpPr>
          <p:cNvPr id="2" name="Title 1"/>
          <p:cNvSpPr>
            <a:spLocks noGrp="1"/>
          </p:cNvSpPr>
          <p:nvPr>
            <p:ph type="title"/>
          </p:nvPr>
        </p:nvSpPr>
        <p:spPr>
          <a:xfrm>
            <a:off x="1192115" y="478423"/>
            <a:ext cx="9613861" cy="1080938"/>
          </a:xfrm>
        </p:spPr>
        <p:txBody>
          <a:bodyPr/>
          <a:lstStyle/>
          <a:p>
            <a:r>
              <a:rPr lang="en-US" sz="4800" dirty="0" smtClean="0"/>
              <a:t>Scope of Complementary Services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43003" y="5395997"/>
            <a:ext cx="1626957" cy="1364023"/>
          </a:xfrm>
          <a:prstGeom prst="rect">
            <a:avLst/>
          </a:prstGeom>
        </p:spPr>
      </p:pic>
    </p:spTree>
    <p:extLst>
      <p:ext uri="{BB962C8B-B14F-4D97-AF65-F5344CB8AC3E}">
        <p14:creationId xmlns:p14="http://schemas.microsoft.com/office/powerpoint/2010/main" val="683593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299" y="2122473"/>
            <a:ext cx="9613861" cy="3599316"/>
          </a:xfrm>
        </p:spPr>
        <p:txBody>
          <a:bodyPr>
            <a:normAutofit lnSpcReduction="10000"/>
          </a:bodyPr>
          <a:lstStyle/>
          <a:p>
            <a:r>
              <a:rPr lang="en-US" dirty="0" smtClean="0"/>
              <a:t>Studies do not support delivering the same services to all participants</a:t>
            </a:r>
          </a:p>
          <a:p>
            <a:pPr lvl="1"/>
            <a:r>
              <a:rPr lang="en-US" dirty="0" smtClean="0"/>
              <a:t>Requiring participants to receive unnecessary services wastes time and resources and can make outcomes worse by placing excessive demand on participants and interfering with the time they have available to engage in productive activities (Gutierrez &amp; </a:t>
            </a:r>
            <a:r>
              <a:rPr lang="en-US" dirty="0" err="1" smtClean="0"/>
              <a:t>Bourgon</a:t>
            </a:r>
            <a:r>
              <a:rPr lang="en-US" dirty="0" smtClean="0"/>
              <a:t>, 2012; </a:t>
            </a:r>
            <a:r>
              <a:rPr lang="en-US" dirty="0" err="1" smtClean="0"/>
              <a:t>Viglione</a:t>
            </a:r>
            <a:r>
              <a:rPr lang="en-US" dirty="0" smtClean="0"/>
              <a:t> et al., 2015)</a:t>
            </a:r>
          </a:p>
          <a:p>
            <a:pPr lvl="1"/>
            <a:r>
              <a:rPr lang="en-US" dirty="0" smtClean="0"/>
              <a:t>Evidence also suggests participants may become resentful, despondent, or anxious if they are sanctioned for failing to meet excessive or unwarranted demands (Seligman, 1975)</a:t>
            </a:r>
            <a:endParaRPr lang="en-US" dirty="0"/>
          </a:p>
        </p:txBody>
      </p:sp>
      <p:sp>
        <p:nvSpPr>
          <p:cNvPr id="6" name="Footer Placeholder 3"/>
          <p:cNvSpPr>
            <a:spLocks noGrp="1"/>
          </p:cNvSpPr>
          <p:nvPr>
            <p:ph type="ftr" sz="quarter" idx="11"/>
          </p:nvPr>
        </p:nvSpPr>
        <p:spPr>
          <a:xfrm>
            <a:off x="406071" y="6492875"/>
            <a:ext cx="996055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8</a:t>
            </a:r>
            <a:endParaRPr lang="en-US" dirty="0"/>
          </a:p>
        </p:txBody>
      </p:sp>
      <p:sp>
        <p:nvSpPr>
          <p:cNvPr id="2" name="Title 1"/>
          <p:cNvSpPr>
            <a:spLocks noGrp="1"/>
          </p:cNvSpPr>
          <p:nvPr>
            <p:ph type="title"/>
          </p:nvPr>
        </p:nvSpPr>
        <p:spPr>
          <a:xfrm>
            <a:off x="1226299" y="444239"/>
            <a:ext cx="9613861" cy="1080938"/>
          </a:xfrm>
        </p:spPr>
        <p:txBody>
          <a:bodyPr/>
          <a:lstStyle/>
          <a:p>
            <a:r>
              <a:rPr lang="en-US" sz="4800" dirty="0" smtClean="0"/>
              <a:t>Scope of Complementary Services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8642" y="5421636"/>
            <a:ext cx="1626957" cy="1364023"/>
          </a:xfrm>
          <a:prstGeom prst="rect">
            <a:avLst/>
          </a:prstGeom>
        </p:spPr>
      </p:pic>
    </p:spTree>
    <p:extLst>
      <p:ext uri="{BB962C8B-B14F-4D97-AF65-F5344CB8AC3E}">
        <p14:creationId xmlns:p14="http://schemas.microsoft.com/office/powerpoint/2010/main" val="2177726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0354" y="2159340"/>
            <a:ext cx="9613861" cy="3599316"/>
          </a:xfrm>
        </p:spPr>
        <p:txBody>
          <a:bodyPr>
            <a:normAutofit fontScale="77500" lnSpcReduction="20000"/>
          </a:bodyPr>
          <a:lstStyle/>
          <a:p>
            <a:r>
              <a:rPr lang="en-US" dirty="0" smtClean="0"/>
              <a:t>Timing is critical to the successful delivery of complementary treatment and social services </a:t>
            </a:r>
          </a:p>
          <a:p>
            <a:r>
              <a:rPr lang="en-US" dirty="0" smtClean="0"/>
              <a:t>Outcomes are significantly better when rehabilitation programs address complementary needs in a specific sequence</a:t>
            </a:r>
          </a:p>
          <a:p>
            <a:pPr lvl="1"/>
            <a:r>
              <a:rPr lang="en-US" dirty="0" smtClean="0"/>
              <a:t>Responsivity Needs</a:t>
            </a:r>
          </a:p>
          <a:p>
            <a:pPr lvl="2"/>
            <a:r>
              <a:rPr lang="en-US" dirty="0" smtClean="0"/>
              <a:t>The objective is to resolve symptoms or conditions that are likely to interfere with attendance or engagement in treatment (Andrews &amp; </a:t>
            </a:r>
            <a:r>
              <a:rPr lang="en-US" dirty="0" err="1" smtClean="0"/>
              <a:t>Bonta</a:t>
            </a:r>
            <a:r>
              <a:rPr lang="en-US" dirty="0" smtClean="0"/>
              <a:t>, 2010)</a:t>
            </a:r>
          </a:p>
          <a:p>
            <a:pPr lvl="1"/>
            <a:r>
              <a:rPr lang="en-US" dirty="0" smtClean="0"/>
              <a:t>Criminogenic Needs</a:t>
            </a:r>
          </a:p>
          <a:p>
            <a:pPr lvl="2"/>
            <a:r>
              <a:rPr lang="en-US" dirty="0" smtClean="0"/>
              <a:t>Address disorders or conditions that cause or exacerbate crime (Andrews &amp; </a:t>
            </a:r>
            <a:r>
              <a:rPr lang="en-US" dirty="0" err="1" smtClean="0"/>
              <a:t>Bonta</a:t>
            </a:r>
            <a:r>
              <a:rPr lang="en-US" dirty="0" smtClean="0"/>
              <a:t>, 2010), include criminal-thinking patterns, impulsivity, family conflict, and delinquent peer affiliations (Jones et al., 2015)</a:t>
            </a:r>
          </a:p>
          <a:p>
            <a:pPr lvl="1"/>
            <a:r>
              <a:rPr lang="en-US" dirty="0" smtClean="0"/>
              <a:t>Maintenance Needs</a:t>
            </a:r>
          </a:p>
          <a:p>
            <a:pPr lvl="2"/>
            <a:r>
              <a:rPr lang="en-US" dirty="0" smtClean="0"/>
              <a:t>Poor job skills, illiteracy, low self-esteem, are often the result of living a nonproductive or antisocial lifestyle (</a:t>
            </a:r>
            <a:r>
              <a:rPr lang="en-US" dirty="0" err="1" smtClean="0"/>
              <a:t>Wooditch</a:t>
            </a:r>
            <a:r>
              <a:rPr lang="en-US" dirty="0" smtClean="0"/>
              <a:t> et al., 2013). If they are ignored they are likely to interfere with the maintenance of treatment gains </a:t>
            </a:r>
            <a:endParaRPr lang="en-US" dirty="0"/>
          </a:p>
        </p:txBody>
      </p:sp>
      <p:sp>
        <p:nvSpPr>
          <p:cNvPr id="6" name="Footer Placeholder 3"/>
          <p:cNvSpPr>
            <a:spLocks noGrp="1"/>
          </p:cNvSpPr>
          <p:nvPr>
            <p:ph type="ftr" sz="quarter" idx="11"/>
          </p:nvPr>
        </p:nvSpPr>
        <p:spPr>
          <a:xfrm>
            <a:off x="208794" y="6492875"/>
            <a:ext cx="9900977"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10</a:t>
            </a:r>
            <a:endParaRPr lang="en-US" dirty="0"/>
          </a:p>
        </p:txBody>
      </p:sp>
      <p:sp>
        <p:nvSpPr>
          <p:cNvPr id="2" name="Title 1"/>
          <p:cNvSpPr>
            <a:spLocks noGrp="1"/>
          </p:cNvSpPr>
          <p:nvPr>
            <p:ph type="title"/>
          </p:nvPr>
        </p:nvSpPr>
        <p:spPr>
          <a:xfrm>
            <a:off x="1220354" y="486974"/>
            <a:ext cx="9613861" cy="1080938"/>
          </a:xfrm>
        </p:spPr>
        <p:txBody>
          <a:bodyPr/>
          <a:lstStyle/>
          <a:p>
            <a:r>
              <a:rPr lang="en-US" sz="4800" dirty="0" smtClean="0"/>
              <a:t>Sequence and Timing of Services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572108" y="5527497"/>
            <a:ext cx="1540581" cy="1266707"/>
          </a:xfrm>
          <a:prstGeom prst="rect">
            <a:avLst/>
          </a:prstGeom>
        </p:spPr>
      </p:pic>
    </p:spTree>
    <p:extLst>
      <p:ext uri="{BB962C8B-B14F-4D97-AF65-F5344CB8AC3E}">
        <p14:creationId xmlns:p14="http://schemas.microsoft.com/office/powerpoint/2010/main" val="4275250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6241" y="2127358"/>
            <a:ext cx="9613861" cy="3599316"/>
          </a:xfrm>
        </p:spPr>
        <p:txBody>
          <a:bodyPr/>
          <a:lstStyle/>
          <a:p>
            <a:r>
              <a:rPr lang="en-US" dirty="0" smtClean="0"/>
              <a:t>During the first phase Drug Courts are more effective and cost-effective when participants meet with a clinical  case manager or treatment professional at least weekly (Carey et al., 2012; </a:t>
            </a:r>
            <a:r>
              <a:rPr lang="en-US" dirty="0" err="1" smtClean="0"/>
              <a:t>Cissner</a:t>
            </a:r>
            <a:r>
              <a:rPr lang="en-US" dirty="0" smtClean="0"/>
              <a:t> et al., 2013)</a:t>
            </a:r>
          </a:p>
          <a:p>
            <a:r>
              <a:rPr lang="en-US" dirty="0" smtClean="0"/>
              <a:t>Drug courts must identify</a:t>
            </a:r>
          </a:p>
          <a:p>
            <a:pPr lvl="1"/>
            <a:r>
              <a:rPr lang="en-US" dirty="0" smtClean="0"/>
              <a:t>Complementary needs among participants</a:t>
            </a:r>
          </a:p>
          <a:p>
            <a:pPr lvl="1"/>
            <a:r>
              <a:rPr lang="en-US" dirty="0" smtClean="0"/>
              <a:t>Refer participants to services</a:t>
            </a:r>
          </a:p>
          <a:p>
            <a:pPr lvl="1"/>
            <a:r>
              <a:rPr lang="en-US" dirty="0" smtClean="0"/>
              <a:t>Ensure the services are delivered in an effective sequence </a:t>
            </a:r>
            <a:endParaRPr lang="en-US" dirty="0"/>
          </a:p>
        </p:txBody>
      </p:sp>
      <p:sp>
        <p:nvSpPr>
          <p:cNvPr id="6" name="Footer Placeholder 3"/>
          <p:cNvSpPr>
            <a:spLocks noGrp="1"/>
          </p:cNvSpPr>
          <p:nvPr>
            <p:ph type="ftr" sz="quarter" idx="11"/>
          </p:nvPr>
        </p:nvSpPr>
        <p:spPr>
          <a:xfrm>
            <a:off x="268993" y="6492875"/>
            <a:ext cx="10087357"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10</a:t>
            </a:r>
            <a:endParaRPr lang="en-US" dirty="0"/>
          </a:p>
        </p:txBody>
      </p:sp>
      <p:sp>
        <p:nvSpPr>
          <p:cNvPr id="2" name="Title 1"/>
          <p:cNvSpPr>
            <a:spLocks noGrp="1"/>
          </p:cNvSpPr>
          <p:nvPr>
            <p:ph type="title"/>
          </p:nvPr>
        </p:nvSpPr>
        <p:spPr>
          <a:xfrm>
            <a:off x="1296242" y="717711"/>
            <a:ext cx="9613861" cy="1080938"/>
          </a:xfrm>
        </p:spPr>
        <p:txBody>
          <a:bodyPr/>
          <a:lstStyle/>
          <a:p>
            <a:r>
              <a:rPr lang="en-US" dirty="0" smtClean="0"/>
              <a:t>Clinical Case Management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8641" y="5387452"/>
            <a:ext cx="1626957" cy="1364023"/>
          </a:xfrm>
          <a:prstGeom prst="rect">
            <a:avLst/>
          </a:prstGeom>
        </p:spPr>
      </p:pic>
    </p:spTree>
    <p:extLst>
      <p:ext uri="{BB962C8B-B14F-4D97-AF65-F5344CB8AC3E}">
        <p14:creationId xmlns:p14="http://schemas.microsoft.com/office/powerpoint/2010/main" val="2917172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487" y="2086261"/>
            <a:ext cx="9613861" cy="3599316"/>
          </a:xfrm>
        </p:spPr>
        <p:txBody>
          <a:bodyPr>
            <a:normAutofit fontScale="92500" lnSpcReduction="10000"/>
          </a:bodyPr>
          <a:lstStyle/>
          <a:p>
            <a:r>
              <a:rPr lang="en-US" dirty="0" smtClean="0"/>
              <a:t>Four basic models for clinical case management (Hesse et al., 2007; Rapp et al., 2014)</a:t>
            </a:r>
          </a:p>
          <a:p>
            <a:pPr lvl="1"/>
            <a:r>
              <a:rPr lang="en-US" dirty="0" smtClean="0"/>
              <a:t>Brokerage Model - least intensive form, assesses participants and links them to indicated services </a:t>
            </a:r>
          </a:p>
          <a:p>
            <a:pPr lvl="1"/>
            <a:r>
              <a:rPr lang="en-US" dirty="0" smtClean="0"/>
              <a:t>Generalist or Clinician Model - most common form, assesses participants needs and delivers some or all of the indicated services </a:t>
            </a:r>
          </a:p>
          <a:p>
            <a:pPr lvl="1"/>
            <a:r>
              <a:rPr lang="en-US" dirty="0" smtClean="0"/>
              <a:t>Assertive Community Treatment (ACT) Model - most intensive form, provides continued access to a multidisciplinary team offering services designed to meet treatment and social-service needs</a:t>
            </a:r>
          </a:p>
          <a:p>
            <a:pPr lvl="1"/>
            <a:r>
              <a:rPr lang="en-US" dirty="0" smtClean="0"/>
              <a:t>Strengths-Base Model - leveraging participants and encouraging them to take an active role in setting treatment goals and selecting treatment options</a:t>
            </a:r>
            <a:endParaRPr lang="en-US" dirty="0"/>
          </a:p>
        </p:txBody>
      </p:sp>
      <p:sp>
        <p:nvSpPr>
          <p:cNvPr id="6" name="Footer Placeholder 3"/>
          <p:cNvSpPr>
            <a:spLocks noGrp="1"/>
          </p:cNvSpPr>
          <p:nvPr>
            <p:ph type="ftr" sz="quarter" idx="11"/>
          </p:nvPr>
        </p:nvSpPr>
        <p:spPr>
          <a:xfrm>
            <a:off x="310089" y="6492875"/>
            <a:ext cx="10150006"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10-11</a:t>
            </a:r>
            <a:endParaRPr lang="en-US" dirty="0"/>
          </a:p>
        </p:txBody>
      </p:sp>
      <p:sp>
        <p:nvSpPr>
          <p:cNvPr id="2" name="Title 1"/>
          <p:cNvSpPr>
            <a:spLocks noGrp="1"/>
          </p:cNvSpPr>
          <p:nvPr>
            <p:ph type="title"/>
          </p:nvPr>
        </p:nvSpPr>
        <p:spPr>
          <a:xfrm>
            <a:off x="1253487" y="589524"/>
            <a:ext cx="9613861" cy="1080938"/>
          </a:xfrm>
        </p:spPr>
        <p:txBody>
          <a:bodyPr/>
          <a:lstStyle/>
          <a:p>
            <a:r>
              <a:rPr lang="en-US" dirty="0" smtClean="0"/>
              <a:t>Clinical Case Management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541285" y="5465852"/>
            <a:ext cx="1545767" cy="1285623"/>
          </a:xfrm>
          <a:prstGeom prst="rect">
            <a:avLst/>
          </a:prstGeom>
        </p:spPr>
      </p:pic>
    </p:spTree>
    <p:extLst>
      <p:ext uri="{BB962C8B-B14F-4D97-AF65-F5344CB8AC3E}">
        <p14:creationId xmlns:p14="http://schemas.microsoft.com/office/powerpoint/2010/main" val="3919402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5435" y="2113380"/>
            <a:ext cx="9613861" cy="3599316"/>
          </a:xfrm>
        </p:spPr>
        <p:txBody>
          <a:bodyPr/>
          <a:lstStyle/>
          <a:p>
            <a:r>
              <a:rPr lang="en-US" dirty="0" smtClean="0"/>
              <a:t>Participants are unlikely to succeed in treatment if they do not have a safe, stable, and drug-free place to live (Morse et al., 2015; </a:t>
            </a:r>
            <a:r>
              <a:rPr lang="en-US" dirty="0" err="1" smtClean="0"/>
              <a:t>Quirouette</a:t>
            </a:r>
            <a:r>
              <a:rPr lang="en-US" dirty="0" smtClean="0"/>
              <a:t> et al., 2015)</a:t>
            </a:r>
          </a:p>
          <a:p>
            <a:r>
              <a:rPr lang="en-US" dirty="0" smtClean="0"/>
              <a:t>If professional housing services are not available to a Drug Court clinical case managers or other staff members should make every effort to help participants find safe and stable housing with prosocial and drug-free relatives, friends, or suitable individuals </a:t>
            </a:r>
            <a:endParaRPr lang="en-US" dirty="0"/>
          </a:p>
        </p:txBody>
      </p:sp>
      <p:sp>
        <p:nvSpPr>
          <p:cNvPr id="6" name="Footer Placeholder 3"/>
          <p:cNvSpPr>
            <a:spLocks noGrp="1"/>
          </p:cNvSpPr>
          <p:nvPr>
            <p:ph type="ftr" sz="quarter" idx="11"/>
          </p:nvPr>
        </p:nvSpPr>
        <p:spPr>
          <a:xfrm>
            <a:off x="314070" y="6492875"/>
            <a:ext cx="9908715"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12</a:t>
            </a:r>
            <a:endParaRPr lang="en-US" dirty="0"/>
          </a:p>
        </p:txBody>
      </p:sp>
      <p:sp>
        <p:nvSpPr>
          <p:cNvPr id="2" name="Title 1"/>
          <p:cNvSpPr>
            <a:spLocks noGrp="1"/>
          </p:cNvSpPr>
          <p:nvPr>
            <p:ph type="title"/>
          </p:nvPr>
        </p:nvSpPr>
        <p:spPr>
          <a:xfrm>
            <a:off x="1315435" y="726257"/>
            <a:ext cx="9613861" cy="1080938"/>
          </a:xfrm>
        </p:spPr>
        <p:txBody>
          <a:bodyPr/>
          <a:lstStyle/>
          <a:p>
            <a:r>
              <a:rPr lang="en-US" dirty="0" smtClean="0"/>
              <a:t>Housing Assistance</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8641" y="5413089"/>
            <a:ext cx="1626957" cy="1364023"/>
          </a:xfrm>
          <a:prstGeom prst="rect">
            <a:avLst/>
          </a:prstGeom>
        </p:spPr>
      </p:pic>
    </p:spTree>
    <p:extLst>
      <p:ext uri="{BB962C8B-B14F-4D97-AF65-F5344CB8AC3E}">
        <p14:creationId xmlns:p14="http://schemas.microsoft.com/office/powerpoint/2010/main" val="3047938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4552" y="2087321"/>
            <a:ext cx="9613861" cy="4007780"/>
          </a:xfrm>
        </p:spPr>
        <p:txBody>
          <a:bodyPr>
            <a:normAutofit/>
          </a:bodyPr>
          <a:lstStyle/>
          <a:p>
            <a:pPr marL="457200" indent="-457200">
              <a:buFont typeface="+mj-lt"/>
              <a:buAutoNum type="alphaUcPeriod"/>
            </a:pPr>
            <a:r>
              <a:rPr lang="en-US" dirty="0" smtClean="0"/>
              <a:t>Mental Health Treatment </a:t>
            </a:r>
          </a:p>
          <a:p>
            <a:pPr marL="457200" indent="-457200">
              <a:buFont typeface="+mj-lt"/>
              <a:buAutoNum type="alphaUcPeriod"/>
            </a:pPr>
            <a:r>
              <a:rPr lang="en-US" dirty="0" smtClean="0"/>
              <a:t>Trauma-Informed Services</a:t>
            </a:r>
          </a:p>
          <a:p>
            <a:pPr marL="457200" indent="-457200">
              <a:buFont typeface="+mj-lt"/>
              <a:buAutoNum type="alphaUcPeriod"/>
            </a:pPr>
            <a:r>
              <a:rPr lang="en-US" dirty="0" smtClean="0"/>
              <a:t>Criminal Thinking Interventions</a:t>
            </a:r>
          </a:p>
          <a:p>
            <a:pPr marL="457200" indent="-457200">
              <a:buFont typeface="+mj-lt"/>
              <a:buAutoNum type="alphaUcPeriod"/>
            </a:pPr>
            <a:r>
              <a:rPr lang="en-US" dirty="0" smtClean="0"/>
              <a:t>Family and Interpersonal Counseling</a:t>
            </a:r>
          </a:p>
        </p:txBody>
      </p:sp>
      <p:sp>
        <p:nvSpPr>
          <p:cNvPr id="2" name="Title 1"/>
          <p:cNvSpPr>
            <a:spLocks noGrp="1"/>
          </p:cNvSpPr>
          <p:nvPr>
            <p:ph type="title"/>
          </p:nvPr>
        </p:nvSpPr>
        <p:spPr>
          <a:xfrm>
            <a:off x="1434553" y="435693"/>
            <a:ext cx="9613861" cy="1080938"/>
          </a:xfrm>
        </p:spPr>
        <p:txBody>
          <a:bodyPr/>
          <a:lstStyle/>
          <a:p>
            <a:r>
              <a:rPr lang="en-US" sz="4400" dirty="0"/>
              <a:t>Which topic </a:t>
            </a:r>
            <a:r>
              <a:rPr lang="en-US" sz="4400" dirty="0" smtClean="0"/>
              <a:t>are you </a:t>
            </a:r>
            <a:r>
              <a:rPr lang="en-US" sz="4400" dirty="0"/>
              <a:t>interested in discussing?</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51549" y="5413090"/>
            <a:ext cx="1626957" cy="1364023"/>
          </a:xfrm>
          <a:prstGeom prst="rect">
            <a:avLst/>
          </a:prstGeom>
        </p:spPr>
      </p:pic>
    </p:spTree>
    <p:extLst>
      <p:ext uri="{BB962C8B-B14F-4D97-AF65-F5344CB8AC3E}">
        <p14:creationId xmlns:p14="http://schemas.microsoft.com/office/powerpoint/2010/main" val="350247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9092" y="2116048"/>
            <a:ext cx="10063879" cy="4543425"/>
          </a:xfrm>
        </p:spPr>
        <p:txBody>
          <a:bodyPr>
            <a:normAutofit/>
          </a:bodyPr>
          <a:lstStyle/>
          <a:p>
            <a:pPr marL="0" indent="0">
              <a:buNone/>
            </a:pPr>
            <a:r>
              <a:rPr lang="en-US" sz="3200" dirty="0"/>
              <a:t>Learning Objectives</a:t>
            </a:r>
            <a:r>
              <a:rPr lang="en-US" sz="3200" dirty="0" smtClean="0"/>
              <a:t>:</a:t>
            </a:r>
            <a:endParaRPr lang="en-US" sz="1600" dirty="0"/>
          </a:p>
          <a:p>
            <a:r>
              <a:rPr lang="en-US" dirty="0"/>
              <a:t>R</a:t>
            </a:r>
            <a:r>
              <a:rPr lang="en-US" dirty="0" smtClean="0"/>
              <a:t>ecognize </a:t>
            </a:r>
            <a:r>
              <a:rPr lang="en-US" dirty="0"/>
              <a:t>when you are an effective team</a:t>
            </a:r>
          </a:p>
          <a:p>
            <a:r>
              <a:rPr lang="en-US" dirty="0"/>
              <a:t>Understand your role and the roles of other team members</a:t>
            </a:r>
          </a:p>
          <a:p>
            <a:r>
              <a:rPr lang="en-US" dirty="0"/>
              <a:t>Respect and work with each member of your team </a:t>
            </a:r>
          </a:p>
          <a:p>
            <a:r>
              <a:rPr lang="en-US" dirty="0"/>
              <a:t>Make decisions as a team in response to participant </a:t>
            </a:r>
            <a:r>
              <a:rPr lang="en-US" dirty="0" smtClean="0"/>
              <a:t>behavior (with </a:t>
            </a:r>
            <a:r>
              <a:rPr lang="en-US" dirty="0"/>
              <a:t>the judge as the final decision maker, per due process requirements)</a:t>
            </a:r>
          </a:p>
        </p:txBody>
      </p:sp>
      <p:sp>
        <p:nvSpPr>
          <p:cNvPr id="2" name="Title 1"/>
          <p:cNvSpPr>
            <a:spLocks noGrp="1"/>
          </p:cNvSpPr>
          <p:nvPr>
            <p:ph type="title"/>
          </p:nvPr>
        </p:nvSpPr>
        <p:spPr>
          <a:xfrm>
            <a:off x="1209092" y="736135"/>
            <a:ext cx="9613861" cy="1080938"/>
          </a:xfrm>
        </p:spPr>
        <p:txBody>
          <a:bodyPr/>
          <a:lstStyle/>
          <a:p>
            <a:r>
              <a:rPr lang="en-US" dirty="0" smtClean="0"/>
              <a:t>VIII - Multidisciplinary Team</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43004" y="5413089"/>
            <a:ext cx="1626957" cy="1364023"/>
          </a:xfrm>
          <a:prstGeom prst="rect">
            <a:avLst/>
          </a:prstGeom>
        </p:spPr>
      </p:pic>
    </p:spTree>
    <p:extLst>
      <p:ext uri="{BB962C8B-B14F-4D97-AF65-F5344CB8AC3E}">
        <p14:creationId xmlns:p14="http://schemas.microsoft.com/office/powerpoint/2010/main" val="2652628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3909" y="2206467"/>
            <a:ext cx="9613861" cy="3599316"/>
          </a:xfrm>
        </p:spPr>
        <p:txBody>
          <a:bodyPr>
            <a:normAutofit fontScale="92500" lnSpcReduction="20000"/>
          </a:bodyPr>
          <a:lstStyle/>
          <a:p>
            <a:r>
              <a:rPr lang="en-US" dirty="0" smtClean="0"/>
              <a:t>Approximately two-thirds of Drug Court participants report serious mental health symptoms (</a:t>
            </a:r>
            <a:r>
              <a:rPr lang="en-US" dirty="0" err="1" smtClean="0"/>
              <a:t>Cissner</a:t>
            </a:r>
            <a:r>
              <a:rPr lang="en-US" dirty="0" smtClean="0"/>
              <a:t> et al., 2013)</a:t>
            </a:r>
          </a:p>
          <a:p>
            <a:r>
              <a:rPr lang="en-US" dirty="0" smtClean="0"/>
              <a:t>When mental illness is combined with substance abuse, odds of recidivism increases significantly (</a:t>
            </a:r>
            <a:r>
              <a:rPr lang="en-US" dirty="0" err="1" smtClean="0"/>
              <a:t>Rezansoff</a:t>
            </a:r>
            <a:r>
              <a:rPr lang="en-US" dirty="0" smtClean="0"/>
              <a:t> et al., 2013)</a:t>
            </a:r>
          </a:p>
          <a:p>
            <a:pPr lvl="1"/>
            <a:r>
              <a:rPr lang="en-US" dirty="0" smtClean="0"/>
              <a:t>Treating either disorder alone without treating both disorders simultaneously is rarely, if ever successful (Chandler et al., 2004; Drake et al., 2008)</a:t>
            </a:r>
          </a:p>
          <a:p>
            <a:pPr lvl="1"/>
            <a:r>
              <a:rPr lang="en-US" dirty="0" smtClean="0"/>
              <a:t>Both disorders should be treated at the same facility by the same professional(s) </a:t>
            </a:r>
          </a:p>
          <a:p>
            <a:r>
              <a:rPr lang="en-US" dirty="0" smtClean="0"/>
              <a:t>Participants should have unhindered access to medical providers qualified to prescribe and monitor response to psychiatric medications (Kushner et al., 2014)</a:t>
            </a:r>
          </a:p>
        </p:txBody>
      </p:sp>
      <p:sp>
        <p:nvSpPr>
          <p:cNvPr id="6" name="Footer Placeholder 3"/>
          <p:cNvSpPr>
            <a:spLocks noGrp="1"/>
          </p:cNvSpPr>
          <p:nvPr>
            <p:ph type="ftr" sz="quarter" idx="11"/>
          </p:nvPr>
        </p:nvSpPr>
        <p:spPr>
          <a:xfrm>
            <a:off x="231141" y="6492875"/>
            <a:ext cx="9909452"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12</a:t>
            </a:r>
            <a:endParaRPr lang="en-US" dirty="0"/>
          </a:p>
        </p:txBody>
      </p:sp>
      <p:sp>
        <p:nvSpPr>
          <p:cNvPr id="2" name="Title 1"/>
          <p:cNvSpPr>
            <a:spLocks noGrp="1"/>
          </p:cNvSpPr>
          <p:nvPr>
            <p:ph type="title"/>
          </p:nvPr>
        </p:nvSpPr>
        <p:spPr>
          <a:xfrm>
            <a:off x="1213909" y="734805"/>
            <a:ext cx="9613861" cy="1080938"/>
          </a:xfrm>
        </p:spPr>
        <p:txBody>
          <a:bodyPr/>
          <a:lstStyle/>
          <a:p>
            <a:r>
              <a:rPr lang="en-US" dirty="0" smtClean="0"/>
              <a:t>Mental Health Treatment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50" y="5404544"/>
            <a:ext cx="1626957" cy="1364023"/>
          </a:xfrm>
          <a:prstGeom prst="rect">
            <a:avLst/>
          </a:prstGeom>
        </p:spPr>
      </p:pic>
    </p:spTree>
    <p:extLst>
      <p:ext uri="{BB962C8B-B14F-4D97-AF65-F5344CB8AC3E}">
        <p14:creationId xmlns:p14="http://schemas.microsoft.com/office/powerpoint/2010/main" val="315483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633" y="2244842"/>
            <a:ext cx="10132059" cy="3599316"/>
          </a:xfrm>
        </p:spPr>
        <p:txBody>
          <a:bodyPr>
            <a:normAutofit fontScale="92500" lnSpcReduction="20000"/>
          </a:bodyPr>
          <a:lstStyle/>
          <a:p>
            <a:r>
              <a:rPr lang="en-US" dirty="0" smtClean="0"/>
              <a:t>Individuals with PTSD are significantly more likely to drop out or be discharged prematurely from substance abuse treatment than individuals without PTSD (Saladin et al., 2014)</a:t>
            </a:r>
          </a:p>
          <a:p>
            <a:r>
              <a:rPr lang="en-US" dirty="0" smtClean="0"/>
              <a:t>Effective interventions for individuals with PTSD focus on the following (Mill et al., 2012):</a:t>
            </a:r>
          </a:p>
          <a:p>
            <a:pPr lvl="1"/>
            <a:r>
              <a:rPr lang="en-US" dirty="0" smtClean="0"/>
              <a:t>Creating a safe and dependable therapeutic relationship between participant and therapist</a:t>
            </a:r>
          </a:p>
          <a:p>
            <a:pPr lvl="1"/>
            <a:r>
              <a:rPr lang="en-US" dirty="0" smtClean="0"/>
              <a:t>Helping participants deal with anger, anxiety, and other negative emotions</a:t>
            </a:r>
          </a:p>
          <a:p>
            <a:pPr lvl="1"/>
            <a:r>
              <a:rPr lang="en-US" dirty="0" smtClean="0"/>
              <a:t>Assisting participants to create a coherent “narrative” or understanding of trauma events</a:t>
            </a:r>
          </a:p>
          <a:p>
            <a:pPr lvl="1"/>
            <a:r>
              <a:rPr lang="en-US" dirty="0" smtClean="0"/>
              <a:t>Exposing participants to memories or images that will gradually desensitize them to associated feelings of panic and anxiety</a:t>
            </a:r>
          </a:p>
          <a:p>
            <a:pPr lvl="1"/>
            <a:endParaRPr lang="en-US" dirty="0" smtClean="0"/>
          </a:p>
          <a:p>
            <a:endParaRPr lang="en-US" dirty="0"/>
          </a:p>
        </p:txBody>
      </p:sp>
      <p:sp>
        <p:nvSpPr>
          <p:cNvPr id="6" name="Footer Placeholder 3"/>
          <p:cNvSpPr>
            <a:spLocks noGrp="1"/>
          </p:cNvSpPr>
          <p:nvPr>
            <p:ph type="ftr" sz="quarter" idx="11"/>
          </p:nvPr>
        </p:nvSpPr>
        <p:spPr>
          <a:xfrm>
            <a:off x="199057" y="6492875"/>
            <a:ext cx="9910714"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13</a:t>
            </a:r>
            <a:endParaRPr lang="en-US" dirty="0"/>
          </a:p>
        </p:txBody>
      </p:sp>
      <p:sp>
        <p:nvSpPr>
          <p:cNvPr id="2" name="Title 1"/>
          <p:cNvSpPr>
            <a:spLocks noGrp="1"/>
          </p:cNvSpPr>
          <p:nvPr>
            <p:ph type="title"/>
          </p:nvPr>
        </p:nvSpPr>
        <p:spPr>
          <a:xfrm>
            <a:off x="1164733" y="598071"/>
            <a:ext cx="9613861" cy="1080938"/>
          </a:xfrm>
        </p:spPr>
        <p:txBody>
          <a:bodyPr/>
          <a:lstStyle/>
          <a:p>
            <a:r>
              <a:rPr lang="en-US" dirty="0" smtClean="0"/>
              <a:t>Trauma-Informed Services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49" y="5404543"/>
            <a:ext cx="1626957" cy="1364023"/>
          </a:xfrm>
          <a:prstGeom prst="rect">
            <a:avLst/>
          </a:prstGeom>
        </p:spPr>
      </p:pic>
    </p:spTree>
    <p:extLst>
      <p:ext uri="{BB962C8B-B14F-4D97-AF65-F5344CB8AC3E}">
        <p14:creationId xmlns:p14="http://schemas.microsoft.com/office/powerpoint/2010/main" val="2574869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69832" y="2180748"/>
            <a:ext cx="9613861" cy="3599316"/>
          </a:xfrm>
        </p:spPr>
        <p:txBody>
          <a:bodyPr/>
          <a:lstStyle/>
          <a:p>
            <a:r>
              <a:rPr lang="en-US" dirty="0" smtClean="0"/>
              <a:t>All staff members, including court personnel, and other criminal justice professionals, need to be trauma-informed for all participants (Bath, 2008)</a:t>
            </a:r>
          </a:p>
          <a:p>
            <a:r>
              <a:rPr lang="en-US" dirty="0" smtClean="0"/>
              <a:t>Staff members should remain cognizant of how their actions may be perceived by persons who have serious problems with trust, paranoia, suspicious of others, or have been betrayed by important people in their lives </a:t>
            </a:r>
            <a:endParaRPr lang="en-US" dirty="0"/>
          </a:p>
        </p:txBody>
      </p:sp>
      <p:sp>
        <p:nvSpPr>
          <p:cNvPr id="6" name="Footer Placeholder 3"/>
          <p:cNvSpPr>
            <a:spLocks noGrp="1"/>
          </p:cNvSpPr>
          <p:nvPr>
            <p:ph type="ftr" sz="quarter" idx="11"/>
          </p:nvPr>
        </p:nvSpPr>
        <p:spPr>
          <a:xfrm>
            <a:off x="0" y="6492875"/>
            <a:ext cx="10261038"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14</a:t>
            </a:r>
            <a:endParaRPr lang="en-US" dirty="0"/>
          </a:p>
        </p:txBody>
      </p:sp>
      <p:sp>
        <p:nvSpPr>
          <p:cNvPr id="2" name="Title 1"/>
          <p:cNvSpPr>
            <a:spLocks noGrp="1"/>
          </p:cNvSpPr>
          <p:nvPr>
            <p:ph type="title"/>
          </p:nvPr>
        </p:nvSpPr>
        <p:spPr>
          <a:xfrm>
            <a:off x="1369833" y="469883"/>
            <a:ext cx="9613861" cy="1080938"/>
          </a:xfrm>
        </p:spPr>
        <p:txBody>
          <a:bodyPr/>
          <a:lstStyle/>
          <a:p>
            <a:r>
              <a:rPr lang="en-US" sz="4800" dirty="0" smtClean="0"/>
              <a:t>Trauma-Informed Services </a:t>
            </a:r>
            <a:r>
              <a:rPr lang="en-US" sz="4800" dirty="0" err="1" smtClean="0"/>
              <a:t>Cont</a:t>
            </a:r>
            <a:r>
              <a:rPr lang="en-US" sz="4800" dirty="0" smtClean="0"/>
              <a:t>…</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5" y="5387452"/>
            <a:ext cx="1626957" cy="1364023"/>
          </a:xfrm>
          <a:prstGeom prst="rect">
            <a:avLst/>
          </a:prstGeom>
        </p:spPr>
      </p:pic>
    </p:spTree>
    <p:extLst>
      <p:ext uri="{BB962C8B-B14F-4D97-AF65-F5344CB8AC3E}">
        <p14:creationId xmlns:p14="http://schemas.microsoft.com/office/powerpoint/2010/main" val="3495899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36419" y="2181571"/>
            <a:ext cx="9613861" cy="3599316"/>
          </a:xfrm>
        </p:spPr>
        <p:txBody>
          <a:bodyPr/>
          <a:lstStyle/>
          <a:p>
            <a:r>
              <a:rPr lang="en-US" dirty="0" smtClean="0"/>
              <a:t>Several manualized cognitive-behavioral interventions address criminal-thinking patterns among individuals addicted to drugs or charged with crimes </a:t>
            </a:r>
          </a:p>
          <a:p>
            <a:pPr lvl="1"/>
            <a:r>
              <a:rPr lang="en-US" dirty="0" smtClean="0"/>
              <a:t>Moral Recognition Therapy</a:t>
            </a:r>
          </a:p>
          <a:p>
            <a:pPr lvl="1"/>
            <a:r>
              <a:rPr lang="en-US" dirty="0" smtClean="0"/>
              <a:t>Thinking for a Change</a:t>
            </a:r>
          </a:p>
          <a:p>
            <a:pPr lvl="1"/>
            <a:r>
              <a:rPr lang="en-US" dirty="0" smtClean="0"/>
              <a:t>Reasoning &amp; Rehabilitation</a:t>
            </a:r>
          </a:p>
          <a:p>
            <a:r>
              <a:rPr lang="en-US" dirty="0" smtClean="0"/>
              <a:t>Participants should be stabilized clinically before they can be expected to think openly about the motivations and ramifications for their behavior </a:t>
            </a:r>
            <a:endParaRPr lang="en-US" dirty="0"/>
          </a:p>
        </p:txBody>
      </p:sp>
      <p:sp>
        <p:nvSpPr>
          <p:cNvPr id="7" name="Footer Placeholder 3"/>
          <p:cNvSpPr>
            <a:spLocks noGrp="1"/>
          </p:cNvSpPr>
          <p:nvPr>
            <p:ph type="ftr" sz="quarter" idx="11"/>
          </p:nvPr>
        </p:nvSpPr>
        <p:spPr>
          <a:xfrm>
            <a:off x="279268" y="6492875"/>
            <a:ext cx="9779132"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15</a:t>
            </a:r>
            <a:endParaRPr lang="en-US" dirty="0"/>
          </a:p>
        </p:txBody>
      </p:sp>
      <p:sp>
        <p:nvSpPr>
          <p:cNvPr id="2" name="Title 1"/>
          <p:cNvSpPr>
            <a:spLocks noGrp="1"/>
          </p:cNvSpPr>
          <p:nvPr>
            <p:ph type="title"/>
          </p:nvPr>
        </p:nvSpPr>
        <p:spPr>
          <a:xfrm>
            <a:off x="1236420" y="751895"/>
            <a:ext cx="9613861" cy="1080938"/>
          </a:xfrm>
        </p:spPr>
        <p:txBody>
          <a:bodyPr/>
          <a:lstStyle/>
          <a:p>
            <a:r>
              <a:rPr lang="en-US" sz="4800" dirty="0" smtClean="0"/>
              <a:t>Criminal Thinking Interventions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77187" y="5395998"/>
            <a:ext cx="1626957" cy="1364023"/>
          </a:xfrm>
          <a:prstGeom prst="rect">
            <a:avLst/>
          </a:prstGeom>
        </p:spPr>
      </p:pic>
    </p:spTree>
    <p:extLst>
      <p:ext uri="{BB962C8B-B14F-4D97-AF65-F5344CB8AC3E}">
        <p14:creationId xmlns:p14="http://schemas.microsoft.com/office/powerpoint/2010/main" val="1258929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872" y="2121154"/>
            <a:ext cx="9613861" cy="3933773"/>
          </a:xfrm>
        </p:spPr>
        <p:txBody>
          <a:bodyPr>
            <a:normAutofit fontScale="85000" lnSpcReduction="10000"/>
          </a:bodyPr>
          <a:lstStyle/>
          <a:p>
            <a:r>
              <a:rPr lang="en-US" dirty="0" smtClean="0"/>
              <a:t>Reductions in substance abuse and crime go along with (</a:t>
            </a:r>
            <a:r>
              <a:rPr lang="en-US" dirty="0" err="1" smtClean="0"/>
              <a:t>Wooditch</a:t>
            </a:r>
            <a:r>
              <a:rPr lang="en-US" dirty="0" smtClean="0"/>
              <a:t> et al., 2013):</a:t>
            </a:r>
          </a:p>
          <a:p>
            <a:pPr lvl="1"/>
            <a:r>
              <a:rPr lang="en-US" dirty="0" smtClean="0"/>
              <a:t>Reduced family conflict</a:t>
            </a:r>
          </a:p>
          <a:p>
            <a:pPr lvl="1"/>
            <a:r>
              <a:rPr lang="en-US" dirty="0" smtClean="0"/>
              <a:t>Fewer interactions with delinquent relatives and peers</a:t>
            </a:r>
          </a:p>
          <a:p>
            <a:pPr lvl="1"/>
            <a:r>
              <a:rPr lang="en-US" dirty="0" smtClean="0"/>
              <a:t>Increased interactions with sober and prosocial individuals</a:t>
            </a:r>
          </a:p>
          <a:p>
            <a:r>
              <a:rPr lang="en-US" dirty="0" smtClean="0"/>
              <a:t>Outcomes in substance abuse treatment increases when at least one reliable/prosocial family member, friend, or acquaintance is enlisted to assist the participant early in treatment </a:t>
            </a:r>
          </a:p>
          <a:p>
            <a:r>
              <a:rPr lang="en-US" dirty="0" smtClean="0"/>
              <a:t>When participants are stabilized clinically, family interventions should focus on:</a:t>
            </a:r>
          </a:p>
          <a:p>
            <a:pPr lvl="1"/>
            <a:r>
              <a:rPr lang="en-US" dirty="0" smtClean="0"/>
              <a:t>Improving communication skills</a:t>
            </a:r>
          </a:p>
          <a:p>
            <a:pPr lvl="1"/>
            <a:r>
              <a:rPr lang="en-US" dirty="0" smtClean="0"/>
              <a:t>Altering maladaptive interactions </a:t>
            </a:r>
          </a:p>
          <a:p>
            <a:pPr lvl="1"/>
            <a:r>
              <a:rPr lang="en-US" dirty="0" smtClean="0"/>
              <a:t>Reinforcing prosocial behaviors</a:t>
            </a:r>
          </a:p>
          <a:p>
            <a:pPr lvl="1"/>
            <a:r>
              <a:rPr lang="en-US" dirty="0" smtClean="0"/>
              <a:t>Reducing interpersonal conflicts</a:t>
            </a:r>
          </a:p>
          <a:p>
            <a:endParaRPr lang="en-US" dirty="0"/>
          </a:p>
        </p:txBody>
      </p:sp>
      <p:sp>
        <p:nvSpPr>
          <p:cNvPr id="6" name="Footer Placeholder 3"/>
          <p:cNvSpPr>
            <a:spLocks noGrp="1"/>
          </p:cNvSpPr>
          <p:nvPr>
            <p:ph type="ftr" sz="quarter" idx="11"/>
          </p:nvPr>
        </p:nvSpPr>
        <p:spPr>
          <a:xfrm>
            <a:off x="209872" y="6492875"/>
            <a:ext cx="10112906"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15-16</a:t>
            </a:r>
            <a:endParaRPr lang="en-US" dirty="0"/>
          </a:p>
        </p:txBody>
      </p:sp>
      <p:sp>
        <p:nvSpPr>
          <p:cNvPr id="2" name="Title 1"/>
          <p:cNvSpPr>
            <a:spLocks noGrp="1"/>
          </p:cNvSpPr>
          <p:nvPr>
            <p:ph type="title"/>
          </p:nvPr>
        </p:nvSpPr>
        <p:spPr>
          <a:xfrm>
            <a:off x="842481" y="602268"/>
            <a:ext cx="10315093" cy="1080938"/>
          </a:xfrm>
        </p:spPr>
        <p:txBody>
          <a:bodyPr/>
          <a:lstStyle/>
          <a:p>
            <a:r>
              <a:rPr lang="en-US" sz="4800" dirty="0" smtClean="0"/>
              <a:t>Family and Interpersonal Counseling</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85733" y="5430181"/>
            <a:ext cx="1626957" cy="1364023"/>
          </a:xfrm>
          <a:prstGeom prst="rect">
            <a:avLst/>
          </a:prstGeom>
        </p:spPr>
      </p:pic>
    </p:spTree>
    <p:extLst>
      <p:ext uri="{BB962C8B-B14F-4D97-AF65-F5344CB8AC3E}">
        <p14:creationId xmlns:p14="http://schemas.microsoft.com/office/powerpoint/2010/main" val="1124831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0017" y="2087321"/>
            <a:ext cx="9613861" cy="4007780"/>
          </a:xfrm>
        </p:spPr>
        <p:txBody>
          <a:bodyPr>
            <a:normAutofit/>
          </a:bodyPr>
          <a:lstStyle/>
          <a:p>
            <a:pPr marL="457200" indent="-457200">
              <a:buFont typeface="+mj-lt"/>
              <a:buAutoNum type="alphaUcPeriod"/>
            </a:pPr>
            <a:r>
              <a:rPr lang="en-US" dirty="0" smtClean="0"/>
              <a:t>Vocational </a:t>
            </a:r>
            <a:r>
              <a:rPr lang="en-US" dirty="0" smtClean="0"/>
              <a:t>and Education Services</a:t>
            </a:r>
          </a:p>
          <a:p>
            <a:pPr marL="457200" indent="-457200">
              <a:buFont typeface="+mj-lt"/>
              <a:buAutoNum type="alphaUcPeriod"/>
            </a:pPr>
            <a:r>
              <a:rPr lang="en-US" dirty="0" smtClean="0"/>
              <a:t>Medical and Dental Treatment</a:t>
            </a:r>
          </a:p>
          <a:p>
            <a:pPr marL="457200" indent="-457200">
              <a:buFont typeface="+mj-lt"/>
              <a:buAutoNum type="alphaUcPeriod"/>
            </a:pPr>
            <a:r>
              <a:rPr lang="en-US" dirty="0" smtClean="0"/>
              <a:t>Prevention of Health-Risk Behaviors</a:t>
            </a:r>
          </a:p>
          <a:p>
            <a:pPr marL="457200" indent="-457200">
              <a:buFont typeface="+mj-lt"/>
              <a:buAutoNum type="alphaUcPeriod"/>
            </a:pPr>
            <a:r>
              <a:rPr lang="en-US" dirty="0" smtClean="0"/>
              <a:t>Overdose Prevention and Reversal </a:t>
            </a:r>
            <a:endParaRPr lang="en-US" dirty="0"/>
          </a:p>
        </p:txBody>
      </p:sp>
      <p:sp>
        <p:nvSpPr>
          <p:cNvPr id="5" name="Footer Placeholder 3"/>
          <p:cNvSpPr>
            <a:spLocks noGrp="1"/>
          </p:cNvSpPr>
          <p:nvPr>
            <p:ph type="ftr" sz="quarter" idx="11"/>
          </p:nvPr>
        </p:nvSpPr>
        <p:spPr>
          <a:xfrm>
            <a:off x="255205" y="6483228"/>
            <a:ext cx="952579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a:t>
            </a:r>
            <a:endParaRPr lang="en-US" dirty="0"/>
          </a:p>
        </p:txBody>
      </p:sp>
      <p:sp>
        <p:nvSpPr>
          <p:cNvPr id="2" name="Title 1"/>
          <p:cNvSpPr>
            <a:spLocks noGrp="1"/>
          </p:cNvSpPr>
          <p:nvPr>
            <p:ph type="title"/>
          </p:nvPr>
        </p:nvSpPr>
        <p:spPr>
          <a:xfrm>
            <a:off x="1434553" y="435693"/>
            <a:ext cx="9613861" cy="1080938"/>
          </a:xfrm>
        </p:spPr>
        <p:txBody>
          <a:bodyPr/>
          <a:lstStyle/>
          <a:p>
            <a:r>
              <a:rPr lang="en-US" sz="4400" dirty="0"/>
              <a:t>Which topic </a:t>
            </a:r>
            <a:r>
              <a:rPr lang="en-US" sz="4400" dirty="0" smtClean="0"/>
              <a:t>are you </a:t>
            </a:r>
            <a:r>
              <a:rPr lang="en-US" sz="4400" dirty="0"/>
              <a:t>interested in discussing?</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51549" y="5413090"/>
            <a:ext cx="1626957" cy="1364023"/>
          </a:xfrm>
          <a:prstGeom prst="rect">
            <a:avLst/>
          </a:prstGeom>
        </p:spPr>
      </p:pic>
    </p:spTree>
    <p:extLst>
      <p:ext uri="{BB962C8B-B14F-4D97-AF65-F5344CB8AC3E}">
        <p14:creationId xmlns:p14="http://schemas.microsoft.com/office/powerpoint/2010/main" val="1773833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061" y="2200822"/>
            <a:ext cx="9613861" cy="3599316"/>
          </a:xfrm>
        </p:spPr>
        <p:txBody>
          <a:bodyPr>
            <a:normAutofit lnSpcReduction="10000"/>
          </a:bodyPr>
          <a:lstStyle/>
          <a:p>
            <a:r>
              <a:rPr lang="en-US" dirty="0" smtClean="0"/>
              <a:t>Being unemployed or having less than high school diploma or general educational development (GED) certificate predicts poor outcomes in Drug Courts (Gallagher et al., 2015)</a:t>
            </a:r>
          </a:p>
          <a:p>
            <a:r>
              <a:rPr lang="en-US" dirty="0" smtClean="0"/>
              <a:t>Improved outcomes have been reported by Drug Courts when unemployed or underemployed participants receive manualized, cognitive-behavioral vocational intervention which taught them how to (Deschenes et al., 2009):</a:t>
            </a:r>
          </a:p>
          <a:p>
            <a:pPr lvl="1"/>
            <a:r>
              <a:rPr lang="en-US" dirty="0" smtClean="0"/>
              <a:t>Find a job</a:t>
            </a:r>
          </a:p>
          <a:p>
            <a:pPr lvl="1"/>
            <a:r>
              <a:rPr lang="en-US" dirty="0" smtClean="0"/>
              <a:t>Keep a job</a:t>
            </a:r>
          </a:p>
          <a:p>
            <a:pPr lvl="1"/>
            <a:r>
              <a:rPr lang="en-US" dirty="0" smtClean="0"/>
              <a:t>Obtain a better or high-paying job in the future </a:t>
            </a:r>
            <a:endParaRPr lang="en-US" dirty="0"/>
          </a:p>
        </p:txBody>
      </p:sp>
      <p:sp>
        <p:nvSpPr>
          <p:cNvPr id="6" name="Footer Placeholder 3"/>
          <p:cNvSpPr>
            <a:spLocks noGrp="1"/>
          </p:cNvSpPr>
          <p:nvPr>
            <p:ph type="ftr" sz="quarter" idx="11"/>
          </p:nvPr>
        </p:nvSpPr>
        <p:spPr>
          <a:xfrm>
            <a:off x="263225" y="6492875"/>
            <a:ext cx="10072577"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16</a:t>
            </a:r>
            <a:endParaRPr lang="en-US" dirty="0"/>
          </a:p>
        </p:txBody>
      </p:sp>
      <p:sp>
        <p:nvSpPr>
          <p:cNvPr id="2" name="Title 1"/>
          <p:cNvSpPr>
            <a:spLocks noGrp="1"/>
          </p:cNvSpPr>
          <p:nvPr>
            <p:ph type="title"/>
          </p:nvPr>
        </p:nvSpPr>
        <p:spPr>
          <a:xfrm>
            <a:off x="1170830" y="560711"/>
            <a:ext cx="10202662" cy="1080938"/>
          </a:xfrm>
        </p:spPr>
        <p:txBody>
          <a:bodyPr/>
          <a:lstStyle/>
          <a:p>
            <a:r>
              <a:rPr lang="en-US" sz="4800" dirty="0" smtClean="0"/>
              <a:t>Vocational and Educational Services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5" y="5378907"/>
            <a:ext cx="1626957" cy="1364023"/>
          </a:xfrm>
          <a:prstGeom prst="rect">
            <a:avLst/>
          </a:prstGeom>
        </p:spPr>
      </p:pic>
    </p:spTree>
    <p:extLst>
      <p:ext uri="{BB962C8B-B14F-4D97-AF65-F5344CB8AC3E}">
        <p14:creationId xmlns:p14="http://schemas.microsoft.com/office/powerpoint/2010/main" val="21001791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884" y="2185298"/>
            <a:ext cx="9613861" cy="3599316"/>
          </a:xfrm>
        </p:spPr>
        <p:txBody>
          <a:bodyPr/>
          <a:lstStyle/>
          <a:p>
            <a:r>
              <a:rPr lang="en-US" dirty="0" smtClean="0"/>
              <a:t>Evidence suggests providing medical or dental treatment can improve outcomes for some Drug Court participants (Carey et al., 2012)</a:t>
            </a:r>
          </a:p>
          <a:p>
            <a:r>
              <a:rPr lang="en-US" dirty="0" smtClean="0"/>
              <a:t>Conditions that are life-threatening or may cause long-term disability should be treated immediately</a:t>
            </a:r>
          </a:p>
          <a:p>
            <a:pPr lvl="1"/>
            <a:r>
              <a:rPr lang="en-US" dirty="0" smtClean="0"/>
              <a:t>Treating nonessential conditions after participants have achieved sobriety or relinquished other antisocial behavior may lead to better outcomes for the participant </a:t>
            </a:r>
            <a:endParaRPr lang="en-US" dirty="0"/>
          </a:p>
        </p:txBody>
      </p:sp>
      <p:sp>
        <p:nvSpPr>
          <p:cNvPr id="6" name="Footer Placeholder 3"/>
          <p:cNvSpPr>
            <a:spLocks noGrp="1"/>
          </p:cNvSpPr>
          <p:nvPr>
            <p:ph type="ftr" sz="quarter" idx="11"/>
          </p:nvPr>
        </p:nvSpPr>
        <p:spPr>
          <a:xfrm>
            <a:off x="376240" y="6492875"/>
            <a:ext cx="9733530"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17</a:t>
            </a:r>
            <a:endParaRPr lang="en-US" dirty="0"/>
          </a:p>
        </p:txBody>
      </p:sp>
      <p:sp>
        <p:nvSpPr>
          <p:cNvPr id="2" name="Title 1"/>
          <p:cNvSpPr>
            <a:spLocks noGrp="1"/>
          </p:cNvSpPr>
          <p:nvPr>
            <p:ph type="title"/>
          </p:nvPr>
        </p:nvSpPr>
        <p:spPr>
          <a:xfrm>
            <a:off x="1254536" y="632254"/>
            <a:ext cx="9613861" cy="1080938"/>
          </a:xfrm>
        </p:spPr>
        <p:txBody>
          <a:bodyPr/>
          <a:lstStyle/>
          <a:p>
            <a:r>
              <a:rPr lang="en-US" dirty="0" smtClean="0"/>
              <a:t>Medical and Dental Treatment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77187" y="5430181"/>
            <a:ext cx="1626957" cy="1364023"/>
          </a:xfrm>
          <a:prstGeom prst="rect">
            <a:avLst/>
          </a:prstGeom>
        </p:spPr>
      </p:pic>
    </p:spTree>
    <p:extLst>
      <p:ext uri="{BB962C8B-B14F-4D97-AF65-F5344CB8AC3E}">
        <p14:creationId xmlns:p14="http://schemas.microsoft.com/office/powerpoint/2010/main" val="4027437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4156" y="2185298"/>
            <a:ext cx="9613861" cy="3599316"/>
          </a:xfrm>
        </p:spPr>
        <p:txBody>
          <a:bodyPr/>
          <a:lstStyle/>
          <a:p>
            <a:r>
              <a:rPr lang="en-US" dirty="0" smtClean="0"/>
              <a:t>Drug Court participants were found to lack basic knowledge about simple self-protective measures they can take to reduce their health-risk exposure, such as using condoms and cleaning injection needs (Robertson et al., 2012)</a:t>
            </a:r>
          </a:p>
          <a:p>
            <a:r>
              <a:rPr lang="en-US" dirty="0" smtClean="0"/>
              <a:t>Drug Courts have a responsibility to reduce participants exposure by educating participants about the various interventions that are proven to reduce HIV risk behaviors among drug-addicted persons</a:t>
            </a:r>
          </a:p>
          <a:p>
            <a:endParaRPr lang="en-US" dirty="0"/>
          </a:p>
        </p:txBody>
      </p:sp>
      <p:sp>
        <p:nvSpPr>
          <p:cNvPr id="6" name="Footer Placeholder 3"/>
          <p:cNvSpPr>
            <a:spLocks noGrp="1"/>
          </p:cNvSpPr>
          <p:nvPr>
            <p:ph type="ftr" sz="quarter" idx="11"/>
          </p:nvPr>
        </p:nvSpPr>
        <p:spPr>
          <a:xfrm>
            <a:off x="263225" y="6492875"/>
            <a:ext cx="981572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17</a:t>
            </a:r>
            <a:endParaRPr lang="en-US" dirty="0"/>
          </a:p>
        </p:txBody>
      </p:sp>
      <p:sp>
        <p:nvSpPr>
          <p:cNvPr id="2" name="Title 1"/>
          <p:cNvSpPr>
            <a:spLocks noGrp="1"/>
          </p:cNvSpPr>
          <p:nvPr>
            <p:ph type="title"/>
          </p:nvPr>
        </p:nvSpPr>
        <p:spPr>
          <a:xfrm>
            <a:off x="1114156" y="675361"/>
            <a:ext cx="10115498" cy="1080938"/>
          </a:xfrm>
        </p:spPr>
        <p:txBody>
          <a:bodyPr/>
          <a:lstStyle/>
          <a:p>
            <a:r>
              <a:rPr lang="en-US" sz="4800" dirty="0" smtClean="0"/>
              <a:t>Prevention of Health-Risk Behaviors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94278" y="5404544"/>
            <a:ext cx="1626957" cy="1364023"/>
          </a:xfrm>
          <a:prstGeom prst="rect">
            <a:avLst/>
          </a:prstGeom>
        </p:spPr>
      </p:pic>
    </p:spTree>
    <p:extLst>
      <p:ext uri="{BB962C8B-B14F-4D97-AF65-F5344CB8AC3E}">
        <p14:creationId xmlns:p14="http://schemas.microsoft.com/office/powerpoint/2010/main" val="3756329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982" y="2113379"/>
            <a:ext cx="9613861" cy="3599316"/>
          </a:xfrm>
        </p:spPr>
        <p:txBody>
          <a:bodyPr/>
          <a:lstStyle/>
          <a:p>
            <a:r>
              <a:rPr lang="en-US" dirty="0" smtClean="0"/>
              <a:t>Drug Courts should educate participants, family members, and acquaintance about simple precautions they can take to avoid or reverse life-threatening drug overdoses</a:t>
            </a:r>
          </a:p>
          <a:p>
            <a:pPr lvl="1"/>
            <a:r>
              <a:rPr lang="en-US" dirty="0" smtClean="0"/>
              <a:t>Drug Court personnel, probation officers, law enforcement, and first responders should also be trained to administer overdose-reversal medications, such as </a:t>
            </a:r>
            <a:r>
              <a:rPr lang="en-US" dirty="0" err="1" smtClean="0"/>
              <a:t>Narcan</a:t>
            </a:r>
            <a:endParaRPr lang="en-US" dirty="0" smtClean="0"/>
          </a:p>
          <a:p>
            <a:r>
              <a:rPr lang="en-US" dirty="0" smtClean="0"/>
              <a:t>Naloxone hydrochloride (naloxone or </a:t>
            </a:r>
            <a:r>
              <a:rPr lang="en-US" dirty="0" err="1" smtClean="0"/>
              <a:t>Narcan</a:t>
            </a:r>
            <a:r>
              <a:rPr lang="en-US" dirty="0" smtClean="0"/>
              <a:t>) </a:t>
            </a:r>
          </a:p>
          <a:p>
            <a:pPr lvl="1"/>
            <a:r>
              <a:rPr lang="en-US" dirty="0" smtClean="0"/>
              <a:t>Poses a minimal risk of medical side effects and can be administered </a:t>
            </a:r>
            <a:r>
              <a:rPr lang="en-US" dirty="0" err="1" smtClean="0"/>
              <a:t>intranasally</a:t>
            </a:r>
            <a:r>
              <a:rPr lang="en-US" dirty="0" smtClean="0"/>
              <a:t> by non-medically trained laypersons (Kim et al., 2009)</a:t>
            </a:r>
            <a:endParaRPr lang="en-US" dirty="0"/>
          </a:p>
        </p:txBody>
      </p:sp>
      <p:sp>
        <p:nvSpPr>
          <p:cNvPr id="6" name="Footer Placeholder 3"/>
          <p:cNvSpPr>
            <a:spLocks noGrp="1"/>
          </p:cNvSpPr>
          <p:nvPr>
            <p:ph type="ftr" sz="quarter" idx="11"/>
          </p:nvPr>
        </p:nvSpPr>
        <p:spPr>
          <a:xfrm>
            <a:off x="142668" y="6492875"/>
            <a:ext cx="10278060"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17-18</a:t>
            </a:r>
            <a:endParaRPr lang="en-US" dirty="0"/>
          </a:p>
        </p:txBody>
      </p:sp>
      <p:sp>
        <p:nvSpPr>
          <p:cNvPr id="2" name="Title 1"/>
          <p:cNvSpPr>
            <a:spLocks noGrp="1"/>
          </p:cNvSpPr>
          <p:nvPr>
            <p:ph type="title"/>
          </p:nvPr>
        </p:nvSpPr>
        <p:spPr>
          <a:xfrm>
            <a:off x="1170983" y="478293"/>
            <a:ext cx="9613861" cy="1080938"/>
          </a:xfrm>
        </p:spPr>
        <p:txBody>
          <a:bodyPr/>
          <a:lstStyle/>
          <a:p>
            <a:r>
              <a:rPr lang="en-US" sz="4800" dirty="0" smtClean="0"/>
              <a:t>Overdose Prevention and Reversal</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20728" y="5420756"/>
            <a:ext cx="1626957" cy="1364023"/>
          </a:xfrm>
          <a:prstGeom prst="rect">
            <a:avLst/>
          </a:prstGeom>
        </p:spPr>
      </p:pic>
    </p:spTree>
    <p:extLst>
      <p:ext uri="{BB962C8B-B14F-4D97-AF65-F5344CB8AC3E}">
        <p14:creationId xmlns:p14="http://schemas.microsoft.com/office/powerpoint/2010/main" val="61179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791" y="2161402"/>
            <a:ext cx="9613861" cy="3599316"/>
          </a:xfrm>
        </p:spPr>
        <p:txBody>
          <a:bodyPr/>
          <a:lstStyle/>
          <a:p>
            <a:pPr marL="457200" indent="-457200">
              <a:buFont typeface="+mj-lt"/>
              <a:buAutoNum type="alphaUcPeriod"/>
            </a:pPr>
            <a:r>
              <a:rPr lang="en-US" dirty="0" smtClean="0"/>
              <a:t>Team Composition</a:t>
            </a:r>
          </a:p>
          <a:p>
            <a:pPr marL="457200" indent="-457200">
              <a:buFont typeface="+mj-lt"/>
              <a:buAutoNum type="alphaUcPeriod"/>
            </a:pPr>
            <a:r>
              <a:rPr lang="en-US" dirty="0" smtClean="0"/>
              <a:t>Pre-Court Staff Meetings</a:t>
            </a:r>
          </a:p>
          <a:p>
            <a:pPr marL="457200" indent="-457200">
              <a:buFont typeface="+mj-lt"/>
              <a:buAutoNum type="alphaUcPeriod"/>
            </a:pPr>
            <a:r>
              <a:rPr lang="en-US" dirty="0" smtClean="0"/>
              <a:t>Sharing Information </a:t>
            </a:r>
          </a:p>
          <a:p>
            <a:pPr marL="457200" indent="-457200">
              <a:buFont typeface="+mj-lt"/>
              <a:buAutoNum type="alphaUcPeriod"/>
            </a:pPr>
            <a:r>
              <a:rPr lang="en-US" dirty="0" smtClean="0"/>
              <a:t>Team Communication and Decision Making</a:t>
            </a:r>
          </a:p>
          <a:p>
            <a:pPr marL="457200" indent="-457200">
              <a:buFont typeface="+mj-lt"/>
              <a:buAutoNum type="alphaUcPeriod"/>
            </a:pPr>
            <a:r>
              <a:rPr lang="en-US" dirty="0" smtClean="0"/>
              <a:t>Status Hearings</a:t>
            </a:r>
          </a:p>
          <a:p>
            <a:pPr marL="457200" indent="-457200">
              <a:buFont typeface="+mj-lt"/>
              <a:buAutoNum type="alphaUcPeriod"/>
            </a:pPr>
            <a:r>
              <a:rPr lang="en-US" dirty="0" smtClean="0"/>
              <a:t>Team Training</a:t>
            </a:r>
          </a:p>
        </p:txBody>
      </p:sp>
      <p:sp>
        <p:nvSpPr>
          <p:cNvPr id="2" name="Title 1"/>
          <p:cNvSpPr>
            <a:spLocks noGrp="1"/>
          </p:cNvSpPr>
          <p:nvPr>
            <p:ph type="title"/>
          </p:nvPr>
        </p:nvSpPr>
        <p:spPr>
          <a:xfrm>
            <a:off x="1187791" y="711548"/>
            <a:ext cx="9613861" cy="1080938"/>
          </a:xfrm>
        </p:spPr>
        <p:txBody>
          <a:bodyPr/>
          <a:lstStyle/>
          <a:p>
            <a:r>
              <a:rPr lang="en-US" dirty="0" smtClean="0"/>
              <a:t>Multidisciplinary Team</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49" y="5395998"/>
            <a:ext cx="1626957" cy="1364023"/>
          </a:xfrm>
          <a:prstGeom prst="rect">
            <a:avLst/>
          </a:prstGeom>
        </p:spPr>
      </p:pic>
    </p:spTree>
    <p:extLst>
      <p:ext uri="{BB962C8B-B14F-4D97-AF65-F5344CB8AC3E}">
        <p14:creationId xmlns:p14="http://schemas.microsoft.com/office/powerpoint/2010/main" val="1499179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0" cy="6857999"/>
          </a:xfrm>
        </p:spPr>
      </p:pic>
    </p:spTree>
    <p:extLst>
      <p:ext uri="{BB962C8B-B14F-4D97-AF65-F5344CB8AC3E}">
        <p14:creationId xmlns:p14="http://schemas.microsoft.com/office/powerpoint/2010/main" val="45652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649" y="454151"/>
            <a:ext cx="5949696" cy="5949696"/>
          </a:xfrm>
          <a:prstGeom prst="rect">
            <a:avLst/>
          </a:prstGeom>
        </p:spPr>
      </p:pic>
    </p:spTree>
    <p:extLst>
      <p:ext uri="{BB962C8B-B14F-4D97-AF65-F5344CB8AC3E}">
        <p14:creationId xmlns:p14="http://schemas.microsoft.com/office/powerpoint/2010/main" val="1928114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908" y="2207622"/>
            <a:ext cx="10063879" cy="4543425"/>
          </a:xfrm>
        </p:spPr>
        <p:txBody>
          <a:bodyPr>
            <a:normAutofit/>
          </a:bodyPr>
          <a:lstStyle/>
          <a:p>
            <a:pPr marL="0" indent="0">
              <a:buNone/>
            </a:pPr>
            <a:r>
              <a:rPr lang="en-US" sz="3200" dirty="0"/>
              <a:t>Learning Objectives</a:t>
            </a:r>
            <a:r>
              <a:rPr lang="en-US" sz="3200" dirty="0" smtClean="0"/>
              <a:t>:</a:t>
            </a:r>
            <a:endParaRPr lang="en-US" sz="1600" dirty="0"/>
          </a:p>
          <a:p>
            <a:r>
              <a:rPr lang="en-US" dirty="0"/>
              <a:t>Appreciate the purpose and importance of drug testing for a treatment court program</a:t>
            </a:r>
          </a:p>
          <a:p>
            <a:r>
              <a:rPr lang="en-US" dirty="0"/>
              <a:t>Assess the validity and legality of your drug test protocol</a:t>
            </a:r>
          </a:p>
          <a:p>
            <a:r>
              <a:rPr lang="en-US" dirty="0"/>
              <a:t>Appropriately test your participants in your treatment court program</a:t>
            </a:r>
          </a:p>
        </p:txBody>
      </p:sp>
      <p:sp>
        <p:nvSpPr>
          <p:cNvPr id="2" name="Title 1"/>
          <p:cNvSpPr>
            <a:spLocks noGrp="1"/>
          </p:cNvSpPr>
          <p:nvPr>
            <p:ph type="title"/>
          </p:nvPr>
        </p:nvSpPr>
        <p:spPr>
          <a:xfrm>
            <a:off x="1174908" y="607948"/>
            <a:ext cx="9613861" cy="1080938"/>
          </a:xfrm>
        </p:spPr>
        <p:txBody>
          <a:bodyPr/>
          <a:lstStyle/>
          <a:p>
            <a:r>
              <a:rPr lang="en-US" dirty="0" smtClean="0"/>
              <a:t>VI - Drug </a:t>
            </a:r>
            <a:r>
              <a:rPr lang="en-US" dirty="0" smtClean="0"/>
              <a:t>and Alcohol </a:t>
            </a:r>
            <a:r>
              <a:rPr lang="en-US" dirty="0" smtClean="0"/>
              <a:t>Testing</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5" y="5387452"/>
            <a:ext cx="1626957" cy="1364023"/>
          </a:xfrm>
          <a:prstGeom prst="rect">
            <a:avLst/>
          </a:prstGeom>
        </p:spPr>
      </p:pic>
    </p:spTree>
    <p:extLst>
      <p:ext uri="{BB962C8B-B14F-4D97-AF65-F5344CB8AC3E}">
        <p14:creationId xmlns:p14="http://schemas.microsoft.com/office/powerpoint/2010/main" val="640907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841" y="2172206"/>
            <a:ext cx="9613861" cy="3599316"/>
          </a:xfrm>
        </p:spPr>
        <p:txBody>
          <a:bodyPr>
            <a:normAutofit fontScale="92500" lnSpcReduction="10000"/>
          </a:bodyPr>
          <a:lstStyle/>
          <a:p>
            <a:pPr marL="457200" indent="-457200">
              <a:buFont typeface="+mj-lt"/>
              <a:buAutoNum type="alphaUcPeriod"/>
            </a:pPr>
            <a:r>
              <a:rPr lang="en-US" dirty="0" smtClean="0"/>
              <a:t>Frequent Testing</a:t>
            </a:r>
          </a:p>
          <a:p>
            <a:pPr marL="457200" indent="-457200">
              <a:buFont typeface="+mj-lt"/>
              <a:buAutoNum type="alphaUcPeriod"/>
            </a:pPr>
            <a:r>
              <a:rPr lang="en-US" dirty="0" smtClean="0"/>
              <a:t>Random Testing</a:t>
            </a:r>
          </a:p>
          <a:p>
            <a:pPr marL="457200" indent="-457200">
              <a:buFont typeface="+mj-lt"/>
              <a:buAutoNum type="alphaUcPeriod"/>
            </a:pPr>
            <a:r>
              <a:rPr lang="en-US" dirty="0" smtClean="0"/>
              <a:t>Duration of Testing</a:t>
            </a:r>
          </a:p>
          <a:p>
            <a:pPr marL="457200" indent="-457200">
              <a:buFont typeface="+mj-lt"/>
              <a:buAutoNum type="alphaUcPeriod"/>
            </a:pPr>
            <a:r>
              <a:rPr lang="en-US" dirty="0" smtClean="0"/>
              <a:t>Breadth of Testing</a:t>
            </a:r>
          </a:p>
          <a:p>
            <a:pPr marL="457200" indent="-457200">
              <a:buFont typeface="+mj-lt"/>
              <a:buAutoNum type="alphaUcPeriod"/>
            </a:pPr>
            <a:r>
              <a:rPr lang="en-US" dirty="0" smtClean="0"/>
              <a:t>Witnessed Collection</a:t>
            </a:r>
          </a:p>
          <a:p>
            <a:pPr marL="457200" indent="-457200">
              <a:buFont typeface="+mj-lt"/>
              <a:buAutoNum type="alphaUcPeriod"/>
            </a:pPr>
            <a:r>
              <a:rPr lang="en-US" dirty="0" smtClean="0"/>
              <a:t>Valid Specimens</a:t>
            </a:r>
          </a:p>
          <a:p>
            <a:pPr marL="457200" indent="-457200">
              <a:buFont typeface="+mj-lt"/>
              <a:buAutoNum type="alphaUcPeriod"/>
            </a:pPr>
            <a:r>
              <a:rPr lang="en-US" dirty="0" smtClean="0"/>
              <a:t>Accurate and Reliable Testing Procedures</a:t>
            </a:r>
          </a:p>
          <a:p>
            <a:pPr marL="457200" indent="-457200">
              <a:buFont typeface="+mj-lt"/>
              <a:buAutoNum type="alphaUcPeriod"/>
            </a:pPr>
            <a:r>
              <a:rPr lang="en-US" dirty="0" smtClean="0"/>
              <a:t>Rapid Results</a:t>
            </a:r>
          </a:p>
          <a:p>
            <a:pPr marL="457200" indent="-457200">
              <a:buFont typeface="+mj-lt"/>
              <a:buAutoNum type="alphaUcPeriod"/>
            </a:pPr>
            <a:r>
              <a:rPr lang="en-US" dirty="0" smtClean="0"/>
              <a:t>Participant Contracts </a:t>
            </a:r>
          </a:p>
        </p:txBody>
      </p:sp>
      <p:sp>
        <p:nvSpPr>
          <p:cNvPr id="2" name="Title 1"/>
          <p:cNvSpPr>
            <a:spLocks noGrp="1"/>
          </p:cNvSpPr>
          <p:nvPr>
            <p:ph type="title"/>
          </p:nvPr>
        </p:nvSpPr>
        <p:spPr>
          <a:xfrm>
            <a:off x="1245842" y="683287"/>
            <a:ext cx="9613861" cy="1080938"/>
          </a:xfrm>
        </p:spPr>
        <p:txBody>
          <a:bodyPr/>
          <a:lstStyle/>
          <a:p>
            <a:r>
              <a:rPr lang="en-US" dirty="0" smtClean="0"/>
              <a:t>Drug and Alcohol Testing</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25912" y="5413089"/>
            <a:ext cx="1626957" cy="1364023"/>
          </a:xfrm>
          <a:prstGeom prst="rect">
            <a:avLst/>
          </a:prstGeom>
        </p:spPr>
      </p:pic>
    </p:spTree>
    <p:extLst>
      <p:ext uri="{BB962C8B-B14F-4D97-AF65-F5344CB8AC3E}">
        <p14:creationId xmlns:p14="http://schemas.microsoft.com/office/powerpoint/2010/main" val="3120757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1926" y="2166155"/>
            <a:ext cx="10327340" cy="3877815"/>
          </a:xfrm>
        </p:spPr>
        <p:txBody>
          <a:bodyPr/>
          <a:lstStyle/>
          <a:p>
            <a:r>
              <a:rPr lang="en-US" dirty="0" smtClean="0"/>
              <a:t>When is the appropriate time to decrease drug testing during a treatment court program?</a:t>
            </a:r>
          </a:p>
          <a:p>
            <a:pPr marL="868680" lvl="1" indent="-457200">
              <a:buFont typeface="+mj-lt"/>
              <a:buAutoNum type="alphaUcPeriod"/>
            </a:pPr>
            <a:r>
              <a:rPr lang="en-US" dirty="0" smtClean="0"/>
              <a:t>Phase II</a:t>
            </a:r>
          </a:p>
          <a:p>
            <a:pPr marL="868680" lvl="1" indent="-457200">
              <a:buFont typeface="+mj-lt"/>
              <a:buAutoNum type="alphaUcPeriod"/>
            </a:pPr>
            <a:r>
              <a:rPr lang="en-US" dirty="0" smtClean="0"/>
              <a:t>Phase III</a:t>
            </a:r>
          </a:p>
          <a:p>
            <a:pPr marL="868680" lvl="1" indent="-457200">
              <a:buFont typeface="+mj-lt"/>
              <a:buAutoNum type="alphaUcPeriod"/>
            </a:pPr>
            <a:r>
              <a:rPr lang="en-US" dirty="0" smtClean="0"/>
              <a:t>Phase IV</a:t>
            </a:r>
          </a:p>
          <a:p>
            <a:pPr marL="868680" lvl="1" indent="-457200">
              <a:buFont typeface="+mj-lt"/>
              <a:buAutoNum type="alphaUcPeriod"/>
            </a:pPr>
            <a:r>
              <a:rPr lang="en-US" dirty="0" smtClean="0"/>
              <a:t>NEVER!!!</a:t>
            </a:r>
            <a:endParaRPr lang="en-US" dirty="0"/>
          </a:p>
        </p:txBody>
      </p:sp>
      <p:sp>
        <p:nvSpPr>
          <p:cNvPr id="4" name="Title 3"/>
          <p:cNvSpPr>
            <a:spLocks noGrp="1"/>
          </p:cNvSpPr>
          <p:nvPr>
            <p:ph type="title"/>
          </p:nvPr>
        </p:nvSpPr>
        <p:spPr/>
        <p:txBody>
          <a:bodyPr/>
          <a:lstStyle/>
          <a:p>
            <a:r>
              <a:rPr lang="en-US" sz="4000" dirty="0" smtClean="0"/>
              <a:t>Clicker Question: Alcohol &amp; Drug Testing</a:t>
            </a:r>
            <a:endParaRPr lang="en-US" sz="4000" dirty="0"/>
          </a:p>
        </p:txBody>
      </p:sp>
    </p:spTree>
    <p:extLst>
      <p:ext uri="{BB962C8B-B14F-4D97-AF65-F5344CB8AC3E}">
        <p14:creationId xmlns:p14="http://schemas.microsoft.com/office/powerpoint/2010/main" val="1647420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898" y="2217260"/>
            <a:ext cx="9613861" cy="3599316"/>
          </a:xfrm>
        </p:spPr>
        <p:txBody>
          <a:bodyPr>
            <a:normAutofit lnSpcReduction="10000"/>
          </a:bodyPr>
          <a:lstStyle/>
          <a:p>
            <a:r>
              <a:rPr lang="en-US" dirty="0" smtClean="0"/>
              <a:t>The more frequently Drug Courts and probation programs perform urine drug testing, the better their outcomes in terms of higher graduation rates and lower drug use and criminal recidivism (</a:t>
            </a:r>
            <a:r>
              <a:rPr lang="en-US" dirty="0"/>
              <a:t>G</a:t>
            </a:r>
            <a:r>
              <a:rPr lang="en-US" dirty="0" smtClean="0"/>
              <a:t>ottfredson et al., 2007; Kinlock et al., 2013).</a:t>
            </a:r>
          </a:p>
          <a:p>
            <a:pPr lvl="1"/>
            <a:r>
              <a:rPr lang="en-US" dirty="0" smtClean="0"/>
              <a:t>Studies found that Drug Courts “performing urine testing at least twice per week in the first phase produced 38% greater reductions in crime and were 61% more cost-effective than programs performing urine testing less frequently (Carey et al., 2012)</a:t>
            </a:r>
          </a:p>
          <a:p>
            <a:pPr lvl="1"/>
            <a:r>
              <a:rPr lang="en-US" dirty="0" smtClean="0"/>
              <a:t>Most drugs are detectable for two to four days, testing less frequently leaves an unacceptable time gap  (Stitzer &amp; Kellogg, 2008) </a:t>
            </a:r>
          </a:p>
          <a:p>
            <a:endParaRPr lang="en-US" dirty="0" smtClean="0"/>
          </a:p>
          <a:p>
            <a:endParaRPr lang="en-US" dirty="0" smtClean="0"/>
          </a:p>
          <a:p>
            <a:pPr marL="0" indent="0">
              <a:buNone/>
            </a:pP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a:xfrm>
            <a:off x="218613" y="6492875"/>
            <a:ext cx="9819238"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28</a:t>
            </a:r>
            <a:endParaRPr lang="en-US" dirty="0"/>
          </a:p>
          <a:p>
            <a:endParaRPr lang="en-US" dirty="0"/>
          </a:p>
        </p:txBody>
      </p:sp>
      <p:sp>
        <p:nvSpPr>
          <p:cNvPr id="2" name="Title 1"/>
          <p:cNvSpPr>
            <a:spLocks noGrp="1"/>
          </p:cNvSpPr>
          <p:nvPr>
            <p:ph type="title"/>
          </p:nvPr>
        </p:nvSpPr>
        <p:spPr/>
        <p:txBody>
          <a:bodyPr/>
          <a:lstStyle/>
          <a:p>
            <a:r>
              <a:rPr lang="en-US" dirty="0" smtClean="0"/>
              <a:t>Frequent Testing </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50" y="5413090"/>
            <a:ext cx="1626957" cy="1364023"/>
          </a:xfrm>
          <a:prstGeom prst="rect">
            <a:avLst/>
          </a:prstGeom>
        </p:spPr>
      </p:pic>
    </p:spTree>
    <p:extLst>
      <p:ext uri="{BB962C8B-B14F-4D97-AF65-F5344CB8AC3E}">
        <p14:creationId xmlns:p14="http://schemas.microsoft.com/office/powerpoint/2010/main" val="3936382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771" y="2225729"/>
            <a:ext cx="9613861" cy="3599316"/>
          </a:xfrm>
        </p:spPr>
        <p:txBody>
          <a:bodyPr>
            <a:normAutofit lnSpcReduction="10000"/>
          </a:bodyPr>
          <a:lstStyle/>
          <a:p>
            <a:r>
              <a:rPr lang="en-US" dirty="0"/>
              <a:t>Ethyl glucuronide (EtG) and ethyl sulfate (EtS) </a:t>
            </a:r>
          </a:p>
          <a:p>
            <a:pPr lvl="1"/>
            <a:r>
              <a:rPr lang="en-US" dirty="0"/>
              <a:t>Metabolites of alcohol that can be detected in urine for longer periods of time than ethanol</a:t>
            </a:r>
          </a:p>
          <a:p>
            <a:pPr lvl="1"/>
            <a:r>
              <a:rPr lang="en-US" dirty="0"/>
              <a:t>EtG and Ets testing allows Drug Courts to respond rapidly and reliably to instances of alcohol use</a:t>
            </a:r>
          </a:p>
          <a:p>
            <a:pPr lvl="1"/>
            <a:r>
              <a:rPr lang="en-US" dirty="0"/>
              <a:t>EtG testing would be effective at detecting alcohol use occurring over weekends</a:t>
            </a:r>
          </a:p>
          <a:p>
            <a:r>
              <a:rPr lang="en-US" dirty="0"/>
              <a:t>Drug Court participants consistently identified frequent drug and alcohol testing as being among the most influential factors for success in the program (Gallagher et al., 2015).</a:t>
            </a:r>
          </a:p>
          <a:p>
            <a:endParaRPr lang="en-US" dirty="0"/>
          </a:p>
        </p:txBody>
      </p:sp>
      <p:sp>
        <p:nvSpPr>
          <p:cNvPr id="6" name="Footer Placeholder 3"/>
          <p:cNvSpPr>
            <a:spLocks noGrp="1"/>
          </p:cNvSpPr>
          <p:nvPr>
            <p:ph type="ftr" sz="quarter" idx="11"/>
          </p:nvPr>
        </p:nvSpPr>
        <p:spPr>
          <a:xfrm>
            <a:off x="239162" y="6568912"/>
            <a:ext cx="10186750"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28-29</a:t>
            </a:r>
            <a:endParaRPr lang="en-US" dirty="0"/>
          </a:p>
          <a:p>
            <a:endParaRPr lang="en-US" dirty="0"/>
          </a:p>
        </p:txBody>
      </p:sp>
      <p:sp>
        <p:nvSpPr>
          <p:cNvPr id="2" name="Title 1"/>
          <p:cNvSpPr>
            <a:spLocks noGrp="1"/>
          </p:cNvSpPr>
          <p:nvPr>
            <p:ph type="title"/>
          </p:nvPr>
        </p:nvSpPr>
        <p:spPr>
          <a:xfrm>
            <a:off x="1289772" y="751895"/>
            <a:ext cx="9613861" cy="1080938"/>
          </a:xfrm>
        </p:spPr>
        <p:txBody>
          <a:bodyPr/>
          <a:lstStyle/>
          <a:p>
            <a:r>
              <a:rPr lang="en-US" dirty="0" smtClean="0"/>
              <a:t>Frequent Testing Continued…</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25912" y="5387452"/>
            <a:ext cx="1626957" cy="1364023"/>
          </a:xfrm>
          <a:prstGeom prst="rect">
            <a:avLst/>
          </a:prstGeom>
        </p:spPr>
      </p:pic>
    </p:spTree>
    <p:extLst>
      <p:ext uri="{BB962C8B-B14F-4D97-AF65-F5344CB8AC3E}">
        <p14:creationId xmlns:p14="http://schemas.microsoft.com/office/powerpoint/2010/main" val="329965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269" y="2115918"/>
            <a:ext cx="9613861" cy="3599316"/>
          </a:xfrm>
        </p:spPr>
        <p:txBody>
          <a:bodyPr>
            <a:normAutofit fontScale="92500" lnSpcReduction="10000"/>
          </a:bodyPr>
          <a:lstStyle/>
          <a:p>
            <a:r>
              <a:rPr lang="en-US" dirty="0" smtClean="0"/>
              <a:t>Drug and alcohol testing is most effective when performed on a random basis (ASAM, 2013)</a:t>
            </a:r>
          </a:p>
          <a:p>
            <a:r>
              <a:rPr lang="en-US" dirty="0" smtClean="0"/>
              <a:t>Random testing means that the odds of being tested are the same on any given day of the week, including weekends and holidays </a:t>
            </a:r>
          </a:p>
          <a:p>
            <a:r>
              <a:rPr lang="en-US" dirty="0" smtClean="0"/>
              <a:t>Random drug testing elicits significantly higher percentages of positive tests than prescheduled testing (Harrison, 1997)</a:t>
            </a:r>
          </a:p>
          <a:p>
            <a:r>
              <a:rPr lang="en-US" dirty="0" smtClean="0"/>
              <a:t>Weekends and holidays are high-risk times for drug and alcohol use (Kirby et al., 1995; Marlatt &amp; Gordon, 1985) </a:t>
            </a:r>
          </a:p>
          <a:p>
            <a:r>
              <a:rPr lang="en-US" dirty="0" smtClean="0"/>
              <a:t>Drug Courts should not schedule their testing regimens in seven-day or weekly blocks</a:t>
            </a:r>
            <a:endParaRPr lang="en-US" b="1" dirty="0"/>
          </a:p>
        </p:txBody>
      </p:sp>
      <p:sp>
        <p:nvSpPr>
          <p:cNvPr id="2" name="Title 1"/>
          <p:cNvSpPr>
            <a:spLocks noGrp="1"/>
          </p:cNvSpPr>
          <p:nvPr>
            <p:ph type="title"/>
          </p:nvPr>
        </p:nvSpPr>
        <p:spPr>
          <a:xfrm>
            <a:off x="1233270" y="751895"/>
            <a:ext cx="9613861" cy="1080938"/>
          </a:xfrm>
        </p:spPr>
        <p:txBody>
          <a:bodyPr/>
          <a:lstStyle/>
          <a:p>
            <a:r>
              <a:rPr lang="en-US" dirty="0" smtClean="0"/>
              <a:t>Random Testing </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25912" y="5386844"/>
            <a:ext cx="1626957" cy="1364023"/>
          </a:xfrm>
          <a:prstGeom prst="rect">
            <a:avLst/>
          </a:prstGeom>
        </p:spPr>
      </p:pic>
      <p:sp>
        <p:nvSpPr>
          <p:cNvPr id="7" name="Footer Placeholder 3"/>
          <p:cNvSpPr>
            <a:spLocks noGrp="1"/>
          </p:cNvSpPr>
          <p:nvPr>
            <p:ph type="ftr" sz="quarter" idx="11"/>
          </p:nvPr>
        </p:nvSpPr>
        <p:spPr>
          <a:xfrm>
            <a:off x="239162" y="6568912"/>
            <a:ext cx="10186750"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a:t>
            </a:r>
            <a:r>
              <a:rPr lang="en-US" dirty="0" smtClean="0"/>
              <a:t>29</a:t>
            </a:r>
            <a:endParaRPr lang="en-US" dirty="0"/>
          </a:p>
          <a:p>
            <a:endParaRPr lang="en-US" dirty="0"/>
          </a:p>
        </p:txBody>
      </p:sp>
    </p:spTree>
    <p:extLst>
      <p:ext uri="{BB962C8B-B14F-4D97-AF65-F5344CB8AC3E}">
        <p14:creationId xmlns:p14="http://schemas.microsoft.com/office/powerpoint/2010/main" val="18886180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647" y="2133928"/>
            <a:ext cx="9613861" cy="3599316"/>
          </a:xfrm>
        </p:spPr>
        <p:txBody>
          <a:bodyPr/>
          <a:lstStyle/>
          <a:p>
            <a:r>
              <a:rPr lang="en-US" dirty="0" smtClean="0"/>
              <a:t>As participants advance through the program drug and alcohol testing should maintain at the same frequency </a:t>
            </a:r>
          </a:p>
          <a:p>
            <a:r>
              <a:rPr lang="en-US" dirty="0" smtClean="0"/>
              <a:t>Drug Courts decrease intensity of treatment and supervision as participants progress through the program, which could increase the risk for relapse</a:t>
            </a:r>
            <a:endParaRPr lang="en-US" dirty="0"/>
          </a:p>
        </p:txBody>
      </p:sp>
      <p:sp>
        <p:nvSpPr>
          <p:cNvPr id="2" name="Title 1"/>
          <p:cNvSpPr>
            <a:spLocks noGrp="1"/>
          </p:cNvSpPr>
          <p:nvPr>
            <p:ph type="title"/>
          </p:nvPr>
        </p:nvSpPr>
        <p:spPr>
          <a:xfrm>
            <a:off x="1238648" y="751895"/>
            <a:ext cx="9613861" cy="1080938"/>
          </a:xfrm>
        </p:spPr>
        <p:txBody>
          <a:bodyPr/>
          <a:lstStyle/>
          <a:p>
            <a:r>
              <a:rPr lang="en-US" dirty="0" smtClean="0"/>
              <a:t>Duration of Testing</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50" y="5410532"/>
            <a:ext cx="1626957" cy="1364023"/>
          </a:xfrm>
          <a:prstGeom prst="rect">
            <a:avLst/>
          </a:prstGeom>
        </p:spPr>
      </p:pic>
      <p:sp>
        <p:nvSpPr>
          <p:cNvPr id="7" name="Footer Placeholder 3"/>
          <p:cNvSpPr>
            <a:spLocks noGrp="1"/>
          </p:cNvSpPr>
          <p:nvPr>
            <p:ph type="ftr" sz="quarter" idx="11"/>
          </p:nvPr>
        </p:nvSpPr>
        <p:spPr>
          <a:xfrm>
            <a:off x="239162" y="6568912"/>
            <a:ext cx="10186750"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a:t>
            </a:r>
            <a:r>
              <a:rPr lang="en-US" dirty="0" smtClean="0"/>
              <a:t>29</a:t>
            </a:r>
            <a:endParaRPr lang="en-US" dirty="0"/>
          </a:p>
          <a:p>
            <a:endParaRPr lang="en-US" dirty="0"/>
          </a:p>
        </p:txBody>
      </p:sp>
    </p:spTree>
    <p:extLst>
      <p:ext uri="{BB962C8B-B14F-4D97-AF65-F5344CB8AC3E}">
        <p14:creationId xmlns:p14="http://schemas.microsoft.com/office/powerpoint/2010/main" val="3390053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915" y="2094296"/>
            <a:ext cx="9795174" cy="3599316"/>
          </a:xfrm>
        </p:spPr>
        <p:txBody>
          <a:bodyPr/>
          <a:lstStyle/>
          <a:p>
            <a:r>
              <a:rPr lang="en-US" dirty="0" smtClean="0"/>
              <a:t>Drug Courts must test for a full range of substances.</a:t>
            </a:r>
          </a:p>
          <a:p>
            <a:r>
              <a:rPr lang="en-US" dirty="0" smtClean="0"/>
              <a:t>Participants often evade detection by switching to other drugs of abuse with similar psychoactive effects that are not detected by the test (ASAM, 2013).</a:t>
            </a:r>
          </a:p>
          <a:p>
            <a:pPr lvl="1"/>
            <a:r>
              <a:rPr lang="en-US" dirty="0" smtClean="0"/>
              <a:t>Heroin - Oxycodone - Buprenorphine (Wish et al., 2012)</a:t>
            </a:r>
          </a:p>
          <a:p>
            <a:pPr lvl="1"/>
            <a:r>
              <a:rPr lang="en-US" dirty="0" smtClean="0"/>
              <a:t>Marijuana – Synthetic Cannabinoids, K2 and Spice (Cary, 2014; Castaneto et al., 2014)</a:t>
            </a:r>
          </a:p>
          <a:p>
            <a:pPr marL="0" indent="0">
              <a:buNone/>
            </a:pPr>
            <a:endParaRPr lang="en-US" dirty="0"/>
          </a:p>
        </p:txBody>
      </p:sp>
      <p:sp>
        <p:nvSpPr>
          <p:cNvPr id="2" name="Title 1"/>
          <p:cNvSpPr>
            <a:spLocks noGrp="1"/>
          </p:cNvSpPr>
          <p:nvPr>
            <p:ph type="title"/>
          </p:nvPr>
        </p:nvSpPr>
        <p:spPr>
          <a:xfrm>
            <a:off x="1251915" y="734803"/>
            <a:ext cx="9613861" cy="1080938"/>
          </a:xfrm>
        </p:spPr>
        <p:txBody>
          <a:bodyPr/>
          <a:lstStyle/>
          <a:p>
            <a:r>
              <a:rPr lang="en-US" dirty="0" smtClean="0"/>
              <a:t>Breadth of Testing</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77187" y="5410532"/>
            <a:ext cx="1626957" cy="1364023"/>
          </a:xfrm>
          <a:prstGeom prst="rect">
            <a:avLst/>
          </a:prstGeom>
        </p:spPr>
      </p:pic>
      <p:sp>
        <p:nvSpPr>
          <p:cNvPr id="7" name="Footer Placeholder 3"/>
          <p:cNvSpPr txBox="1">
            <a:spLocks/>
          </p:cNvSpPr>
          <p:nvPr/>
        </p:nvSpPr>
        <p:spPr>
          <a:xfrm>
            <a:off x="239162" y="6568912"/>
            <a:ext cx="1018675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30</a:t>
            </a:r>
          </a:p>
          <a:p>
            <a:endParaRPr lang="en-US" dirty="0"/>
          </a:p>
        </p:txBody>
      </p:sp>
    </p:spTree>
    <p:extLst>
      <p:ext uri="{BB962C8B-B14F-4D97-AF65-F5344CB8AC3E}">
        <p14:creationId xmlns:p14="http://schemas.microsoft.com/office/powerpoint/2010/main" val="324066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1103" y="2248348"/>
            <a:ext cx="10327340" cy="3877815"/>
          </a:xfrm>
        </p:spPr>
        <p:txBody>
          <a:bodyPr/>
          <a:lstStyle/>
          <a:p>
            <a:r>
              <a:rPr lang="en-US" dirty="0" smtClean="0"/>
              <a:t>Which team member is </a:t>
            </a:r>
            <a:r>
              <a:rPr lang="en-US" u="sng" dirty="0" smtClean="0"/>
              <a:t>expected</a:t>
            </a:r>
            <a:r>
              <a:rPr lang="en-US" dirty="0" smtClean="0"/>
              <a:t> to lead the treatment court team?</a:t>
            </a:r>
          </a:p>
          <a:p>
            <a:pPr marL="868680" lvl="1" indent="-457200">
              <a:buFont typeface="+mj-lt"/>
              <a:buAutoNum type="alphaUcPeriod"/>
            </a:pPr>
            <a:r>
              <a:rPr lang="en-US" dirty="0"/>
              <a:t>	</a:t>
            </a:r>
            <a:r>
              <a:rPr lang="en-US" dirty="0" smtClean="0"/>
              <a:t>Law Enforcement / DOC</a:t>
            </a:r>
          </a:p>
          <a:p>
            <a:pPr marL="868680" lvl="1" indent="-457200">
              <a:buFont typeface="+mj-lt"/>
              <a:buAutoNum type="alphaUcPeriod"/>
            </a:pPr>
            <a:r>
              <a:rPr lang="en-US" dirty="0" smtClean="0"/>
              <a:t>The Coordinator</a:t>
            </a:r>
          </a:p>
          <a:p>
            <a:pPr marL="868680" lvl="1" indent="-457200">
              <a:buFont typeface="+mj-lt"/>
              <a:buAutoNum type="alphaUcPeriod"/>
            </a:pPr>
            <a:r>
              <a:rPr lang="en-US" dirty="0" smtClean="0"/>
              <a:t>The Judge</a:t>
            </a:r>
          </a:p>
          <a:p>
            <a:pPr marL="868680" lvl="1" indent="-457200">
              <a:buFont typeface="+mj-lt"/>
              <a:buAutoNum type="alphaUcPeriod"/>
            </a:pPr>
            <a:r>
              <a:rPr lang="en-US" dirty="0" smtClean="0"/>
              <a:t>District Attorney / Public Defender</a:t>
            </a:r>
          </a:p>
          <a:p>
            <a:pPr marL="868680" lvl="1" indent="-457200">
              <a:buFont typeface="+mj-lt"/>
              <a:buAutoNum type="alphaUcPeriod"/>
            </a:pPr>
            <a:r>
              <a:rPr lang="en-US" dirty="0" smtClean="0"/>
              <a:t>The Treatment Provider</a:t>
            </a:r>
            <a:endParaRPr lang="en-US" dirty="0"/>
          </a:p>
        </p:txBody>
      </p:sp>
      <p:sp>
        <p:nvSpPr>
          <p:cNvPr id="4" name="Title 3"/>
          <p:cNvSpPr>
            <a:spLocks noGrp="1"/>
          </p:cNvSpPr>
          <p:nvPr>
            <p:ph type="title"/>
          </p:nvPr>
        </p:nvSpPr>
        <p:spPr>
          <a:xfrm>
            <a:off x="907713" y="426318"/>
            <a:ext cx="10341684" cy="1054250"/>
          </a:xfrm>
        </p:spPr>
        <p:txBody>
          <a:bodyPr/>
          <a:lstStyle/>
          <a:p>
            <a:r>
              <a:rPr lang="en-US" sz="4400" dirty="0"/>
              <a:t>Clicker Question: Treatment Court Leadership</a:t>
            </a:r>
          </a:p>
        </p:txBody>
      </p:sp>
    </p:spTree>
    <p:extLst>
      <p:ext uri="{BB962C8B-B14F-4D97-AF65-F5344CB8AC3E}">
        <p14:creationId xmlns:p14="http://schemas.microsoft.com/office/powerpoint/2010/main" val="3643518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12" y="2085518"/>
            <a:ext cx="10119187" cy="3753807"/>
          </a:xfrm>
        </p:spPr>
        <p:txBody>
          <a:bodyPr>
            <a:normAutofit fontScale="92500" lnSpcReduction="10000"/>
          </a:bodyPr>
          <a:lstStyle/>
          <a:p>
            <a:r>
              <a:rPr lang="en-US" dirty="0" smtClean="0"/>
              <a:t>The most effective way to avoid tampering is to ensure that sample collection is witnessed directly by a trained and experienced staff person (ASAM, 2013; Cary, 2011).</a:t>
            </a:r>
          </a:p>
          <a:p>
            <a:r>
              <a:rPr lang="en-US" dirty="0" smtClean="0"/>
              <a:t>Drug Court participants defraud drug and alcohol tests in many ways:</a:t>
            </a:r>
          </a:p>
          <a:p>
            <a:pPr lvl="1"/>
            <a:r>
              <a:rPr lang="en-US" dirty="0" smtClean="0"/>
              <a:t>Dilution – consuming excessive water</a:t>
            </a:r>
          </a:p>
          <a:p>
            <a:pPr lvl="1"/>
            <a:r>
              <a:rPr lang="en-US" dirty="0" smtClean="0"/>
              <a:t>Adulteration – adulterating the sample with chemicals intended to mask a positive results</a:t>
            </a:r>
          </a:p>
          <a:p>
            <a:pPr lvl="1"/>
            <a:r>
              <a:rPr lang="en-US" dirty="0" smtClean="0"/>
              <a:t>Substitution – substituting another person’s urine or a look-alike sample that is not urine, such as apple juice</a:t>
            </a:r>
          </a:p>
          <a:p>
            <a:r>
              <a:rPr lang="en-US" dirty="0" smtClean="0"/>
              <a:t>If substitution or adulteration is suspected, a new sample should be collected immediately under closely monitored conditions (McIntire et al., 2007). </a:t>
            </a:r>
          </a:p>
        </p:txBody>
      </p:sp>
      <p:sp>
        <p:nvSpPr>
          <p:cNvPr id="6" name="Footer Placeholder 3"/>
          <p:cNvSpPr>
            <a:spLocks noGrp="1"/>
          </p:cNvSpPr>
          <p:nvPr>
            <p:ph type="ftr" sz="quarter" idx="11"/>
          </p:nvPr>
        </p:nvSpPr>
        <p:spPr>
          <a:xfrm>
            <a:off x="327395" y="6586004"/>
            <a:ext cx="10008407"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30-31</a:t>
            </a:r>
            <a:endParaRPr lang="en-US" dirty="0"/>
          </a:p>
          <a:p>
            <a:endParaRPr lang="en-US" dirty="0"/>
          </a:p>
        </p:txBody>
      </p:sp>
      <p:sp>
        <p:nvSpPr>
          <p:cNvPr id="2" name="Title 1"/>
          <p:cNvSpPr>
            <a:spLocks noGrp="1"/>
          </p:cNvSpPr>
          <p:nvPr>
            <p:ph type="title"/>
          </p:nvPr>
        </p:nvSpPr>
        <p:spPr>
          <a:xfrm>
            <a:off x="1207612" y="709408"/>
            <a:ext cx="9613861" cy="1080938"/>
          </a:xfrm>
        </p:spPr>
        <p:txBody>
          <a:bodyPr/>
          <a:lstStyle/>
          <a:p>
            <a:r>
              <a:rPr lang="en-US" dirty="0" smtClean="0"/>
              <a:t>Witnessed Collection</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664575" y="5517222"/>
            <a:ext cx="1405386" cy="1251345"/>
          </a:xfrm>
          <a:prstGeom prst="rect">
            <a:avLst/>
          </a:prstGeom>
        </p:spPr>
      </p:pic>
    </p:spTree>
    <p:extLst>
      <p:ext uri="{BB962C8B-B14F-4D97-AF65-F5344CB8AC3E}">
        <p14:creationId xmlns:p14="http://schemas.microsoft.com/office/powerpoint/2010/main" val="2915901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9664" y="2156180"/>
            <a:ext cx="9613861" cy="3599316"/>
          </a:xfrm>
        </p:spPr>
        <p:txBody>
          <a:bodyPr>
            <a:normAutofit fontScale="92500" lnSpcReduction="20000"/>
          </a:bodyPr>
          <a:lstStyle/>
          <a:p>
            <a:r>
              <a:rPr lang="en-US" dirty="0" smtClean="0"/>
              <a:t>Temperature Level – specimens should be between 90’ and 100’ F within 			 four minutes of collection.</a:t>
            </a:r>
          </a:p>
          <a:p>
            <a:r>
              <a:rPr lang="en-US" dirty="0" smtClean="0"/>
              <a:t>Creatinine Level – below 20 mg/dL is rare and is a reliable indicator </a:t>
            </a:r>
            <a:r>
              <a:rPr lang="en-US" dirty="0"/>
              <a:t> </a:t>
            </a:r>
            <a:r>
              <a:rPr lang="en-US" dirty="0" smtClean="0"/>
              <a:t>of intentional effort to dilute the specimen or consume 			          excessive amounts of fluids.</a:t>
            </a:r>
          </a:p>
          <a:p>
            <a:pPr lvl="1"/>
            <a:r>
              <a:rPr lang="en-US" dirty="0" smtClean="0"/>
              <a:t>Creatinine is a metabolic product of muscle contraction that is excreted in urine at a relatively constant rate. </a:t>
            </a:r>
          </a:p>
          <a:p>
            <a:r>
              <a:rPr lang="en-US" dirty="0" smtClean="0"/>
              <a:t>Specific Gravity Level – normal range is 1.003 to 1.030 and a specific gravity of 1.000 is essentially water</a:t>
            </a:r>
          </a:p>
          <a:p>
            <a:pPr lvl="1"/>
            <a:r>
              <a:rPr lang="en-US" dirty="0" smtClean="0"/>
              <a:t>Specific gravity reflects the amount of solid substances that are dissolved in urine. The greater the specific gravity, the more concentrated the urine; and the lower the specific gravity, the closer consistency to water.</a:t>
            </a:r>
            <a:endParaRPr lang="en-US" dirty="0"/>
          </a:p>
        </p:txBody>
      </p:sp>
      <p:sp>
        <p:nvSpPr>
          <p:cNvPr id="6" name="Footer Placeholder 3"/>
          <p:cNvSpPr>
            <a:spLocks noGrp="1"/>
          </p:cNvSpPr>
          <p:nvPr>
            <p:ph type="ftr" sz="quarter" idx="11"/>
          </p:nvPr>
        </p:nvSpPr>
        <p:spPr>
          <a:xfrm>
            <a:off x="287289" y="6560366"/>
            <a:ext cx="9832755"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31</a:t>
            </a:r>
            <a:endParaRPr lang="en-US" dirty="0"/>
          </a:p>
          <a:p>
            <a:endParaRPr lang="en-US" dirty="0"/>
          </a:p>
        </p:txBody>
      </p:sp>
      <p:sp>
        <p:nvSpPr>
          <p:cNvPr id="2" name="Title 1"/>
          <p:cNvSpPr>
            <a:spLocks noGrp="1"/>
          </p:cNvSpPr>
          <p:nvPr>
            <p:ph type="title"/>
          </p:nvPr>
        </p:nvSpPr>
        <p:spPr>
          <a:xfrm>
            <a:off x="1252988" y="717711"/>
            <a:ext cx="9613861" cy="1080938"/>
          </a:xfrm>
        </p:spPr>
        <p:txBody>
          <a:bodyPr/>
          <a:lstStyle/>
          <a:p>
            <a:r>
              <a:rPr lang="en-US" dirty="0" smtClean="0"/>
              <a:t>Valid Specimens </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34458" y="5378906"/>
            <a:ext cx="1626957" cy="1364023"/>
          </a:xfrm>
          <a:prstGeom prst="rect">
            <a:avLst/>
          </a:prstGeom>
        </p:spPr>
      </p:pic>
    </p:spTree>
    <p:extLst>
      <p:ext uri="{BB962C8B-B14F-4D97-AF65-F5344CB8AC3E}">
        <p14:creationId xmlns:p14="http://schemas.microsoft.com/office/powerpoint/2010/main" val="18640381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683" y="2127948"/>
            <a:ext cx="9613861" cy="3599316"/>
          </a:xfrm>
        </p:spPr>
        <p:txBody>
          <a:bodyPr/>
          <a:lstStyle/>
          <a:p>
            <a:r>
              <a:rPr lang="en-US" dirty="0" smtClean="0"/>
              <a:t>To be admissible as evidence in a legal proceeding, drug and alcohol test results must be derived from scientifically valid and reliable methods (Meyer, 2011)</a:t>
            </a:r>
          </a:p>
          <a:p>
            <a:pPr lvl="1"/>
            <a:r>
              <a:rPr lang="en-US" dirty="0" smtClean="0"/>
              <a:t>GC/MS and LC/MS/MS, referred to as instrumented, laboratory-based, or confirmation tests have a higher degree of scientific precision than immunoassay, point of collection, or screening tests (on-site test cups or instant test strips)</a:t>
            </a:r>
            <a:endParaRPr lang="en-US" dirty="0"/>
          </a:p>
        </p:txBody>
      </p:sp>
      <p:sp>
        <p:nvSpPr>
          <p:cNvPr id="6" name="Footer Placeholder 3"/>
          <p:cNvSpPr>
            <a:spLocks noGrp="1"/>
          </p:cNvSpPr>
          <p:nvPr>
            <p:ph type="ftr" sz="quarter" idx="11"/>
          </p:nvPr>
        </p:nvSpPr>
        <p:spPr>
          <a:xfrm>
            <a:off x="319373" y="6611641"/>
            <a:ext cx="10157814"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31-32</a:t>
            </a:r>
            <a:endParaRPr lang="en-US" dirty="0"/>
          </a:p>
          <a:p>
            <a:endParaRPr lang="en-US" dirty="0"/>
          </a:p>
        </p:txBody>
      </p:sp>
      <p:sp>
        <p:nvSpPr>
          <p:cNvPr id="2" name="Title 1"/>
          <p:cNvSpPr>
            <a:spLocks noGrp="1"/>
          </p:cNvSpPr>
          <p:nvPr>
            <p:ph type="title"/>
          </p:nvPr>
        </p:nvSpPr>
        <p:spPr>
          <a:xfrm>
            <a:off x="513708" y="520539"/>
            <a:ext cx="11590436" cy="1080938"/>
          </a:xfrm>
        </p:spPr>
        <p:txBody>
          <a:bodyPr/>
          <a:lstStyle/>
          <a:p>
            <a:r>
              <a:rPr lang="en-US" sz="4800" dirty="0" smtClean="0"/>
              <a:t>Accurate and Reliable Testing Procedures</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77187" y="5430181"/>
            <a:ext cx="1626957" cy="1364023"/>
          </a:xfrm>
          <a:prstGeom prst="rect">
            <a:avLst/>
          </a:prstGeom>
        </p:spPr>
      </p:pic>
    </p:spTree>
    <p:extLst>
      <p:ext uri="{BB962C8B-B14F-4D97-AF65-F5344CB8AC3E}">
        <p14:creationId xmlns:p14="http://schemas.microsoft.com/office/powerpoint/2010/main" val="34268016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4478" y="2127948"/>
            <a:ext cx="9613861" cy="3599316"/>
          </a:xfrm>
        </p:spPr>
        <p:txBody>
          <a:bodyPr>
            <a:normAutofit fontScale="92500" lnSpcReduction="20000"/>
          </a:bodyPr>
          <a:lstStyle/>
          <a:p>
            <a:r>
              <a:rPr lang="en-US" dirty="0" smtClean="0"/>
              <a:t>Drug Courts must follow generally accepted chain-of-custody procedures when handling test specimens (ASAM, 2013; Cary, 2011; Meyer, 2011)</a:t>
            </a:r>
          </a:p>
          <a:p>
            <a:pPr lvl="1"/>
            <a:r>
              <a:rPr lang="en-US" dirty="0" smtClean="0"/>
              <a:t>Reliable paper trail, proper chain of custody requires labeling and security measures</a:t>
            </a:r>
          </a:p>
          <a:p>
            <a:r>
              <a:rPr lang="en-US" dirty="0" smtClean="0"/>
              <a:t>Drug Court tests were designed to be qualitative, meaning they determine whether a drug or drug metabolite is present at levels above a pre-specified concentration level</a:t>
            </a:r>
          </a:p>
          <a:p>
            <a:pPr lvl="1"/>
            <a:r>
              <a:rPr lang="en-US" dirty="0" smtClean="0"/>
              <a:t>Changes in quantitative levels of drug metabolites can vary based on numerous factors, it should not be used as evidence that new substance use has occurred or participant’s substance use has changed (Cary, 2004; </a:t>
            </a:r>
            <a:r>
              <a:rPr lang="en-US" dirty="0" err="1" smtClean="0"/>
              <a:t>Schwilke</a:t>
            </a:r>
            <a:r>
              <a:rPr lang="en-US" dirty="0" smtClean="0"/>
              <a:t> et al., 2010)</a:t>
            </a:r>
            <a:endParaRPr lang="en-US" dirty="0"/>
          </a:p>
        </p:txBody>
      </p:sp>
      <p:sp>
        <p:nvSpPr>
          <p:cNvPr id="6" name="Footer Placeholder 3"/>
          <p:cNvSpPr>
            <a:spLocks noGrp="1"/>
          </p:cNvSpPr>
          <p:nvPr>
            <p:ph type="ftr" sz="quarter" idx="11"/>
          </p:nvPr>
        </p:nvSpPr>
        <p:spPr>
          <a:xfrm>
            <a:off x="288550" y="6586004"/>
            <a:ext cx="10016429"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31-32</a:t>
            </a:r>
            <a:endParaRPr lang="en-US" dirty="0"/>
          </a:p>
          <a:p>
            <a:endParaRPr lang="en-US" dirty="0"/>
          </a:p>
        </p:txBody>
      </p:sp>
      <p:sp>
        <p:nvSpPr>
          <p:cNvPr id="2" name="Title 1"/>
          <p:cNvSpPr>
            <a:spLocks noGrp="1"/>
          </p:cNvSpPr>
          <p:nvPr>
            <p:ph type="title"/>
          </p:nvPr>
        </p:nvSpPr>
        <p:spPr>
          <a:xfrm>
            <a:off x="554804" y="495518"/>
            <a:ext cx="11270751" cy="1080938"/>
          </a:xfrm>
        </p:spPr>
        <p:txBody>
          <a:bodyPr/>
          <a:lstStyle/>
          <a:p>
            <a:r>
              <a:rPr lang="en-US" sz="4800" dirty="0" smtClean="0"/>
              <a:t>Accurate and Reliable Testing </a:t>
            </a:r>
            <a:r>
              <a:rPr lang="en-US" sz="4800" dirty="0" smtClean="0"/>
              <a:t>Procedures Cont..</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8641" y="5404544"/>
            <a:ext cx="1626957" cy="1364023"/>
          </a:xfrm>
          <a:prstGeom prst="rect">
            <a:avLst/>
          </a:prstGeom>
        </p:spPr>
      </p:pic>
    </p:spTree>
    <p:extLst>
      <p:ext uri="{BB962C8B-B14F-4D97-AF65-F5344CB8AC3E}">
        <p14:creationId xmlns:p14="http://schemas.microsoft.com/office/powerpoint/2010/main" val="17361938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231" y="2146891"/>
            <a:ext cx="9613861" cy="3599316"/>
          </a:xfrm>
        </p:spPr>
        <p:txBody>
          <a:bodyPr>
            <a:normAutofit lnSpcReduction="10000"/>
          </a:bodyPr>
          <a:lstStyle/>
          <a:p>
            <a:r>
              <a:rPr lang="en-US" dirty="0" smtClean="0"/>
              <a:t>The sooner sanctions are delivered after an infraction and incentives delivered after an achievement, the better the results</a:t>
            </a:r>
          </a:p>
          <a:p>
            <a:pPr lvl="1"/>
            <a:r>
              <a:rPr lang="en-US" dirty="0" smtClean="0"/>
              <a:t>Drug Court team needs test results before participants appear for status hearings</a:t>
            </a:r>
          </a:p>
          <a:p>
            <a:r>
              <a:rPr lang="en-US" dirty="0" smtClean="0"/>
              <a:t>Drug Courts that received test results within forty-eight hours were 73% more effective at reducing crime and 68% more cost-effective than Drug Courts receiving test results after longer delays</a:t>
            </a:r>
          </a:p>
          <a:p>
            <a:pPr lvl="1"/>
            <a:r>
              <a:rPr lang="en-US" dirty="0" smtClean="0"/>
              <a:t>Negative test results should take no longer than one business day to produce, and positive results should require no more than two days if confirmation testing is requested (Cary, 2011; Robinson &amp; Jones, 2000)</a:t>
            </a:r>
            <a:endParaRPr lang="en-US" dirty="0"/>
          </a:p>
        </p:txBody>
      </p:sp>
      <p:sp>
        <p:nvSpPr>
          <p:cNvPr id="6" name="Footer Placeholder 3"/>
          <p:cNvSpPr>
            <a:spLocks noGrp="1"/>
          </p:cNvSpPr>
          <p:nvPr>
            <p:ph type="ftr" sz="quarter" idx="11"/>
          </p:nvPr>
        </p:nvSpPr>
        <p:spPr>
          <a:xfrm>
            <a:off x="215099" y="6577458"/>
            <a:ext cx="10151525"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32-33</a:t>
            </a:r>
            <a:endParaRPr lang="en-US" dirty="0"/>
          </a:p>
          <a:p>
            <a:endParaRPr lang="en-US" dirty="0"/>
          </a:p>
        </p:txBody>
      </p:sp>
      <p:sp>
        <p:nvSpPr>
          <p:cNvPr id="2" name="Title 1"/>
          <p:cNvSpPr>
            <a:spLocks noGrp="1"/>
          </p:cNvSpPr>
          <p:nvPr>
            <p:ph type="title"/>
          </p:nvPr>
        </p:nvSpPr>
        <p:spPr>
          <a:xfrm>
            <a:off x="1266232" y="632258"/>
            <a:ext cx="9613861" cy="1080938"/>
          </a:xfrm>
        </p:spPr>
        <p:txBody>
          <a:bodyPr/>
          <a:lstStyle/>
          <a:p>
            <a:r>
              <a:rPr lang="en-US" dirty="0" smtClean="0"/>
              <a:t>Rapid Results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6" y="5395998"/>
            <a:ext cx="1626957" cy="1364023"/>
          </a:xfrm>
          <a:prstGeom prst="rect">
            <a:avLst/>
          </a:prstGeom>
        </p:spPr>
      </p:pic>
    </p:spTree>
    <p:extLst>
      <p:ext uri="{BB962C8B-B14F-4D97-AF65-F5344CB8AC3E}">
        <p14:creationId xmlns:p14="http://schemas.microsoft.com/office/powerpoint/2010/main" val="17276575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092" y="2146741"/>
            <a:ext cx="9613861" cy="3599316"/>
          </a:xfrm>
        </p:spPr>
        <p:txBody>
          <a:bodyPr/>
          <a:lstStyle/>
          <a:p>
            <a:r>
              <a:rPr lang="en-US" dirty="0" smtClean="0"/>
              <a:t>Outcomes are significantly better when Drug Courts specify their policies and procedures clearly in a participant manual or handbook (Carey et al., 2012)</a:t>
            </a:r>
          </a:p>
          <a:p>
            <a:pPr lvl="1"/>
            <a:r>
              <a:rPr lang="en-US" dirty="0" smtClean="0"/>
              <a:t>For participants with limited educational histories, the language needs to be simplified and requirements explained orally</a:t>
            </a:r>
          </a:p>
          <a:p>
            <a:r>
              <a:rPr lang="en-US" dirty="0" smtClean="0"/>
              <a:t>Repeat the information periodically to ensure participants understanding </a:t>
            </a:r>
            <a:endParaRPr lang="en-US" dirty="0"/>
          </a:p>
        </p:txBody>
      </p:sp>
      <p:sp>
        <p:nvSpPr>
          <p:cNvPr id="6" name="Footer Placeholder 3"/>
          <p:cNvSpPr>
            <a:spLocks noGrp="1"/>
          </p:cNvSpPr>
          <p:nvPr>
            <p:ph type="ftr" sz="quarter" idx="11"/>
          </p:nvPr>
        </p:nvSpPr>
        <p:spPr>
          <a:xfrm>
            <a:off x="220866" y="6594550"/>
            <a:ext cx="10104662"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33-34</a:t>
            </a:r>
            <a:endParaRPr lang="en-US" dirty="0"/>
          </a:p>
          <a:p>
            <a:endParaRPr lang="en-US" dirty="0"/>
          </a:p>
        </p:txBody>
      </p:sp>
      <p:sp>
        <p:nvSpPr>
          <p:cNvPr id="2" name="Title 1"/>
          <p:cNvSpPr>
            <a:spLocks noGrp="1"/>
          </p:cNvSpPr>
          <p:nvPr>
            <p:ph type="title"/>
          </p:nvPr>
        </p:nvSpPr>
        <p:spPr>
          <a:xfrm>
            <a:off x="1248092" y="726258"/>
            <a:ext cx="9613861" cy="1080938"/>
          </a:xfrm>
        </p:spPr>
        <p:txBody>
          <a:bodyPr/>
          <a:lstStyle/>
          <a:p>
            <a:r>
              <a:rPr lang="en-US" dirty="0" smtClean="0"/>
              <a:t>Participant Contract</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77187" y="5413090"/>
            <a:ext cx="1626957" cy="1364023"/>
          </a:xfrm>
          <a:prstGeom prst="rect">
            <a:avLst/>
          </a:prstGeom>
        </p:spPr>
      </p:pic>
    </p:spTree>
    <p:extLst>
      <p:ext uri="{BB962C8B-B14F-4D97-AF65-F5344CB8AC3E}">
        <p14:creationId xmlns:p14="http://schemas.microsoft.com/office/powerpoint/2010/main" val="4150590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you have a good sense of how your program determined participant capacity?</a:t>
            </a:r>
          </a:p>
          <a:p>
            <a:pPr marL="868680" lvl="1" indent="-457200">
              <a:buFont typeface="+mj-lt"/>
              <a:buAutoNum type="arabicPeriod"/>
            </a:pPr>
            <a:r>
              <a:rPr lang="en-US" dirty="0" smtClean="0"/>
              <a:t>Yes</a:t>
            </a:r>
          </a:p>
          <a:p>
            <a:pPr marL="868680" lvl="1" indent="-457200">
              <a:buFont typeface="+mj-lt"/>
              <a:buAutoNum type="arabicPeriod"/>
            </a:pPr>
            <a:r>
              <a:rPr lang="en-US" dirty="0" smtClean="0"/>
              <a:t>No</a:t>
            </a:r>
          </a:p>
          <a:p>
            <a:pPr marL="868680" lvl="1" indent="-457200">
              <a:buFont typeface="+mj-lt"/>
              <a:buAutoNum type="arabicPeriod"/>
            </a:pPr>
            <a:r>
              <a:rPr lang="en-US" dirty="0" smtClean="0"/>
              <a:t>Somewhat</a:t>
            </a:r>
            <a:endParaRPr lang="en-US" dirty="0"/>
          </a:p>
        </p:txBody>
      </p:sp>
      <p:sp>
        <p:nvSpPr>
          <p:cNvPr id="4" name="Title 3"/>
          <p:cNvSpPr>
            <a:spLocks noGrp="1"/>
          </p:cNvSpPr>
          <p:nvPr>
            <p:ph type="title"/>
          </p:nvPr>
        </p:nvSpPr>
        <p:spPr/>
        <p:txBody>
          <a:bodyPr/>
          <a:lstStyle/>
          <a:p>
            <a:r>
              <a:rPr lang="en-US" dirty="0" smtClean="0"/>
              <a:t>Clicker Questions: Caseload</a:t>
            </a:r>
            <a:endParaRPr lang="en-US" dirty="0"/>
          </a:p>
        </p:txBody>
      </p:sp>
    </p:spTree>
    <p:extLst>
      <p:ext uri="{BB962C8B-B14F-4D97-AF65-F5344CB8AC3E}">
        <p14:creationId xmlns:p14="http://schemas.microsoft.com/office/powerpoint/2010/main" val="27047553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481" y="2095500"/>
            <a:ext cx="10063879" cy="4543425"/>
          </a:xfrm>
        </p:spPr>
        <p:txBody>
          <a:bodyPr>
            <a:normAutofit/>
          </a:bodyPr>
          <a:lstStyle/>
          <a:p>
            <a:pPr marL="0" indent="0">
              <a:buNone/>
            </a:pPr>
            <a:r>
              <a:rPr lang="en-US" sz="3600" dirty="0"/>
              <a:t>Learning Objectives</a:t>
            </a:r>
            <a:r>
              <a:rPr lang="en-US" sz="3600" dirty="0" smtClean="0"/>
              <a:t>:</a:t>
            </a:r>
            <a:endParaRPr lang="en-US" sz="1800" dirty="0" smtClean="0"/>
          </a:p>
          <a:p>
            <a:pPr lvl="0"/>
            <a:r>
              <a:rPr lang="en-US" dirty="0"/>
              <a:t>Assess number of active participants that can be served in your treatment court program</a:t>
            </a:r>
          </a:p>
          <a:p>
            <a:pPr lvl="0"/>
            <a:r>
              <a:rPr lang="en-US" dirty="0"/>
              <a:t>Communicate with team members regarding case loads to </a:t>
            </a:r>
            <a:r>
              <a:rPr lang="en-US" dirty="0" smtClean="0"/>
              <a:t>ensure </a:t>
            </a:r>
            <a:r>
              <a:rPr lang="en-US" dirty="0"/>
              <a:t>all participants </a:t>
            </a:r>
            <a:r>
              <a:rPr lang="en-US" dirty="0" smtClean="0"/>
              <a:t>are served equally</a:t>
            </a:r>
            <a:endParaRPr lang="en-US" dirty="0"/>
          </a:p>
          <a:p>
            <a:endParaRPr lang="en-US" sz="1800" dirty="0"/>
          </a:p>
        </p:txBody>
      </p:sp>
      <p:sp>
        <p:nvSpPr>
          <p:cNvPr id="2" name="Title 1"/>
          <p:cNvSpPr>
            <a:spLocks noGrp="1"/>
          </p:cNvSpPr>
          <p:nvPr>
            <p:ph type="title"/>
          </p:nvPr>
        </p:nvSpPr>
        <p:spPr>
          <a:xfrm>
            <a:off x="1277481" y="753227"/>
            <a:ext cx="9613861" cy="1080938"/>
          </a:xfrm>
        </p:spPr>
        <p:txBody>
          <a:bodyPr/>
          <a:lstStyle/>
          <a:p>
            <a:r>
              <a:rPr lang="en-US" dirty="0" smtClean="0"/>
              <a:t>IX - Census </a:t>
            </a:r>
            <a:r>
              <a:rPr lang="en-US" dirty="0" smtClean="0"/>
              <a:t>and </a:t>
            </a:r>
            <a:r>
              <a:rPr lang="en-US" dirty="0" smtClean="0"/>
              <a:t>Caseload</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49" y="5387452"/>
            <a:ext cx="1626957" cy="1364023"/>
          </a:xfrm>
          <a:prstGeom prst="rect">
            <a:avLst/>
          </a:prstGeom>
        </p:spPr>
      </p:pic>
    </p:spTree>
    <p:extLst>
      <p:ext uri="{BB962C8B-B14F-4D97-AF65-F5344CB8AC3E}">
        <p14:creationId xmlns:p14="http://schemas.microsoft.com/office/powerpoint/2010/main" val="34265883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586" y="2185299"/>
            <a:ext cx="9613861" cy="3599316"/>
          </a:xfrm>
        </p:spPr>
        <p:txBody>
          <a:bodyPr/>
          <a:lstStyle/>
          <a:p>
            <a:pPr marL="457200" indent="-457200">
              <a:buFont typeface="+mj-lt"/>
              <a:buAutoNum type="alphaUcPeriod"/>
            </a:pPr>
            <a:r>
              <a:rPr lang="en-US" dirty="0" smtClean="0"/>
              <a:t>Drug Court Census</a:t>
            </a:r>
          </a:p>
          <a:p>
            <a:pPr marL="457200" indent="-457200">
              <a:buFont typeface="+mj-lt"/>
              <a:buAutoNum type="alphaUcPeriod"/>
            </a:pPr>
            <a:r>
              <a:rPr lang="en-US" dirty="0" smtClean="0"/>
              <a:t>Supervision Caseloads</a:t>
            </a:r>
          </a:p>
          <a:p>
            <a:pPr marL="457200" indent="-457200">
              <a:buFont typeface="+mj-lt"/>
              <a:buAutoNum type="alphaUcPeriod"/>
            </a:pPr>
            <a:r>
              <a:rPr lang="en-US" dirty="0" smtClean="0"/>
              <a:t>Clinician Caseloads</a:t>
            </a:r>
            <a:endParaRPr lang="en-US" dirty="0"/>
          </a:p>
        </p:txBody>
      </p:sp>
      <p:sp>
        <p:nvSpPr>
          <p:cNvPr id="2" name="Title 1"/>
          <p:cNvSpPr>
            <a:spLocks noGrp="1"/>
          </p:cNvSpPr>
          <p:nvPr>
            <p:ph type="title"/>
          </p:nvPr>
        </p:nvSpPr>
        <p:spPr>
          <a:xfrm>
            <a:off x="1277576" y="751895"/>
            <a:ext cx="9613861" cy="1080938"/>
          </a:xfrm>
        </p:spPr>
        <p:txBody>
          <a:bodyPr/>
          <a:lstStyle/>
          <a:p>
            <a:r>
              <a:rPr lang="en-US" dirty="0" smtClean="0"/>
              <a:t>Census and Caseloads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49" y="5387452"/>
            <a:ext cx="1626957" cy="1364023"/>
          </a:xfrm>
          <a:prstGeom prst="rect">
            <a:avLst/>
          </a:prstGeom>
        </p:spPr>
      </p:pic>
    </p:spTree>
    <p:extLst>
      <p:ext uri="{BB962C8B-B14F-4D97-AF65-F5344CB8AC3E}">
        <p14:creationId xmlns:p14="http://schemas.microsoft.com/office/powerpoint/2010/main" val="2784082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8935" y="2064455"/>
            <a:ext cx="10063879" cy="4543425"/>
          </a:xfrm>
        </p:spPr>
        <p:txBody>
          <a:bodyPr>
            <a:normAutofit/>
          </a:bodyPr>
          <a:lstStyle/>
          <a:p>
            <a:r>
              <a:rPr lang="en-US" dirty="0" smtClean="0"/>
              <a:t>Treatment court professionals identify insufficient personnel and other resources is the principal barrier preventing Drug Courts from expanding to serve more people (Center for Court Innovation, n.d; Farole, 2006, 2009; Farole et al., 2005; Huddleston &amp; Marlowe, 2011).</a:t>
            </a:r>
          </a:p>
          <a:p>
            <a:r>
              <a:rPr lang="en-US" dirty="0" smtClean="0"/>
              <a:t>Drug Courts found a significant inverse correlation between the size of the Drug Court census and effects on criminal recidivism (Carey et al., 2008, 2012a)</a:t>
            </a:r>
            <a:r>
              <a:rPr lang="en-US" dirty="0"/>
              <a:t>.</a:t>
            </a:r>
            <a:endParaRPr lang="en-US" dirty="0" smtClean="0"/>
          </a:p>
          <a:p>
            <a:r>
              <a:rPr lang="en-US" dirty="0" smtClean="0"/>
              <a:t>“As the census increases, Drug </a:t>
            </a:r>
            <a:r>
              <a:rPr lang="en-US" dirty="0"/>
              <a:t>C</a:t>
            </a:r>
            <a:r>
              <a:rPr lang="en-US" dirty="0" smtClean="0"/>
              <a:t>ourts may have greater difficulty delivering the quantity and quality of services required to achieve effective result” (NADCP, p. 53).</a:t>
            </a:r>
          </a:p>
          <a:p>
            <a:pPr marL="0" indent="0">
              <a:buNone/>
            </a:pPr>
            <a:endParaRPr lang="en-US" baseline="40000" dirty="0"/>
          </a:p>
        </p:txBody>
      </p:sp>
      <p:sp>
        <p:nvSpPr>
          <p:cNvPr id="4" name="Footer Placeholder 3"/>
          <p:cNvSpPr>
            <a:spLocks noGrp="1"/>
          </p:cNvSpPr>
          <p:nvPr>
            <p:ph type="ftr" sz="quarter" idx="11"/>
          </p:nvPr>
        </p:nvSpPr>
        <p:spPr>
          <a:xfrm>
            <a:off x="327146" y="6509934"/>
            <a:ext cx="10029204"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52-53</a:t>
            </a:r>
            <a:endParaRPr lang="en-US" dirty="0"/>
          </a:p>
        </p:txBody>
      </p:sp>
      <p:sp>
        <p:nvSpPr>
          <p:cNvPr id="2" name="Title 1"/>
          <p:cNvSpPr>
            <a:spLocks noGrp="1"/>
          </p:cNvSpPr>
          <p:nvPr>
            <p:ph type="title"/>
          </p:nvPr>
        </p:nvSpPr>
        <p:spPr>
          <a:xfrm>
            <a:off x="1268935" y="753227"/>
            <a:ext cx="9613861" cy="1080938"/>
          </a:xfrm>
        </p:spPr>
        <p:txBody>
          <a:bodyPr/>
          <a:lstStyle/>
          <a:p>
            <a:r>
              <a:rPr lang="en-US" dirty="0" smtClean="0"/>
              <a:t>Drug Court Census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715946" y="5640512"/>
            <a:ext cx="1396744" cy="1136601"/>
          </a:xfrm>
          <a:prstGeom prst="rect">
            <a:avLst/>
          </a:prstGeom>
        </p:spPr>
      </p:pic>
    </p:spTree>
    <p:extLst>
      <p:ext uri="{BB962C8B-B14F-4D97-AF65-F5344CB8AC3E}">
        <p14:creationId xmlns:p14="http://schemas.microsoft.com/office/powerpoint/2010/main" val="3457114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0007" y="2135332"/>
            <a:ext cx="10327340" cy="3877815"/>
          </a:xfrm>
        </p:spPr>
        <p:txBody>
          <a:bodyPr/>
          <a:lstStyle/>
          <a:p>
            <a:r>
              <a:rPr lang="en-US" dirty="0"/>
              <a:t>Which team member </a:t>
            </a:r>
            <a:r>
              <a:rPr lang="en-US" u="sng" dirty="0" smtClean="0"/>
              <a:t>actually</a:t>
            </a:r>
            <a:r>
              <a:rPr lang="en-US" dirty="0" smtClean="0"/>
              <a:t> leads </a:t>
            </a:r>
            <a:r>
              <a:rPr lang="en-US" dirty="0"/>
              <a:t>the treatment court team?</a:t>
            </a:r>
          </a:p>
          <a:p>
            <a:pPr marL="868680" lvl="1" indent="-457200">
              <a:buFont typeface="+mj-lt"/>
              <a:buAutoNum type="alphaUcPeriod"/>
            </a:pPr>
            <a:r>
              <a:rPr lang="en-US" dirty="0"/>
              <a:t>	Law Enforcement / DOC</a:t>
            </a:r>
          </a:p>
          <a:p>
            <a:pPr marL="868680" lvl="1" indent="-457200">
              <a:buFont typeface="+mj-lt"/>
              <a:buAutoNum type="alphaUcPeriod"/>
            </a:pPr>
            <a:r>
              <a:rPr lang="en-US" dirty="0"/>
              <a:t>The Coordinator</a:t>
            </a:r>
          </a:p>
          <a:p>
            <a:pPr marL="868680" lvl="1" indent="-457200">
              <a:buFont typeface="+mj-lt"/>
              <a:buAutoNum type="alphaUcPeriod"/>
            </a:pPr>
            <a:r>
              <a:rPr lang="en-US" dirty="0"/>
              <a:t>The Judge</a:t>
            </a:r>
          </a:p>
          <a:p>
            <a:pPr marL="868680" lvl="1" indent="-457200">
              <a:buFont typeface="+mj-lt"/>
              <a:buAutoNum type="alphaUcPeriod"/>
            </a:pPr>
            <a:r>
              <a:rPr lang="en-US" dirty="0"/>
              <a:t>District Attorney / Public Defender</a:t>
            </a:r>
          </a:p>
          <a:p>
            <a:pPr marL="868680" lvl="1" indent="-457200">
              <a:buFont typeface="+mj-lt"/>
              <a:buAutoNum type="alphaUcPeriod"/>
            </a:pPr>
            <a:r>
              <a:rPr lang="en-US" dirty="0"/>
              <a:t>The Treatment Provider</a:t>
            </a:r>
          </a:p>
          <a:p>
            <a:endParaRPr lang="en-US" dirty="0"/>
          </a:p>
        </p:txBody>
      </p:sp>
      <p:sp>
        <p:nvSpPr>
          <p:cNvPr id="4" name="Title 3"/>
          <p:cNvSpPr>
            <a:spLocks noGrp="1"/>
          </p:cNvSpPr>
          <p:nvPr>
            <p:ph type="title"/>
          </p:nvPr>
        </p:nvSpPr>
        <p:spPr/>
        <p:txBody>
          <a:bodyPr/>
          <a:lstStyle/>
          <a:p>
            <a:r>
              <a:rPr lang="en-US" sz="4400" dirty="0" smtClean="0"/>
              <a:t>Clicker Question: Treatment Court Leadership</a:t>
            </a:r>
            <a:endParaRPr lang="en-US" sz="4400" dirty="0"/>
          </a:p>
        </p:txBody>
      </p:sp>
    </p:spTree>
    <p:extLst>
      <p:ext uri="{BB962C8B-B14F-4D97-AF65-F5344CB8AC3E}">
        <p14:creationId xmlns:p14="http://schemas.microsoft.com/office/powerpoint/2010/main" val="30209374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19" y="2167288"/>
            <a:ext cx="9613861" cy="3599316"/>
          </a:xfrm>
        </p:spPr>
        <p:txBody>
          <a:bodyPr>
            <a:normAutofit fontScale="85000" lnSpcReduction="10000"/>
          </a:bodyPr>
          <a:lstStyle/>
          <a:p>
            <a:r>
              <a:rPr lang="en-US" dirty="0" smtClean="0"/>
              <a:t>Judges spent approximately half as much time interacting with participants in court</a:t>
            </a:r>
          </a:p>
          <a:p>
            <a:r>
              <a:rPr lang="en-US" dirty="0" smtClean="0"/>
              <a:t>Team members were less likely to attend pre-court staff meetings</a:t>
            </a:r>
          </a:p>
          <a:p>
            <a:r>
              <a:rPr lang="en-US" dirty="0" smtClean="0"/>
              <a:t>Treatment and law enforcement representatives were less likely to attend status hearings </a:t>
            </a:r>
          </a:p>
          <a:p>
            <a:r>
              <a:rPr lang="en-US" dirty="0" smtClean="0"/>
              <a:t>Drug and alcohol testing occurred less frequently</a:t>
            </a:r>
          </a:p>
          <a:p>
            <a:r>
              <a:rPr lang="en-US" dirty="0" smtClean="0"/>
              <a:t>Treatment agencies were less likely to communicate with the court about participant performance via email or other electronic means</a:t>
            </a:r>
          </a:p>
          <a:p>
            <a:r>
              <a:rPr lang="en-US" dirty="0" smtClean="0"/>
              <a:t>Participants were treated by a large number of treatment agencies with divergent practices and expectations</a:t>
            </a:r>
          </a:p>
          <a:p>
            <a:r>
              <a:rPr lang="en-US" dirty="0" smtClean="0"/>
              <a:t>Team members were less likely to receive training on Drug Court best practices</a:t>
            </a:r>
            <a:endParaRPr lang="en-US" dirty="0"/>
          </a:p>
        </p:txBody>
      </p:sp>
      <p:sp>
        <p:nvSpPr>
          <p:cNvPr id="6" name="Footer Placeholder 3"/>
          <p:cNvSpPr>
            <a:spLocks noGrp="1"/>
          </p:cNvSpPr>
          <p:nvPr>
            <p:ph type="ftr" sz="quarter" idx="11"/>
          </p:nvPr>
        </p:nvSpPr>
        <p:spPr>
          <a:xfrm>
            <a:off x="271248" y="6543274"/>
            <a:ext cx="10013183" cy="365125"/>
          </a:xfrm>
        </p:spPr>
        <p:txBody>
          <a:bodyPr/>
          <a:lstStyle/>
          <a:p>
            <a:r>
              <a:rPr lang="en-US" dirty="0" smtClean="0"/>
              <a:t>National </a:t>
            </a:r>
            <a:r>
              <a:rPr lang="en-US" dirty="0"/>
              <a:t>Association of Drug Court Professionals, </a:t>
            </a:r>
            <a:r>
              <a:rPr lang="en-US" i="1" dirty="0"/>
              <a:t>Adult Drug Court Best Practice Standards: Volume II</a:t>
            </a:r>
            <a:r>
              <a:rPr lang="en-US" dirty="0"/>
              <a:t> (Alexandria, Virginia: NADCP, 2015</a:t>
            </a:r>
            <a:r>
              <a:rPr lang="en-US" dirty="0" smtClean="0"/>
              <a:t>), 52</a:t>
            </a:r>
            <a:endParaRPr lang="en-US" dirty="0"/>
          </a:p>
          <a:p>
            <a:endParaRPr lang="en-US" dirty="0"/>
          </a:p>
        </p:txBody>
      </p:sp>
      <p:sp>
        <p:nvSpPr>
          <p:cNvPr id="2" name="Title 1"/>
          <p:cNvSpPr>
            <a:spLocks noGrp="1"/>
          </p:cNvSpPr>
          <p:nvPr>
            <p:ph type="title"/>
          </p:nvPr>
        </p:nvSpPr>
        <p:spPr>
          <a:xfrm>
            <a:off x="791110" y="594902"/>
            <a:ext cx="10623479" cy="1080938"/>
          </a:xfrm>
        </p:spPr>
        <p:txBody>
          <a:bodyPr/>
          <a:lstStyle/>
          <a:p>
            <a:r>
              <a:rPr lang="en-US" sz="4800" dirty="0" smtClean="0"/>
              <a:t>Likely Explanation for this Finding…. </a:t>
            </a:r>
            <a:endParaRPr lang="en-US" sz="48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08820" y="5361814"/>
            <a:ext cx="1626957" cy="1364023"/>
          </a:xfrm>
          <a:prstGeom prst="rect">
            <a:avLst/>
          </a:prstGeom>
        </p:spPr>
      </p:pic>
    </p:spTree>
    <p:extLst>
      <p:ext uri="{BB962C8B-B14F-4D97-AF65-F5344CB8AC3E}">
        <p14:creationId xmlns:p14="http://schemas.microsoft.com/office/powerpoint/2010/main" val="36032281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6481" y="2084495"/>
            <a:ext cx="10063879" cy="4543425"/>
          </a:xfrm>
        </p:spPr>
        <p:txBody>
          <a:bodyPr>
            <a:normAutofit/>
          </a:bodyPr>
          <a:lstStyle/>
          <a:p>
            <a:r>
              <a:rPr lang="en-US" dirty="0" smtClean="0"/>
              <a:t>Identifying optimal probation caseloads has been a challenging task</a:t>
            </a:r>
          </a:p>
          <a:p>
            <a:pPr lvl="1"/>
            <a:r>
              <a:rPr lang="en-US" dirty="0" smtClean="0"/>
              <a:t>Until research resolves issues and concerns related to caseloads Drug Courts are advised to monitor their operations carefully when caseloads for supervision officers exceed 30:1</a:t>
            </a:r>
          </a:p>
          <a:p>
            <a:pPr lvl="1"/>
            <a:r>
              <a:rPr lang="en-US" dirty="0"/>
              <a:t>C</a:t>
            </a:r>
            <a:r>
              <a:rPr lang="en-US" dirty="0" smtClean="0"/>
              <a:t>aseloads should never exceed a 50:1 ratio</a:t>
            </a:r>
            <a:r>
              <a:rPr lang="en-US" dirty="0"/>
              <a:t>	</a:t>
            </a:r>
          </a:p>
        </p:txBody>
      </p:sp>
      <p:sp>
        <p:nvSpPr>
          <p:cNvPr id="6" name="Footer Placeholder 3"/>
          <p:cNvSpPr>
            <a:spLocks noGrp="1"/>
          </p:cNvSpPr>
          <p:nvPr>
            <p:ph type="ftr" sz="quarter" idx="11"/>
          </p:nvPr>
        </p:nvSpPr>
        <p:spPr>
          <a:xfrm>
            <a:off x="337421" y="6445358"/>
            <a:ext cx="10131220"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53-55</a:t>
            </a:r>
            <a:endParaRPr lang="en-US" dirty="0"/>
          </a:p>
        </p:txBody>
      </p:sp>
      <p:sp>
        <p:nvSpPr>
          <p:cNvPr id="2" name="Title 1"/>
          <p:cNvSpPr>
            <a:spLocks noGrp="1"/>
          </p:cNvSpPr>
          <p:nvPr>
            <p:ph type="title"/>
          </p:nvPr>
        </p:nvSpPr>
        <p:spPr>
          <a:xfrm>
            <a:off x="1262093" y="652214"/>
            <a:ext cx="9613861" cy="1080938"/>
          </a:xfrm>
        </p:spPr>
        <p:txBody>
          <a:bodyPr/>
          <a:lstStyle/>
          <a:p>
            <a:r>
              <a:rPr lang="en-US" dirty="0" smtClean="0"/>
              <a:t>Supervision Caseloads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8641" y="5436105"/>
            <a:ext cx="1626957" cy="1364023"/>
          </a:xfrm>
          <a:prstGeom prst="rect">
            <a:avLst/>
          </a:prstGeom>
        </p:spPr>
      </p:pic>
    </p:spTree>
    <p:extLst>
      <p:ext uri="{BB962C8B-B14F-4D97-AF65-F5344CB8AC3E}">
        <p14:creationId xmlns:p14="http://schemas.microsoft.com/office/powerpoint/2010/main" val="13731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048" y="2034061"/>
            <a:ext cx="10063879" cy="4543425"/>
          </a:xfrm>
        </p:spPr>
        <p:txBody>
          <a:bodyPr>
            <a:normAutofit/>
          </a:bodyPr>
          <a:lstStyle/>
          <a:p>
            <a:r>
              <a:rPr lang="en-US" dirty="0" smtClean="0"/>
              <a:t>Outcomes are significantly better in Drug Courts when participants meet individually with one of these clinicians on a weekly basis for at least the first phase of the program [Standard V, Substance Abuse Treatment and Standard VI, Complementary Treatment and Social Services]</a:t>
            </a:r>
          </a:p>
          <a:p>
            <a:pPr lvl="1"/>
            <a:r>
              <a:rPr lang="en-US" dirty="0" smtClean="0"/>
              <a:t>As caseloads increase, patients receive fewer services, patients are more likely to abuse illicit substances, clinicians are more likely to behave punitively toward patients, and clinicians are more likely to report job burnout and dissatisfaction (King et al., 2004; Stewart et al., 2004)</a:t>
            </a:r>
          </a:p>
          <a:p>
            <a:r>
              <a:rPr lang="en-US" dirty="0" smtClean="0"/>
              <a:t>Determining appropriate caseloads for clinicians in Drug Courts depends largely on their role and the scope of their responsibilities </a:t>
            </a:r>
            <a:endParaRPr lang="en-US" dirty="0"/>
          </a:p>
        </p:txBody>
      </p:sp>
      <p:sp>
        <p:nvSpPr>
          <p:cNvPr id="6" name="Footer Placeholder 3"/>
          <p:cNvSpPr>
            <a:spLocks noGrp="1"/>
          </p:cNvSpPr>
          <p:nvPr>
            <p:ph type="ftr" sz="quarter" idx="11"/>
          </p:nvPr>
        </p:nvSpPr>
        <p:spPr>
          <a:xfrm>
            <a:off x="348212" y="6490464"/>
            <a:ext cx="1019307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55-56</a:t>
            </a:r>
            <a:endParaRPr lang="en-US" dirty="0"/>
          </a:p>
        </p:txBody>
      </p:sp>
      <p:sp>
        <p:nvSpPr>
          <p:cNvPr id="2" name="Title 1"/>
          <p:cNvSpPr>
            <a:spLocks noGrp="1"/>
          </p:cNvSpPr>
          <p:nvPr>
            <p:ph type="title"/>
          </p:nvPr>
        </p:nvSpPr>
        <p:spPr>
          <a:xfrm>
            <a:off x="1277481" y="753227"/>
            <a:ext cx="9613861" cy="1080938"/>
          </a:xfrm>
        </p:spPr>
        <p:txBody>
          <a:bodyPr/>
          <a:lstStyle/>
          <a:p>
            <a:r>
              <a:rPr lang="en-US" dirty="0" smtClean="0"/>
              <a:t>Clinician Caseloads</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5331435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3297" y="2225199"/>
            <a:ext cx="10327340" cy="3877815"/>
          </a:xfrm>
        </p:spPr>
        <p:txBody>
          <a:bodyPr/>
          <a:lstStyle/>
          <a:p>
            <a:r>
              <a:rPr lang="en-US" dirty="0" smtClean="0"/>
              <a:t>Compassion Fatigue</a:t>
            </a:r>
          </a:p>
          <a:p>
            <a:r>
              <a:rPr lang="en-US" dirty="0" smtClean="0"/>
              <a:t>Put your oxygen mask on first….</a:t>
            </a:r>
            <a:endParaRPr lang="en-US" dirty="0"/>
          </a:p>
        </p:txBody>
      </p:sp>
      <p:sp>
        <p:nvSpPr>
          <p:cNvPr id="4" name="Title 3"/>
          <p:cNvSpPr>
            <a:spLocks noGrp="1"/>
          </p:cNvSpPr>
          <p:nvPr>
            <p:ph type="title"/>
          </p:nvPr>
        </p:nvSpPr>
        <p:spPr/>
        <p:txBody>
          <a:bodyPr/>
          <a:lstStyle/>
          <a:p>
            <a:r>
              <a:rPr lang="en-US" dirty="0"/>
              <a:t>Maintaining Balance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7201" y="2316925"/>
            <a:ext cx="4147243" cy="30031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179" y="3475738"/>
            <a:ext cx="2337770" cy="2460812"/>
          </a:xfrm>
          <a:prstGeom prst="rect">
            <a:avLst/>
          </a:prstGeom>
        </p:spPr>
      </p:pic>
    </p:spTree>
    <p:extLst>
      <p:ext uri="{BB962C8B-B14F-4D97-AF65-F5344CB8AC3E}">
        <p14:creationId xmlns:p14="http://schemas.microsoft.com/office/powerpoint/2010/main" val="3225208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b="1" dirty="0"/>
              <a:t>“We have not been directly exposed to the trauma scene, but we hear the story told with such intensity, or we hear similar stories so often, or we have the gift and curse of extreme empathy and we suffer. We feel the feelings of our clients. We experience their fears. We dream their dreams. Eventually, we lose a certain spark of optimism, humor and hope. We tire. We aren’t sick, but we aren’t ourselves</a:t>
            </a:r>
            <a:r>
              <a:rPr lang="en-US" b="1" dirty="0" smtClean="0"/>
              <a:t>.”</a:t>
            </a:r>
            <a:r>
              <a:rPr lang="en-US" dirty="0"/>
              <a:t> </a:t>
            </a:r>
            <a:r>
              <a:rPr lang="en-US" dirty="0" smtClean="0"/>
              <a:t>                 </a:t>
            </a:r>
            <a:r>
              <a:rPr lang="en-US" b="1" dirty="0" smtClean="0"/>
              <a:t>C</a:t>
            </a:r>
            <a:r>
              <a:rPr lang="en-US" b="1" dirty="0"/>
              <a:t>. </a:t>
            </a:r>
            <a:r>
              <a:rPr lang="en-US" b="1" dirty="0" err="1"/>
              <a:t>Figley</a:t>
            </a:r>
            <a:r>
              <a:rPr lang="en-US" b="1" dirty="0"/>
              <a:t>, 1995</a:t>
            </a:r>
            <a:endParaRPr lang="en-US" dirty="0"/>
          </a:p>
          <a:p>
            <a:endParaRPr lang="en-US" dirty="0" smtClean="0"/>
          </a:p>
          <a:p>
            <a:endParaRPr lang="en-US" dirty="0"/>
          </a:p>
        </p:txBody>
      </p:sp>
      <p:sp>
        <p:nvSpPr>
          <p:cNvPr id="3" name="Footer Placeholder 2"/>
          <p:cNvSpPr>
            <a:spLocks noGrp="1"/>
          </p:cNvSpPr>
          <p:nvPr>
            <p:ph type="ftr" sz="quarter" idx="11"/>
          </p:nvPr>
        </p:nvSpPr>
        <p:spPr>
          <a:xfrm>
            <a:off x="4165600" y="6492875"/>
            <a:ext cx="3860800" cy="365125"/>
          </a:xfrm>
        </p:spPr>
        <p:txBody>
          <a:bodyPr/>
          <a:lstStyle/>
          <a:p>
            <a:r>
              <a:rPr lang="en-US" dirty="0" smtClean="0"/>
              <a:t>The American Institute of Stress</a:t>
            </a:r>
            <a:endParaRPr lang="en-US" dirty="0"/>
          </a:p>
        </p:txBody>
      </p:sp>
      <p:sp>
        <p:nvSpPr>
          <p:cNvPr id="4" name="Title 3"/>
          <p:cNvSpPr>
            <a:spLocks noGrp="1"/>
          </p:cNvSpPr>
          <p:nvPr>
            <p:ph type="title"/>
          </p:nvPr>
        </p:nvSpPr>
        <p:spPr/>
        <p:txBody>
          <a:bodyPr/>
          <a:lstStyle/>
          <a:p>
            <a:r>
              <a:rPr lang="en-US" dirty="0" smtClean="0"/>
              <a:t>Compassion Fatigue</a:t>
            </a:r>
            <a:endParaRPr lang="en-US" dirty="0"/>
          </a:p>
        </p:txBody>
      </p:sp>
    </p:spTree>
    <p:extLst>
      <p:ext uri="{BB962C8B-B14F-4D97-AF65-F5344CB8AC3E}">
        <p14:creationId xmlns:p14="http://schemas.microsoft.com/office/powerpoint/2010/main" val="32160260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Practice What We Preach!</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8774" y="544668"/>
            <a:ext cx="5181600" cy="5612429"/>
          </a:xfrm>
        </p:spPr>
      </p:pic>
    </p:spTree>
    <p:extLst>
      <p:ext uri="{BB962C8B-B14F-4D97-AF65-F5344CB8AC3E}">
        <p14:creationId xmlns:p14="http://schemas.microsoft.com/office/powerpoint/2010/main" val="7879553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8163" y="2234668"/>
            <a:ext cx="4161800" cy="4449925"/>
          </a:xfrm>
        </p:spPr>
      </p:pic>
      <p:sp>
        <p:nvSpPr>
          <p:cNvPr id="4" name="Title 3"/>
          <p:cNvSpPr>
            <a:spLocks noGrp="1"/>
          </p:cNvSpPr>
          <p:nvPr>
            <p:ph type="title"/>
          </p:nvPr>
        </p:nvSpPr>
        <p:spPr/>
        <p:txBody>
          <a:bodyPr/>
          <a:lstStyle/>
          <a:p>
            <a:r>
              <a:rPr lang="en-US" dirty="0" smtClean="0"/>
              <a:t>Break Time!</a:t>
            </a:r>
            <a:endParaRPr lang="en-US" dirty="0"/>
          </a:p>
        </p:txBody>
      </p:sp>
    </p:spTree>
    <p:extLst>
      <p:ext uri="{BB962C8B-B14F-4D97-AF65-F5344CB8AC3E}">
        <p14:creationId xmlns:p14="http://schemas.microsoft.com/office/powerpoint/2010/main" val="632613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8287" y="2064678"/>
            <a:ext cx="10063879" cy="4543425"/>
          </a:xfrm>
        </p:spPr>
        <p:txBody>
          <a:bodyPr>
            <a:normAutofit/>
          </a:bodyPr>
          <a:lstStyle/>
          <a:p>
            <a:pPr marL="0" indent="0">
              <a:buNone/>
            </a:pPr>
            <a:r>
              <a:rPr lang="en-US" sz="3200" dirty="0"/>
              <a:t>Learning Objectives</a:t>
            </a:r>
            <a:r>
              <a:rPr lang="en-US" sz="3200" dirty="0" smtClean="0"/>
              <a:t>:</a:t>
            </a:r>
            <a:endParaRPr lang="en-US" sz="1600" dirty="0"/>
          </a:p>
          <a:p>
            <a:r>
              <a:rPr lang="en-US" sz="2000" dirty="0" smtClean="0"/>
              <a:t>Address the key areas of monitoring and evaluation for treatment courts</a:t>
            </a:r>
          </a:p>
          <a:p>
            <a:r>
              <a:rPr lang="en-US" sz="2000" dirty="0" smtClean="0"/>
              <a:t>Appreciate </a:t>
            </a:r>
            <a:r>
              <a:rPr lang="en-US" sz="2000" dirty="0"/>
              <a:t>the role and importance of evaluation </a:t>
            </a:r>
            <a:r>
              <a:rPr lang="en-US" sz="2000" dirty="0" smtClean="0"/>
              <a:t>and performance measurement</a:t>
            </a:r>
            <a:endParaRPr lang="en-US" sz="2000" dirty="0"/>
          </a:p>
          <a:p>
            <a:r>
              <a:rPr lang="en-US" sz="2000" dirty="0" smtClean="0"/>
              <a:t>Distinguish </a:t>
            </a:r>
            <a:r>
              <a:rPr lang="en-US" sz="2000" dirty="0"/>
              <a:t>process, outcome, </a:t>
            </a:r>
            <a:r>
              <a:rPr lang="en-US" sz="2000" dirty="0" smtClean="0"/>
              <a:t>and impact </a:t>
            </a:r>
            <a:r>
              <a:rPr lang="en-US" sz="2000" dirty="0"/>
              <a:t>evaluations</a:t>
            </a:r>
          </a:p>
          <a:p>
            <a:r>
              <a:rPr lang="en-US" sz="2000" dirty="0"/>
              <a:t>Understand the fundamentals of a cost-benefit analysis</a:t>
            </a:r>
          </a:p>
          <a:p>
            <a:r>
              <a:rPr lang="en-US" sz="2000" dirty="0"/>
              <a:t>Discuss data elements that are important for the evaluation of treatment courts</a:t>
            </a:r>
          </a:p>
          <a:p>
            <a:r>
              <a:rPr lang="en-US" sz="2000" dirty="0"/>
              <a:t>Discuss the evaluation process </a:t>
            </a:r>
            <a:r>
              <a:rPr lang="en-US" sz="2000" dirty="0" smtClean="0"/>
              <a:t>and </a:t>
            </a:r>
            <a:r>
              <a:rPr lang="en-US" sz="2000" dirty="0"/>
              <a:t>implementation of </a:t>
            </a:r>
            <a:r>
              <a:rPr lang="en-US" sz="2000" dirty="0" smtClean="0"/>
              <a:t>recommendations</a:t>
            </a:r>
          </a:p>
          <a:p>
            <a:r>
              <a:rPr lang="en-US" sz="2000" dirty="0" smtClean="0"/>
              <a:t>Review the CORE Reporting System as a tool for monitoring and evaluation</a:t>
            </a:r>
            <a:endParaRPr lang="en-US" sz="2000" dirty="0"/>
          </a:p>
        </p:txBody>
      </p:sp>
      <p:sp>
        <p:nvSpPr>
          <p:cNvPr id="2" name="Title 1"/>
          <p:cNvSpPr>
            <a:spLocks noGrp="1"/>
          </p:cNvSpPr>
          <p:nvPr>
            <p:ph type="title"/>
          </p:nvPr>
        </p:nvSpPr>
        <p:spPr>
          <a:xfrm>
            <a:off x="1243297" y="701951"/>
            <a:ext cx="9613861" cy="1080938"/>
          </a:xfrm>
        </p:spPr>
        <p:txBody>
          <a:bodyPr/>
          <a:lstStyle/>
          <a:p>
            <a:r>
              <a:rPr lang="en-US" dirty="0" smtClean="0"/>
              <a:t>X - Monitoring </a:t>
            </a:r>
            <a:r>
              <a:rPr lang="en-US" dirty="0" smtClean="0"/>
              <a:t>and Evaluation</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5" y="5395998"/>
            <a:ext cx="1626957" cy="1364023"/>
          </a:xfrm>
          <a:prstGeom prst="rect">
            <a:avLst/>
          </a:prstGeom>
        </p:spPr>
      </p:pic>
    </p:spTree>
    <p:extLst>
      <p:ext uri="{BB962C8B-B14F-4D97-AF65-F5344CB8AC3E}">
        <p14:creationId xmlns:p14="http://schemas.microsoft.com/office/powerpoint/2010/main" val="861218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062" y="2226395"/>
            <a:ext cx="9613861" cy="3599316"/>
          </a:xfrm>
        </p:spPr>
        <p:txBody>
          <a:bodyPr>
            <a:normAutofit fontScale="92500" lnSpcReduction="20000"/>
          </a:bodyPr>
          <a:lstStyle/>
          <a:p>
            <a:pPr marL="457200" indent="-457200">
              <a:buFont typeface="+mj-lt"/>
              <a:buAutoNum type="alphaUcPeriod"/>
            </a:pPr>
            <a:r>
              <a:rPr lang="en-US" dirty="0" smtClean="0"/>
              <a:t>Adherence to Best Practices</a:t>
            </a:r>
          </a:p>
          <a:p>
            <a:pPr marL="457200" indent="-457200">
              <a:buFont typeface="+mj-lt"/>
              <a:buAutoNum type="alphaUcPeriod"/>
            </a:pPr>
            <a:r>
              <a:rPr lang="en-US" dirty="0" smtClean="0"/>
              <a:t>In-Program Outcomes </a:t>
            </a:r>
          </a:p>
          <a:p>
            <a:pPr marL="457200" indent="-457200">
              <a:buFont typeface="+mj-lt"/>
              <a:buAutoNum type="alphaUcPeriod"/>
            </a:pPr>
            <a:r>
              <a:rPr lang="en-US" dirty="0" smtClean="0"/>
              <a:t>Criminal Recidivism </a:t>
            </a:r>
          </a:p>
          <a:p>
            <a:pPr marL="457200" indent="-457200">
              <a:buFont typeface="+mj-lt"/>
              <a:buAutoNum type="alphaUcPeriod"/>
            </a:pPr>
            <a:r>
              <a:rPr lang="en-US" dirty="0" smtClean="0"/>
              <a:t>Independent Evaluations </a:t>
            </a:r>
          </a:p>
          <a:p>
            <a:pPr marL="457200" indent="-457200">
              <a:buFont typeface="+mj-lt"/>
              <a:buAutoNum type="alphaUcPeriod"/>
            </a:pPr>
            <a:r>
              <a:rPr lang="en-US" dirty="0" smtClean="0"/>
              <a:t>Historically Disadvantaged Groups</a:t>
            </a:r>
          </a:p>
          <a:p>
            <a:pPr marL="457200" indent="-457200">
              <a:buFont typeface="+mj-lt"/>
              <a:buAutoNum type="alphaUcPeriod"/>
            </a:pPr>
            <a:r>
              <a:rPr lang="en-US" dirty="0" smtClean="0"/>
              <a:t>Electronic Database</a:t>
            </a:r>
          </a:p>
          <a:p>
            <a:pPr marL="457200" indent="-457200">
              <a:buFont typeface="+mj-lt"/>
              <a:buAutoNum type="alphaUcPeriod"/>
            </a:pPr>
            <a:r>
              <a:rPr lang="en-US" dirty="0" smtClean="0"/>
              <a:t>Timely and Reliable Data Entry</a:t>
            </a:r>
          </a:p>
          <a:p>
            <a:pPr marL="457200" indent="-457200">
              <a:buFont typeface="+mj-lt"/>
              <a:buAutoNum type="alphaUcPeriod"/>
            </a:pPr>
            <a:r>
              <a:rPr lang="en-US" dirty="0" smtClean="0"/>
              <a:t>Intent-to-Treat Analyses</a:t>
            </a:r>
          </a:p>
          <a:p>
            <a:pPr marL="457200" indent="-457200">
              <a:buFont typeface="+mj-lt"/>
              <a:buAutoNum type="alphaUcPeriod"/>
            </a:pPr>
            <a:r>
              <a:rPr lang="en-US" dirty="0" smtClean="0"/>
              <a:t>Comparison Groups </a:t>
            </a:r>
          </a:p>
          <a:p>
            <a:pPr marL="457200" indent="-457200">
              <a:buFont typeface="+mj-lt"/>
              <a:buAutoNum type="alphaUcPeriod"/>
            </a:pPr>
            <a:r>
              <a:rPr lang="en-US" dirty="0" smtClean="0"/>
              <a:t>Time at Risk</a:t>
            </a:r>
          </a:p>
        </p:txBody>
      </p:sp>
      <p:sp>
        <p:nvSpPr>
          <p:cNvPr id="2" name="Title 1"/>
          <p:cNvSpPr>
            <a:spLocks noGrp="1"/>
          </p:cNvSpPr>
          <p:nvPr>
            <p:ph type="title"/>
          </p:nvPr>
        </p:nvSpPr>
        <p:spPr>
          <a:xfrm>
            <a:off x="1255062" y="709166"/>
            <a:ext cx="9613861" cy="1080938"/>
          </a:xfrm>
        </p:spPr>
        <p:txBody>
          <a:bodyPr/>
          <a:lstStyle/>
          <a:p>
            <a:r>
              <a:rPr lang="en-US" dirty="0" smtClean="0"/>
              <a:t>Monitoring and Evaluation</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60095" y="5404543"/>
            <a:ext cx="1626957" cy="1364023"/>
          </a:xfrm>
          <a:prstGeom prst="rect">
            <a:avLst/>
          </a:prstGeom>
        </p:spPr>
      </p:pic>
    </p:spTree>
    <p:extLst>
      <p:ext uri="{BB962C8B-B14F-4D97-AF65-F5344CB8AC3E}">
        <p14:creationId xmlns:p14="http://schemas.microsoft.com/office/powerpoint/2010/main" val="29903714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7987" y="2063413"/>
            <a:ext cx="10327340" cy="3877815"/>
          </a:xfrm>
        </p:spPr>
        <p:txBody>
          <a:bodyPr>
            <a:normAutofit lnSpcReduction="10000"/>
          </a:bodyPr>
          <a:lstStyle/>
          <a:p>
            <a:r>
              <a:rPr lang="en-US" dirty="0" smtClean="0"/>
              <a:t>Drug Courts should:</a:t>
            </a:r>
          </a:p>
          <a:p>
            <a:pPr lvl="1"/>
            <a:r>
              <a:rPr lang="en-US" dirty="0" smtClean="0"/>
              <a:t>Monitor operations routinely</a:t>
            </a:r>
          </a:p>
          <a:p>
            <a:pPr lvl="1"/>
            <a:r>
              <a:rPr lang="en-US" dirty="0" smtClean="0"/>
              <a:t>Compare performance to established benchmarks</a:t>
            </a:r>
          </a:p>
          <a:p>
            <a:pPr lvl="1"/>
            <a:r>
              <a:rPr lang="en-US" dirty="0" smtClean="0"/>
              <a:t>Seek to continually align with best practices </a:t>
            </a:r>
          </a:p>
          <a:p>
            <a:pPr lvl="1"/>
            <a:endParaRPr lang="en-US" dirty="0" smtClean="0"/>
          </a:p>
          <a:p>
            <a:r>
              <a:rPr lang="en-US" dirty="0" smtClean="0"/>
              <a:t>Drug Courts are highly susceptible to drift, in which the quality of their services may decline appreciably over time (Van Wormer, 2010)</a:t>
            </a:r>
          </a:p>
          <a:p>
            <a:endParaRPr lang="en-US" dirty="0" smtClean="0"/>
          </a:p>
          <a:p>
            <a:r>
              <a:rPr lang="en-US" dirty="0" smtClean="0"/>
              <a:t>Management strategies to avoid drift</a:t>
            </a:r>
          </a:p>
          <a:p>
            <a:pPr lvl="1"/>
            <a:r>
              <a:rPr lang="en-US" dirty="0" smtClean="0"/>
              <a:t>Evaluation and performance measurement</a:t>
            </a:r>
            <a:endParaRPr lang="en-US" dirty="0"/>
          </a:p>
        </p:txBody>
      </p:sp>
      <p:sp>
        <p:nvSpPr>
          <p:cNvPr id="4" name="Title 3"/>
          <p:cNvSpPr>
            <a:spLocks noGrp="1"/>
          </p:cNvSpPr>
          <p:nvPr>
            <p:ph type="title"/>
          </p:nvPr>
        </p:nvSpPr>
        <p:spPr/>
        <p:txBody>
          <a:bodyPr/>
          <a:lstStyle/>
          <a:p>
            <a:r>
              <a:rPr lang="en-US" dirty="0" smtClean="0"/>
              <a:t>Adherence to Best Practices</a:t>
            </a:r>
            <a:endParaRPr lang="en-US" dirty="0"/>
          </a:p>
        </p:txBody>
      </p:sp>
      <p:sp>
        <p:nvSpPr>
          <p:cNvPr id="5" name="Footer Placeholder 3"/>
          <p:cNvSpPr txBox="1">
            <a:spLocks/>
          </p:cNvSpPr>
          <p:nvPr/>
        </p:nvSpPr>
        <p:spPr>
          <a:xfrm>
            <a:off x="656715" y="6439070"/>
            <a:ext cx="97862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61</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123396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226" y="2034061"/>
            <a:ext cx="10063879" cy="4543425"/>
          </a:xfrm>
        </p:spPr>
        <p:txBody>
          <a:bodyPr>
            <a:normAutofit lnSpcReduction="10000"/>
          </a:bodyPr>
          <a:lstStyle/>
          <a:p>
            <a:r>
              <a:rPr lang="en-US" sz="1800" u="sng" dirty="0" smtClean="0"/>
              <a:t>Judge </a:t>
            </a:r>
            <a:r>
              <a:rPr lang="en-US" sz="1800" dirty="0" smtClean="0"/>
              <a:t>- leads the Drug Court team</a:t>
            </a:r>
          </a:p>
          <a:p>
            <a:r>
              <a:rPr lang="en-US" sz="1800" u="sng" dirty="0" smtClean="0"/>
              <a:t>Program Coordinator</a:t>
            </a:r>
            <a:r>
              <a:rPr lang="en-US" sz="1800" dirty="0" smtClean="0"/>
              <a:t> – will be further discussed in the next slide</a:t>
            </a:r>
          </a:p>
          <a:p>
            <a:r>
              <a:rPr lang="en-US" sz="1800" u="sng" dirty="0"/>
              <a:t>Case Manager</a:t>
            </a:r>
            <a:r>
              <a:rPr lang="en-US" sz="1800" dirty="0"/>
              <a:t> </a:t>
            </a:r>
            <a:r>
              <a:rPr lang="en-US" sz="1800" dirty="0" smtClean="0"/>
              <a:t>– differs based on team composition and program structure.</a:t>
            </a:r>
            <a:endParaRPr lang="en-US" sz="1800" u="sng" dirty="0" smtClean="0"/>
          </a:p>
          <a:p>
            <a:r>
              <a:rPr lang="en-US" sz="1800" u="sng" dirty="0" smtClean="0"/>
              <a:t>Prosecutor </a:t>
            </a:r>
            <a:r>
              <a:rPr lang="en-US" sz="1800" dirty="0" smtClean="0"/>
              <a:t>- typically an assistant district attorney, advocates on behalf of public safety, victim interests, and holding participants accountable</a:t>
            </a:r>
          </a:p>
          <a:p>
            <a:r>
              <a:rPr lang="en-US" sz="1800" u="sng" dirty="0" smtClean="0"/>
              <a:t>Defense Attorney </a:t>
            </a:r>
            <a:r>
              <a:rPr lang="en-US" sz="1800" dirty="0" smtClean="0"/>
              <a:t>- ensures participants’ constitutional rights are protected and advocates for participants’ stated legal interests</a:t>
            </a:r>
          </a:p>
          <a:p>
            <a:r>
              <a:rPr lang="en-US" sz="1800" u="sng" dirty="0" smtClean="0"/>
              <a:t>Community Supervision Officer </a:t>
            </a:r>
            <a:r>
              <a:rPr lang="en-US" sz="1800" dirty="0" smtClean="0"/>
              <a:t>- performs drug and alcohol testing, conducting home or employment visits, enforcing curfews and travel restrictions, and delivering cognitive-behavioral interventions </a:t>
            </a:r>
          </a:p>
          <a:p>
            <a:r>
              <a:rPr lang="en-US" sz="1800" u="sng" dirty="0" smtClean="0"/>
              <a:t>Treatment Representative </a:t>
            </a:r>
            <a:r>
              <a:rPr lang="en-US" sz="1800" dirty="0" smtClean="0"/>
              <a:t>- receives clinical information from programs treating participants, report information to Treatment Court team, and contribute clinical knowledge and expertise </a:t>
            </a:r>
          </a:p>
          <a:p>
            <a:r>
              <a:rPr lang="en-US" sz="1800" u="sng" dirty="0" smtClean="0"/>
              <a:t>Law Enforcement Officer </a:t>
            </a:r>
            <a:r>
              <a:rPr lang="en-US" sz="1800" dirty="0" smtClean="0"/>
              <a:t>- observes participant behavior and interactions in the community, serves as liaison between Treatment Court and police department, sheriff’s office, jail, correctional system, etc.</a:t>
            </a:r>
          </a:p>
          <a:p>
            <a:endParaRPr lang="en-US" sz="1800" dirty="0"/>
          </a:p>
        </p:txBody>
      </p:sp>
      <p:sp>
        <p:nvSpPr>
          <p:cNvPr id="6" name="Footer Placeholder 3"/>
          <p:cNvSpPr>
            <a:spLocks noGrp="1"/>
          </p:cNvSpPr>
          <p:nvPr>
            <p:ph type="ftr" sz="quarter" idx="11"/>
          </p:nvPr>
        </p:nvSpPr>
        <p:spPr>
          <a:xfrm>
            <a:off x="357968" y="6492875"/>
            <a:ext cx="10101123"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39-40</a:t>
            </a:r>
            <a:endParaRPr lang="en-US" dirty="0"/>
          </a:p>
        </p:txBody>
      </p:sp>
      <p:sp>
        <p:nvSpPr>
          <p:cNvPr id="2" name="Title 1"/>
          <p:cNvSpPr>
            <a:spLocks noGrp="1"/>
          </p:cNvSpPr>
          <p:nvPr>
            <p:ph type="title"/>
          </p:nvPr>
        </p:nvSpPr>
        <p:spPr>
          <a:xfrm>
            <a:off x="1260389" y="506647"/>
            <a:ext cx="9613861" cy="1080938"/>
          </a:xfrm>
        </p:spPr>
        <p:txBody>
          <a:bodyPr/>
          <a:lstStyle/>
          <a:p>
            <a:r>
              <a:rPr lang="en-US" dirty="0" smtClean="0"/>
              <a:t>Team Composition</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956105" y="5661061"/>
            <a:ext cx="1156584" cy="1139067"/>
          </a:xfrm>
          <a:prstGeom prst="rect">
            <a:avLst/>
          </a:prstGeom>
        </p:spPr>
      </p:pic>
    </p:spTree>
    <p:extLst>
      <p:ext uri="{BB962C8B-B14F-4D97-AF65-F5344CB8AC3E}">
        <p14:creationId xmlns:p14="http://schemas.microsoft.com/office/powerpoint/2010/main" val="27184263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37" y="192505"/>
            <a:ext cx="11379200" cy="914400"/>
          </a:xfrm>
        </p:spPr>
        <p:txBody>
          <a:bodyPr>
            <a:normAutofit/>
          </a:bodyPr>
          <a:lstStyle/>
          <a:p>
            <a:r>
              <a:rPr lang="en-US" sz="3200" dirty="0" smtClean="0"/>
              <a:t>Types of Evaluation</a:t>
            </a:r>
            <a:endParaRPr lang="en-US" sz="3200" i="1" dirty="0"/>
          </a:p>
        </p:txBody>
      </p:sp>
      <p:graphicFrame>
        <p:nvGraphicFramePr>
          <p:cNvPr id="22" name="Diagram 21"/>
          <p:cNvGraphicFramePr/>
          <p:nvPr>
            <p:extLst/>
          </p:nvPr>
        </p:nvGraphicFramePr>
        <p:xfrm>
          <a:off x="0" y="1905000"/>
          <a:ext cx="11785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89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graphicEl>
                                              <a:dgm id="{35E1551E-6CA0-4D8F-A249-27086BE7F9E7}"/>
                                            </p:graphicEl>
                                          </p:spTgt>
                                        </p:tgtEl>
                                        <p:attrNameLst>
                                          <p:attrName>style.visibility</p:attrName>
                                        </p:attrNameLst>
                                      </p:cBhvr>
                                      <p:to>
                                        <p:strVal val="visible"/>
                                      </p:to>
                                    </p:set>
                                    <p:animEffect transition="in" filter="fade">
                                      <p:cBhvr>
                                        <p:cTn id="7" dur="500"/>
                                        <p:tgtEl>
                                          <p:spTgt spid="22">
                                            <p:graphicEl>
                                              <a:dgm id="{35E1551E-6CA0-4D8F-A249-27086BE7F9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graphicEl>
                                              <a:dgm id="{378F6604-8458-4372-BB35-5D4F97BA83E5}"/>
                                            </p:graphicEl>
                                          </p:spTgt>
                                        </p:tgtEl>
                                        <p:attrNameLst>
                                          <p:attrName>style.visibility</p:attrName>
                                        </p:attrNameLst>
                                      </p:cBhvr>
                                      <p:to>
                                        <p:strVal val="visible"/>
                                      </p:to>
                                    </p:set>
                                    <p:animEffect transition="in" filter="fade">
                                      <p:cBhvr>
                                        <p:cTn id="12" dur="500"/>
                                        <p:tgtEl>
                                          <p:spTgt spid="22">
                                            <p:graphicEl>
                                              <a:dgm id="{378F6604-8458-4372-BB35-5D4F97BA83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graphicEl>
                                              <a:dgm id="{70BD0DFE-5E3A-4105-ACB4-CD0FD1D4A049}"/>
                                            </p:graphicEl>
                                          </p:spTgt>
                                        </p:tgtEl>
                                        <p:attrNameLst>
                                          <p:attrName>style.visibility</p:attrName>
                                        </p:attrNameLst>
                                      </p:cBhvr>
                                      <p:to>
                                        <p:strVal val="visible"/>
                                      </p:to>
                                    </p:set>
                                    <p:animEffect transition="in" filter="fade">
                                      <p:cBhvr>
                                        <p:cTn id="17" dur="500"/>
                                        <p:tgtEl>
                                          <p:spTgt spid="22">
                                            <p:graphicEl>
                                              <a:dgm id="{70BD0DFE-5E3A-4105-ACB4-CD0FD1D4A04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graphicEl>
                                              <a:dgm id="{D45B578D-0775-471C-9D94-995F35940491}"/>
                                            </p:graphicEl>
                                          </p:spTgt>
                                        </p:tgtEl>
                                        <p:attrNameLst>
                                          <p:attrName>style.visibility</p:attrName>
                                        </p:attrNameLst>
                                      </p:cBhvr>
                                      <p:to>
                                        <p:strVal val="visible"/>
                                      </p:to>
                                    </p:set>
                                    <p:animEffect transition="in" filter="fade">
                                      <p:cBhvr>
                                        <p:cTn id="20" dur="500"/>
                                        <p:tgtEl>
                                          <p:spTgt spid="22">
                                            <p:graphicEl>
                                              <a:dgm id="{D45B578D-0775-471C-9D94-995F3594049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graphicEl>
                                              <a:dgm id="{B58FE7D4-674A-43DB-A00B-878581631091}"/>
                                            </p:graphicEl>
                                          </p:spTgt>
                                        </p:tgtEl>
                                        <p:attrNameLst>
                                          <p:attrName>style.visibility</p:attrName>
                                        </p:attrNameLst>
                                      </p:cBhvr>
                                      <p:to>
                                        <p:strVal val="visible"/>
                                      </p:to>
                                    </p:set>
                                    <p:animEffect transition="in" filter="fade">
                                      <p:cBhvr>
                                        <p:cTn id="25" dur="500"/>
                                        <p:tgtEl>
                                          <p:spTgt spid="22">
                                            <p:graphicEl>
                                              <a:dgm id="{B58FE7D4-674A-43DB-A00B-878581631091}"/>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graphicEl>
                                              <a:dgm id="{EB802A5F-D5FB-482E-867B-E316A2421300}"/>
                                            </p:graphicEl>
                                          </p:spTgt>
                                        </p:tgtEl>
                                        <p:attrNameLst>
                                          <p:attrName>style.visibility</p:attrName>
                                        </p:attrNameLst>
                                      </p:cBhvr>
                                      <p:to>
                                        <p:strVal val="visible"/>
                                      </p:to>
                                    </p:set>
                                    <p:animEffect transition="in" filter="fade">
                                      <p:cBhvr>
                                        <p:cTn id="30" dur="500"/>
                                        <p:tgtEl>
                                          <p:spTgt spid="22">
                                            <p:graphicEl>
                                              <a:dgm id="{EB802A5F-D5FB-482E-867B-E316A242130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graphicEl>
                                              <a:dgm id="{2C000C7F-6A3E-4F76-96F1-222D3D9BE086}"/>
                                            </p:graphicEl>
                                          </p:spTgt>
                                        </p:tgtEl>
                                        <p:attrNameLst>
                                          <p:attrName>style.visibility</p:attrName>
                                        </p:attrNameLst>
                                      </p:cBhvr>
                                      <p:to>
                                        <p:strVal val="visible"/>
                                      </p:to>
                                    </p:set>
                                    <p:animEffect transition="in" filter="fade">
                                      <p:cBhvr>
                                        <p:cTn id="33" dur="500"/>
                                        <p:tgtEl>
                                          <p:spTgt spid="22">
                                            <p:graphicEl>
                                              <a:dgm id="{2C000C7F-6A3E-4F76-96F1-222D3D9BE08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graphicEl>
                                              <a:dgm id="{FB4C4445-9141-4F74-B5AB-E9D0E99821C9}"/>
                                            </p:graphicEl>
                                          </p:spTgt>
                                        </p:tgtEl>
                                        <p:attrNameLst>
                                          <p:attrName>style.visibility</p:attrName>
                                        </p:attrNameLst>
                                      </p:cBhvr>
                                      <p:to>
                                        <p:strVal val="visible"/>
                                      </p:to>
                                    </p:set>
                                    <p:animEffect transition="in" filter="fade">
                                      <p:cBhvr>
                                        <p:cTn id="38" dur="500"/>
                                        <p:tgtEl>
                                          <p:spTgt spid="22">
                                            <p:graphicEl>
                                              <a:dgm id="{FB4C4445-9141-4F74-B5AB-E9D0E99821C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graphicEl>
                                              <a:dgm id="{D01F3199-6E7E-4153-B786-08D3035CBE7C}"/>
                                            </p:graphicEl>
                                          </p:spTgt>
                                        </p:tgtEl>
                                        <p:attrNameLst>
                                          <p:attrName>style.visibility</p:attrName>
                                        </p:attrNameLst>
                                      </p:cBhvr>
                                      <p:to>
                                        <p:strVal val="visible"/>
                                      </p:to>
                                    </p:set>
                                    <p:animEffect transition="in" filter="fade">
                                      <p:cBhvr>
                                        <p:cTn id="43" dur="500"/>
                                        <p:tgtEl>
                                          <p:spTgt spid="22">
                                            <p:graphicEl>
                                              <a:dgm id="{D01F3199-6E7E-4153-B786-08D3035CBE7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graphicEl>
                                              <a:dgm id="{7A5E9AF7-6135-4BD6-BC2C-DB82BD2BE8AA}"/>
                                            </p:graphicEl>
                                          </p:spTgt>
                                        </p:tgtEl>
                                        <p:attrNameLst>
                                          <p:attrName>style.visibility</p:attrName>
                                        </p:attrNameLst>
                                      </p:cBhvr>
                                      <p:to>
                                        <p:strVal val="visible"/>
                                      </p:to>
                                    </p:set>
                                    <p:animEffect transition="in" filter="fade">
                                      <p:cBhvr>
                                        <p:cTn id="46" dur="500"/>
                                        <p:tgtEl>
                                          <p:spTgt spid="22">
                                            <p:graphicEl>
                                              <a:dgm id="{7A5E9AF7-6135-4BD6-BC2C-DB82BD2BE8AA}"/>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graphicEl>
                                              <a:dgm id="{2E6D6879-E3CE-45C6-98FD-24116B8ED3A0}"/>
                                            </p:graphicEl>
                                          </p:spTgt>
                                        </p:tgtEl>
                                        <p:attrNameLst>
                                          <p:attrName>style.visibility</p:attrName>
                                        </p:attrNameLst>
                                      </p:cBhvr>
                                      <p:to>
                                        <p:strVal val="visible"/>
                                      </p:to>
                                    </p:set>
                                    <p:animEffect transition="in" filter="fade">
                                      <p:cBhvr>
                                        <p:cTn id="51" dur="500"/>
                                        <p:tgtEl>
                                          <p:spTgt spid="22">
                                            <p:graphicEl>
                                              <a:dgm id="{2E6D6879-E3CE-45C6-98FD-24116B8ED3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1186" y="2142023"/>
            <a:ext cx="10327340" cy="4088657"/>
          </a:xfrm>
        </p:spPr>
        <p:txBody>
          <a:bodyPr>
            <a:normAutofit fontScale="92500"/>
          </a:bodyPr>
          <a:lstStyle/>
          <a:p>
            <a:r>
              <a:rPr lang="en-US" dirty="0" smtClean="0"/>
              <a:t>Drug Courts need to measure in-program outcomes</a:t>
            </a:r>
          </a:p>
          <a:p>
            <a:pPr lvl="1"/>
            <a:r>
              <a:rPr lang="en-US" dirty="0"/>
              <a:t>R</a:t>
            </a:r>
            <a:r>
              <a:rPr lang="en-US" dirty="0" smtClean="0"/>
              <a:t>eflect clinical progress, but are also significant predictors of post- program criminal recidivism and other long term outcomes</a:t>
            </a:r>
          </a:p>
          <a:p>
            <a:pPr lvl="1"/>
            <a:endParaRPr lang="en-US" dirty="0" smtClean="0"/>
          </a:p>
          <a:p>
            <a:r>
              <a:rPr lang="en-US" dirty="0" smtClean="0"/>
              <a:t>The National Research Advisory Committee (NRAC) defines a core data set of in-program performance measures for adult Drug Courts as (Heck, 2006):</a:t>
            </a:r>
          </a:p>
          <a:p>
            <a:pPr lvl="1"/>
            <a:r>
              <a:rPr lang="en-US" dirty="0" smtClean="0"/>
              <a:t>Retention</a:t>
            </a:r>
          </a:p>
          <a:p>
            <a:pPr lvl="1"/>
            <a:r>
              <a:rPr lang="en-US" dirty="0" smtClean="0"/>
              <a:t>Sobriety</a:t>
            </a:r>
          </a:p>
          <a:p>
            <a:pPr lvl="1"/>
            <a:r>
              <a:rPr lang="en-US" dirty="0" smtClean="0"/>
              <a:t>Recidivism</a:t>
            </a:r>
          </a:p>
          <a:p>
            <a:pPr lvl="1"/>
            <a:r>
              <a:rPr lang="en-US" dirty="0" smtClean="0"/>
              <a:t>Units of Service</a:t>
            </a:r>
          </a:p>
          <a:p>
            <a:pPr lvl="1"/>
            <a:r>
              <a:rPr lang="en-US" dirty="0" smtClean="0"/>
              <a:t>Length of Stay</a:t>
            </a:r>
            <a:endParaRPr lang="en-US" dirty="0"/>
          </a:p>
        </p:txBody>
      </p:sp>
      <p:sp>
        <p:nvSpPr>
          <p:cNvPr id="4" name="Title 3"/>
          <p:cNvSpPr>
            <a:spLocks noGrp="1"/>
          </p:cNvSpPr>
          <p:nvPr>
            <p:ph type="title"/>
          </p:nvPr>
        </p:nvSpPr>
        <p:spPr/>
        <p:txBody>
          <a:bodyPr/>
          <a:lstStyle/>
          <a:p>
            <a:r>
              <a:rPr lang="en-US" dirty="0" smtClean="0"/>
              <a:t>In-Program Outcomes</a:t>
            </a:r>
            <a:endParaRPr lang="en-US" dirty="0"/>
          </a:p>
        </p:txBody>
      </p:sp>
      <p:sp>
        <p:nvSpPr>
          <p:cNvPr id="5" name="Footer Placeholder 3"/>
          <p:cNvSpPr txBox="1">
            <a:spLocks/>
          </p:cNvSpPr>
          <p:nvPr/>
        </p:nvSpPr>
        <p:spPr>
          <a:xfrm>
            <a:off x="601243" y="6492875"/>
            <a:ext cx="1002223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62</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705672" y="5702157"/>
            <a:ext cx="1364288" cy="1066409"/>
          </a:xfrm>
          <a:prstGeom prst="rect">
            <a:avLst/>
          </a:prstGeom>
        </p:spPr>
      </p:pic>
    </p:spTree>
    <p:extLst>
      <p:ext uri="{BB962C8B-B14F-4D97-AF65-F5344CB8AC3E}">
        <p14:creationId xmlns:p14="http://schemas.microsoft.com/office/powerpoint/2010/main" val="15504272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1186" y="2142023"/>
            <a:ext cx="10327340" cy="4088657"/>
          </a:xfrm>
        </p:spPr>
        <p:txBody>
          <a:bodyPr>
            <a:normAutofit lnSpcReduction="10000"/>
          </a:bodyPr>
          <a:lstStyle/>
          <a:p>
            <a:r>
              <a:rPr lang="en-US" dirty="0" smtClean="0"/>
              <a:t>The NRAC measures have been expanded and further defined for Wisconsin</a:t>
            </a:r>
          </a:p>
          <a:p>
            <a:endParaRPr lang="en-US" dirty="0"/>
          </a:p>
          <a:p>
            <a:r>
              <a:rPr lang="en-US" dirty="0" smtClean="0"/>
              <a:t>The Wisconsin Statewide Drug and Hybrid Court Performance Measures</a:t>
            </a:r>
          </a:p>
          <a:p>
            <a:pPr lvl="1"/>
            <a:r>
              <a:rPr lang="en-US" dirty="0" smtClean="0"/>
              <a:t>Collaborative effort with National Center for State Courts (NCSC), state and local partners in Wisconsin</a:t>
            </a:r>
          </a:p>
          <a:p>
            <a:endParaRPr lang="en-US" dirty="0"/>
          </a:p>
          <a:p>
            <a:r>
              <a:rPr lang="en-US" dirty="0" smtClean="0"/>
              <a:t>Goal is to have more consistent measures and performance targets for drug courts across the state</a:t>
            </a:r>
          </a:p>
          <a:p>
            <a:pPr lvl="1"/>
            <a:r>
              <a:rPr lang="en-US" dirty="0" smtClean="0"/>
              <a:t>Will be looking to expand to other types of courts</a:t>
            </a:r>
          </a:p>
          <a:p>
            <a:pPr lvl="1"/>
            <a:endParaRPr lang="en-US" dirty="0" smtClean="0"/>
          </a:p>
        </p:txBody>
      </p:sp>
      <p:sp>
        <p:nvSpPr>
          <p:cNvPr id="4" name="Title 3"/>
          <p:cNvSpPr>
            <a:spLocks noGrp="1"/>
          </p:cNvSpPr>
          <p:nvPr>
            <p:ph type="title"/>
          </p:nvPr>
        </p:nvSpPr>
        <p:spPr/>
        <p:txBody>
          <a:bodyPr/>
          <a:lstStyle/>
          <a:p>
            <a:r>
              <a:rPr lang="en-US" dirty="0" smtClean="0"/>
              <a:t>Performance Measures</a:t>
            </a:r>
            <a:endParaRPr lang="en-US" dirty="0"/>
          </a:p>
        </p:txBody>
      </p:sp>
      <p:sp>
        <p:nvSpPr>
          <p:cNvPr id="5" name="Footer Placeholder 3"/>
          <p:cNvSpPr txBox="1">
            <a:spLocks/>
          </p:cNvSpPr>
          <p:nvPr/>
        </p:nvSpPr>
        <p:spPr>
          <a:xfrm>
            <a:off x="652614" y="6492875"/>
            <a:ext cx="92256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hlinkClick r:id="rId2"/>
              </a:rPr>
              <a:t>https://</a:t>
            </a:r>
            <a:r>
              <a:rPr lang="en-US" sz="1400" dirty="0" smtClean="0">
                <a:hlinkClick r:id="rId2"/>
              </a:rPr>
              <a:t>www.wicourts.gov/courts/programs/docs/ncscperfmeasuresreport.pdf</a:t>
            </a:r>
            <a:r>
              <a:rPr lang="en-US" sz="1400" dirty="0" smtClean="0"/>
              <a:t> </a:t>
            </a:r>
            <a:endParaRPr lang="en-US" sz="1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705672" y="5702157"/>
            <a:ext cx="1364288" cy="1066409"/>
          </a:xfrm>
          <a:prstGeom prst="rect">
            <a:avLst/>
          </a:prstGeom>
        </p:spPr>
      </p:pic>
    </p:spTree>
    <p:extLst>
      <p:ext uri="{BB962C8B-B14F-4D97-AF65-F5344CB8AC3E}">
        <p14:creationId xmlns:p14="http://schemas.microsoft.com/office/powerpoint/2010/main" val="28362383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833919"/>
            <a:ext cx="4572000" cy="2667000"/>
          </a:xfrm>
          <a:prstGeom prst="rect">
            <a:avLst/>
          </a:prstGeom>
        </p:spPr>
        <p:txBody>
          <a:bodyPr>
            <a:normAutofit/>
          </a:bodyPr>
          <a:lstStyle/>
          <a:p>
            <a:pPr marL="0" indent="0">
              <a:spcAft>
                <a:spcPts val="600"/>
              </a:spcAft>
              <a:buNone/>
            </a:pPr>
            <a:r>
              <a:rPr lang="en-US" dirty="0">
                <a:solidFill>
                  <a:schemeClr val="tx1"/>
                </a:solidFill>
                <a:latin typeface="Calibri" panose="020F0502020204030204" pitchFamily="34" charset="0"/>
              </a:rPr>
              <a:t>Outcome </a:t>
            </a:r>
            <a:r>
              <a:rPr lang="en-US" dirty="0" smtClean="0">
                <a:solidFill>
                  <a:schemeClr val="tx1"/>
                </a:solidFill>
                <a:latin typeface="Calibri" panose="020F0502020204030204" pitchFamily="34" charset="0"/>
              </a:rPr>
              <a:t>Measures</a:t>
            </a:r>
          </a:p>
          <a:p>
            <a:pPr marL="411480" lvl="1" indent="0">
              <a:spcAft>
                <a:spcPts val="600"/>
              </a:spcAft>
              <a:buNone/>
            </a:pPr>
            <a:r>
              <a:rPr lang="en-US" sz="2400" dirty="0">
                <a:solidFill>
                  <a:schemeClr val="tx2"/>
                </a:solidFill>
                <a:latin typeface="+mj-lt"/>
                <a:ea typeface="+mj-ea"/>
                <a:cs typeface="+mj-cs"/>
              </a:rPr>
              <a:t>Sobriety </a:t>
            </a:r>
          </a:p>
          <a:p>
            <a:pPr marL="373698" lvl="2" indent="0">
              <a:spcAft>
                <a:spcPts val="600"/>
              </a:spcAft>
              <a:buClr>
                <a:schemeClr val="bg1"/>
              </a:buClr>
              <a:buNone/>
            </a:pPr>
            <a:r>
              <a:rPr lang="en-US" sz="2400" dirty="0">
                <a:solidFill>
                  <a:schemeClr val="tx2"/>
                </a:solidFill>
                <a:latin typeface="+mj-lt"/>
                <a:ea typeface="+mj-ea"/>
                <a:cs typeface="+mj-cs"/>
              </a:rPr>
              <a:t>In-Program Recidivism</a:t>
            </a:r>
          </a:p>
          <a:p>
            <a:pPr marL="373698" lvl="2" indent="0">
              <a:spcAft>
                <a:spcPts val="600"/>
              </a:spcAft>
              <a:buClr>
                <a:schemeClr val="bg1"/>
              </a:buClr>
              <a:buNone/>
            </a:pPr>
            <a:r>
              <a:rPr lang="en-US" sz="2400" dirty="0">
                <a:solidFill>
                  <a:schemeClr val="tx2"/>
                </a:solidFill>
                <a:latin typeface="+mj-lt"/>
                <a:ea typeface="+mj-ea"/>
                <a:cs typeface="+mj-cs"/>
              </a:rPr>
              <a:t>Post-Program Recidivism</a:t>
            </a:r>
          </a:p>
          <a:p>
            <a:pPr marL="373698" lvl="2" indent="0">
              <a:spcAft>
                <a:spcPts val="600"/>
              </a:spcAft>
              <a:buClr>
                <a:schemeClr val="bg1"/>
              </a:buClr>
              <a:buNone/>
            </a:pPr>
            <a:r>
              <a:rPr lang="en-US" sz="2400" dirty="0">
                <a:solidFill>
                  <a:schemeClr val="tx2"/>
                </a:solidFill>
                <a:latin typeface="+mj-lt"/>
                <a:ea typeface="+mj-ea"/>
                <a:cs typeface="+mj-cs"/>
              </a:rPr>
              <a:t>Restitution</a:t>
            </a:r>
          </a:p>
          <a:p>
            <a:pPr marL="465138" lvl="1" indent="-457200">
              <a:spcAft>
                <a:spcPts val="600"/>
              </a:spcAft>
              <a:buClr>
                <a:schemeClr val="bg1"/>
              </a:buClr>
              <a:buAutoNum type="arabicPeriod" startAt="2"/>
            </a:pPr>
            <a:endParaRPr lang="en-US" sz="2400" dirty="0">
              <a:solidFill>
                <a:srgbClr val="002060"/>
              </a:solidFill>
              <a:latin typeface="Calibri" panose="020F0502020204030204" pitchFamily="34" charset="0"/>
            </a:endParaRPr>
          </a:p>
        </p:txBody>
      </p:sp>
      <p:sp>
        <p:nvSpPr>
          <p:cNvPr id="5" name="Content Placeholder 2"/>
          <p:cNvSpPr>
            <a:spLocks noGrp="1"/>
          </p:cNvSpPr>
          <p:nvPr>
            <p:ph sz="half" idx="4294967295"/>
          </p:nvPr>
        </p:nvSpPr>
        <p:spPr>
          <a:xfrm>
            <a:off x="6807200" y="762000"/>
            <a:ext cx="5384800" cy="2667000"/>
          </a:xfrm>
          <a:prstGeom prst="rect">
            <a:avLst/>
          </a:prstGeom>
        </p:spPr>
        <p:txBody>
          <a:bodyPr>
            <a:normAutofit/>
          </a:bodyPr>
          <a:lstStyle/>
          <a:p>
            <a:pPr marL="0" indent="0">
              <a:spcAft>
                <a:spcPts val="600"/>
              </a:spcAft>
              <a:buNone/>
            </a:pPr>
            <a:r>
              <a:rPr lang="en-US" dirty="0" smtClean="0">
                <a:solidFill>
                  <a:schemeClr val="tx1"/>
                </a:solidFill>
                <a:latin typeface="Calibri" panose="020F0502020204030204" pitchFamily="34" charset="0"/>
              </a:rPr>
              <a:t>Processing &amp; Admission Measures</a:t>
            </a:r>
          </a:p>
          <a:p>
            <a:pPr marL="411480" lvl="1" indent="0">
              <a:spcAft>
                <a:spcPts val="600"/>
              </a:spcAft>
              <a:buNone/>
            </a:pPr>
            <a:r>
              <a:rPr lang="en-US" sz="2400" dirty="0">
                <a:solidFill>
                  <a:schemeClr val="tx2"/>
                </a:solidFill>
                <a:latin typeface="+mj-lt"/>
                <a:ea typeface="+mj-ea"/>
                <a:cs typeface="+mj-cs"/>
              </a:rPr>
              <a:t>Processing time</a:t>
            </a:r>
          </a:p>
          <a:p>
            <a:pPr marL="411480" lvl="1" indent="0">
              <a:spcAft>
                <a:spcPts val="600"/>
              </a:spcAft>
              <a:buNone/>
            </a:pPr>
            <a:r>
              <a:rPr lang="en-US" sz="2400" dirty="0">
                <a:solidFill>
                  <a:schemeClr val="tx2"/>
                </a:solidFill>
                <a:latin typeface="+mj-lt"/>
                <a:ea typeface="+mj-ea"/>
                <a:cs typeface="+mj-cs"/>
              </a:rPr>
              <a:t>Screening &amp; Assessment</a:t>
            </a:r>
          </a:p>
          <a:p>
            <a:pPr marL="411480" lvl="1" indent="0">
              <a:spcAft>
                <a:spcPts val="600"/>
              </a:spcAft>
              <a:buNone/>
            </a:pPr>
            <a:r>
              <a:rPr lang="en-US" sz="2400" dirty="0">
                <a:solidFill>
                  <a:schemeClr val="tx2"/>
                </a:solidFill>
                <a:latin typeface="+mj-lt"/>
                <a:ea typeface="+mj-ea"/>
                <a:cs typeface="+mj-cs"/>
              </a:rPr>
              <a:t>Discharge Type</a:t>
            </a:r>
          </a:p>
          <a:p>
            <a:pPr marL="411480" lvl="1" indent="0">
              <a:spcAft>
                <a:spcPts val="600"/>
              </a:spcAft>
              <a:buNone/>
            </a:pPr>
            <a:r>
              <a:rPr lang="en-US" sz="2400" dirty="0">
                <a:solidFill>
                  <a:schemeClr val="tx2"/>
                </a:solidFill>
                <a:latin typeface="+mj-lt"/>
                <a:ea typeface="+mj-ea"/>
                <a:cs typeface="+mj-cs"/>
              </a:rPr>
              <a:t>Average Length of Stay</a:t>
            </a:r>
          </a:p>
          <a:p>
            <a:pPr marL="0" indent="0">
              <a:spcAft>
                <a:spcPts val="600"/>
              </a:spcAft>
              <a:buNone/>
            </a:pPr>
            <a:endParaRPr lang="en-US" dirty="0" smtClean="0">
              <a:solidFill>
                <a:srgbClr val="00B0F0"/>
              </a:solidFill>
              <a:latin typeface="Calibri" panose="020F0502020204030204" pitchFamily="34" charset="0"/>
            </a:endParaRPr>
          </a:p>
          <a:p>
            <a:pPr marL="0" indent="0">
              <a:spcAft>
                <a:spcPts val="600"/>
              </a:spcAft>
              <a:buNone/>
            </a:pPr>
            <a:endParaRPr lang="en-US" dirty="0">
              <a:solidFill>
                <a:srgbClr val="00B0F0"/>
              </a:solidFill>
              <a:latin typeface="Calibri" panose="020F0502020204030204" pitchFamily="34" charset="0"/>
            </a:endParaRPr>
          </a:p>
          <a:p>
            <a:pPr marL="465138" lvl="1" indent="-457200">
              <a:spcAft>
                <a:spcPts val="600"/>
              </a:spcAft>
              <a:buClr>
                <a:schemeClr val="bg1"/>
              </a:buClr>
              <a:buAutoNum type="arabicPeriod" startAt="2"/>
            </a:pPr>
            <a:endParaRPr lang="en-US" sz="2400" dirty="0">
              <a:solidFill>
                <a:srgbClr val="002060"/>
              </a:solidFill>
              <a:latin typeface="Calibri" panose="020F0502020204030204" pitchFamily="34" charset="0"/>
            </a:endParaRPr>
          </a:p>
        </p:txBody>
      </p:sp>
      <p:sp>
        <p:nvSpPr>
          <p:cNvPr id="6" name="Content Placeholder 2"/>
          <p:cNvSpPr>
            <a:spLocks noGrp="1"/>
          </p:cNvSpPr>
          <p:nvPr>
            <p:ph sz="half" idx="4294967295"/>
          </p:nvPr>
        </p:nvSpPr>
        <p:spPr>
          <a:xfrm>
            <a:off x="406400" y="3314700"/>
            <a:ext cx="5791200" cy="2667000"/>
          </a:xfrm>
          <a:prstGeom prst="rect">
            <a:avLst/>
          </a:prstGeom>
        </p:spPr>
        <p:txBody>
          <a:bodyPr>
            <a:noAutofit/>
          </a:bodyPr>
          <a:lstStyle/>
          <a:p>
            <a:pPr marL="0" indent="0">
              <a:spcAft>
                <a:spcPts val="600"/>
              </a:spcAft>
              <a:buNone/>
            </a:pPr>
            <a:r>
              <a:rPr lang="en-US" dirty="0" smtClean="0">
                <a:solidFill>
                  <a:schemeClr val="tx1"/>
                </a:solidFill>
                <a:latin typeface="Calibri" panose="020F0502020204030204" pitchFamily="34" charset="0"/>
              </a:rPr>
              <a:t>Dosage Measures</a:t>
            </a:r>
          </a:p>
          <a:p>
            <a:pPr marL="411480" lvl="1" indent="0">
              <a:spcAft>
                <a:spcPts val="600"/>
              </a:spcAft>
              <a:buNone/>
            </a:pPr>
            <a:r>
              <a:rPr lang="en-US" sz="2400" dirty="0">
                <a:solidFill>
                  <a:schemeClr val="tx2"/>
                </a:solidFill>
                <a:latin typeface="+mj-lt"/>
                <a:ea typeface="+mj-ea"/>
                <a:cs typeface="+mj-cs"/>
              </a:rPr>
              <a:t>Incentives &amp; Sanctions</a:t>
            </a:r>
          </a:p>
          <a:p>
            <a:pPr marL="373698" lvl="2" indent="0">
              <a:spcAft>
                <a:spcPts val="600"/>
              </a:spcAft>
              <a:buClr>
                <a:schemeClr val="bg1"/>
              </a:buClr>
              <a:buNone/>
            </a:pPr>
            <a:r>
              <a:rPr lang="en-US" sz="2400" dirty="0">
                <a:solidFill>
                  <a:schemeClr val="tx2"/>
                </a:solidFill>
                <a:latin typeface="+mj-lt"/>
                <a:ea typeface="+mj-ea"/>
                <a:cs typeface="+mj-cs"/>
              </a:rPr>
              <a:t>Treatment Services</a:t>
            </a:r>
          </a:p>
          <a:p>
            <a:pPr marL="373698" lvl="2" indent="0">
              <a:spcAft>
                <a:spcPts val="600"/>
              </a:spcAft>
              <a:buClr>
                <a:schemeClr val="bg1"/>
              </a:buClr>
              <a:buNone/>
            </a:pPr>
            <a:r>
              <a:rPr lang="en-US" sz="2400" dirty="0">
                <a:solidFill>
                  <a:schemeClr val="tx2"/>
                </a:solidFill>
                <a:latin typeface="+mj-lt"/>
                <a:ea typeface="+mj-ea"/>
                <a:cs typeface="+mj-cs"/>
              </a:rPr>
              <a:t>Frequency of Status Hearings</a:t>
            </a:r>
          </a:p>
          <a:p>
            <a:pPr marL="373698" lvl="2" indent="0">
              <a:spcAft>
                <a:spcPts val="600"/>
              </a:spcAft>
              <a:buClr>
                <a:schemeClr val="bg1"/>
              </a:buClr>
              <a:buNone/>
            </a:pPr>
            <a:r>
              <a:rPr lang="en-US" sz="2400" dirty="0">
                <a:solidFill>
                  <a:schemeClr val="tx2"/>
                </a:solidFill>
                <a:latin typeface="+mj-lt"/>
                <a:ea typeface="+mj-ea"/>
                <a:cs typeface="+mj-cs"/>
              </a:rPr>
              <a:t>Frequency of Supervision</a:t>
            </a:r>
          </a:p>
          <a:p>
            <a:pPr marL="373698" lvl="2" indent="0">
              <a:spcAft>
                <a:spcPts val="600"/>
              </a:spcAft>
              <a:buClr>
                <a:schemeClr val="bg1"/>
              </a:buClr>
              <a:buNone/>
            </a:pPr>
            <a:r>
              <a:rPr lang="en-US" sz="2400" dirty="0">
                <a:solidFill>
                  <a:schemeClr val="tx2"/>
                </a:solidFill>
                <a:latin typeface="+mj-lt"/>
                <a:ea typeface="+mj-ea"/>
                <a:cs typeface="+mj-cs"/>
              </a:rPr>
              <a:t>Frequency of Drug/Alcohol Testing</a:t>
            </a:r>
          </a:p>
          <a:p>
            <a:pPr marL="465138" lvl="1" indent="-457200">
              <a:spcAft>
                <a:spcPts val="600"/>
              </a:spcAft>
              <a:buClr>
                <a:schemeClr val="bg1"/>
              </a:buClr>
              <a:buAutoNum type="arabicPeriod" startAt="2"/>
            </a:pPr>
            <a:endParaRPr lang="en-US" sz="2400" dirty="0">
              <a:solidFill>
                <a:srgbClr val="002060"/>
              </a:solidFill>
              <a:latin typeface="Calibri" panose="020F0502020204030204" pitchFamily="34" charset="0"/>
            </a:endParaRPr>
          </a:p>
        </p:txBody>
      </p:sp>
      <p:sp>
        <p:nvSpPr>
          <p:cNvPr id="7" name="Content Placeholder 2"/>
          <p:cNvSpPr>
            <a:spLocks noGrp="1"/>
          </p:cNvSpPr>
          <p:nvPr>
            <p:ph sz="half" idx="4294967295"/>
          </p:nvPr>
        </p:nvSpPr>
        <p:spPr>
          <a:xfrm>
            <a:off x="6807200" y="3312132"/>
            <a:ext cx="5181600" cy="2667000"/>
          </a:xfrm>
          <a:prstGeom prst="rect">
            <a:avLst/>
          </a:prstGeom>
        </p:spPr>
        <p:txBody>
          <a:bodyPr>
            <a:normAutofit/>
          </a:bodyPr>
          <a:lstStyle/>
          <a:p>
            <a:pPr marL="0" indent="0">
              <a:spcAft>
                <a:spcPts val="600"/>
              </a:spcAft>
              <a:buNone/>
            </a:pPr>
            <a:r>
              <a:rPr lang="en-US" dirty="0" smtClean="0">
                <a:solidFill>
                  <a:schemeClr val="tx1"/>
                </a:solidFill>
                <a:latin typeface="Calibri" panose="020F0502020204030204" pitchFamily="34" charset="0"/>
              </a:rPr>
              <a:t>Social Functioning</a:t>
            </a:r>
          </a:p>
          <a:p>
            <a:pPr marL="0" indent="0">
              <a:spcAft>
                <a:spcPts val="600"/>
              </a:spcAft>
              <a:buNone/>
            </a:pPr>
            <a:r>
              <a:rPr lang="en-US" dirty="0">
                <a:solidFill>
                  <a:schemeClr val="tx2"/>
                </a:solidFill>
                <a:latin typeface="+mj-lt"/>
                <a:ea typeface="+mj-ea"/>
                <a:cs typeface="+mj-cs"/>
              </a:rPr>
              <a:t>Improvement in: </a:t>
            </a:r>
          </a:p>
          <a:p>
            <a:pPr>
              <a:spcAft>
                <a:spcPts val="600"/>
              </a:spcAft>
              <a:buFont typeface="Arial" pitchFamily="34" charset="0"/>
              <a:buChar char="•"/>
            </a:pPr>
            <a:r>
              <a:rPr lang="en-US" dirty="0">
                <a:solidFill>
                  <a:schemeClr val="tx2"/>
                </a:solidFill>
                <a:latin typeface="+mj-lt"/>
                <a:ea typeface="+mj-ea"/>
                <a:cs typeface="+mj-cs"/>
              </a:rPr>
              <a:t>Employment Status</a:t>
            </a:r>
          </a:p>
          <a:p>
            <a:pPr>
              <a:spcAft>
                <a:spcPts val="600"/>
              </a:spcAft>
              <a:buFont typeface="Arial" pitchFamily="34" charset="0"/>
              <a:buChar char="•"/>
            </a:pPr>
            <a:r>
              <a:rPr lang="en-US" dirty="0">
                <a:solidFill>
                  <a:schemeClr val="tx2"/>
                </a:solidFill>
                <a:latin typeface="+mj-lt"/>
                <a:ea typeface="+mj-ea"/>
                <a:cs typeface="+mj-cs"/>
              </a:rPr>
              <a:t>Educational Status</a:t>
            </a:r>
          </a:p>
          <a:p>
            <a:pPr>
              <a:spcAft>
                <a:spcPts val="600"/>
              </a:spcAft>
              <a:buFont typeface="Arial" pitchFamily="34" charset="0"/>
              <a:buChar char="•"/>
            </a:pPr>
            <a:r>
              <a:rPr lang="en-US" dirty="0">
                <a:solidFill>
                  <a:schemeClr val="tx2"/>
                </a:solidFill>
                <a:latin typeface="+mj-lt"/>
                <a:ea typeface="+mj-ea"/>
                <a:cs typeface="+mj-cs"/>
              </a:rPr>
              <a:t>Residency Status</a:t>
            </a:r>
          </a:p>
          <a:p>
            <a:pPr marL="53658" indent="-457200">
              <a:spcAft>
                <a:spcPts val="600"/>
              </a:spcAft>
              <a:buClr>
                <a:schemeClr val="bg1"/>
              </a:buClr>
              <a:buFont typeface="Arial" pitchFamily="34" charset="0"/>
              <a:buChar char="•"/>
            </a:pPr>
            <a:endParaRPr lang="en-US" dirty="0">
              <a:solidFill>
                <a:srgbClr val="002060"/>
              </a:solidFill>
              <a:latin typeface="Calibri" panose="020F0502020204030204" pitchFamily="34" charset="0"/>
            </a:endParaRPr>
          </a:p>
        </p:txBody>
      </p:sp>
      <p:sp>
        <p:nvSpPr>
          <p:cNvPr id="8" name="Content Placeholder 2"/>
          <p:cNvSpPr>
            <a:spLocks noGrp="1"/>
          </p:cNvSpPr>
          <p:nvPr>
            <p:ph sz="half" idx="4294967295"/>
          </p:nvPr>
        </p:nvSpPr>
        <p:spPr>
          <a:xfrm>
            <a:off x="6807200" y="5862263"/>
            <a:ext cx="5042328" cy="1752600"/>
          </a:xfrm>
          <a:prstGeom prst="rect">
            <a:avLst/>
          </a:prstGeom>
        </p:spPr>
        <p:txBody>
          <a:bodyPr>
            <a:noAutofit/>
          </a:bodyPr>
          <a:lstStyle/>
          <a:p>
            <a:pPr marL="0" indent="0">
              <a:spcAft>
                <a:spcPts val="600"/>
              </a:spcAft>
              <a:buNone/>
            </a:pPr>
            <a:r>
              <a:rPr lang="en-US" dirty="0" smtClean="0">
                <a:solidFill>
                  <a:schemeClr val="tx1"/>
                </a:solidFill>
                <a:latin typeface="Calibri" panose="020F0502020204030204" pitchFamily="34" charset="0"/>
              </a:rPr>
              <a:t>Procedural Fairness</a:t>
            </a:r>
          </a:p>
          <a:p>
            <a:pPr marL="411480" lvl="1" indent="0">
              <a:lnSpc>
                <a:spcPct val="80000"/>
              </a:lnSpc>
              <a:spcAft>
                <a:spcPts val="600"/>
              </a:spcAft>
              <a:buNone/>
            </a:pPr>
            <a:r>
              <a:rPr lang="en-US" sz="2400" dirty="0">
                <a:solidFill>
                  <a:schemeClr val="tx2"/>
                </a:solidFill>
                <a:latin typeface="+mj-lt"/>
                <a:ea typeface="+mj-ea"/>
                <a:cs typeface="+mj-cs"/>
              </a:rPr>
              <a:t>Perceived Procedural Fairness</a:t>
            </a:r>
          </a:p>
          <a:p>
            <a:pPr marL="0" indent="0">
              <a:spcAft>
                <a:spcPts val="600"/>
              </a:spcAft>
              <a:buNone/>
            </a:pPr>
            <a:endParaRPr lang="en-US" dirty="0" smtClean="0">
              <a:solidFill>
                <a:srgbClr val="00B0F0"/>
              </a:solidFill>
              <a:latin typeface="Calibri" panose="020F0502020204030204" pitchFamily="34" charset="0"/>
            </a:endParaRPr>
          </a:p>
          <a:p>
            <a:pPr marL="0" indent="0">
              <a:spcAft>
                <a:spcPts val="600"/>
              </a:spcAft>
              <a:buNone/>
            </a:pPr>
            <a:endParaRPr lang="en-US" dirty="0">
              <a:solidFill>
                <a:srgbClr val="00B0F0"/>
              </a:solidFill>
              <a:latin typeface="Calibri" panose="020F0502020204030204" pitchFamily="34" charset="0"/>
            </a:endParaRPr>
          </a:p>
          <a:p>
            <a:pPr marL="465138" lvl="1" indent="-457200">
              <a:spcAft>
                <a:spcPts val="600"/>
              </a:spcAft>
              <a:buClr>
                <a:schemeClr val="bg1"/>
              </a:buClr>
              <a:buAutoNum type="arabicPeriod" startAt="2"/>
            </a:pPr>
            <a:endParaRPr lang="en-US" sz="2400" dirty="0">
              <a:solidFill>
                <a:srgbClr val="002060"/>
              </a:solidFill>
              <a:latin typeface="Calibri" panose="020F0502020204030204" pitchFamily="34" charset="0"/>
            </a:endParaRPr>
          </a:p>
        </p:txBody>
      </p:sp>
      <p:sp>
        <p:nvSpPr>
          <p:cNvPr id="9" name="Title 1"/>
          <p:cNvSpPr>
            <a:spLocks noGrp="1"/>
          </p:cNvSpPr>
          <p:nvPr>
            <p:ph type="title" idx="4294967295"/>
          </p:nvPr>
        </p:nvSpPr>
        <p:spPr>
          <a:xfrm>
            <a:off x="0" y="0"/>
            <a:ext cx="11379200" cy="914400"/>
          </a:xfrm>
        </p:spPr>
        <p:txBody>
          <a:bodyPr>
            <a:normAutofit/>
          </a:bodyPr>
          <a:lstStyle/>
          <a:p>
            <a:r>
              <a:rPr lang="en-US" sz="2800" dirty="0" smtClean="0"/>
              <a:t>Performance Measures</a:t>
            </a:r>
            <a:endParaRPr lang="en-US" sz="2800" i="1" dirty="0"/>
          </a:p>
        </p:txBody>
      </p:sp>
    </p:spTree>
    <p:extLst>
      <p:ext uri="{BB962C8B-B14F-4D97-AF65-F5344CB8AC3E}">
        <p14:creationId xmlns:p14="http://schemas.microsoft.com/office/powerpoint/2010/main" val="3415080734"/>
      </p:ext>
    </p:extLst>
  </p:cSld>
  <p:clrMapOvr>
    <a:masterClrMapping/>
  </p:clrMapOvr>
  <mc:AlternateContent xmlns:mc="http://schemas.openxmlformats.org/markup-compatibility/2006" xmlns:p14="http://schemas.microsoft.com/office/powerpoint/2010/main">
    <mc:Choice Requires="p14">
      <p:transition spd="slow" p14:dur="2000" advTm="300000"/>
    </mc:Choice>
    <mc:Fallback xmlns="">
      <p:transition spd="slow" advTm="30000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117558"/>
            <a:ext cx="10327340" cy="4008605"/>
          </a:xfrm>
        </p:spPr>
        <p:txBody>
          <a:bodyPr>
            <a:normAutofit fontScale="92500" lnSpcReduction="10000"/>
          </a:bodyPr>
          <a:lstStyle/>
          <a:p>
            <a:r>
              <a:rPr lang="en-US" dirty="0" smtClean="0"/>
              <a:t>Recidivism is defined as any return to criminal activity after the participant entered the Drug Court</a:t>
            </a:r>
          </a:p>
          <a:p>
            <a:pPr lvl="1"/>
            <a:r>
              <a:rPr lang="en-US" dirty="0" smtClean="0"/>
              <a:t>For Wisconsin, divided into in-program and post-program recidivism</a:t>
            </a:r>
          </a:p>
          <a:p>
            <a:pPr lvl="1"/>
            <a:r>
              <a:rPr lang="en-US" dirty="0" smtClean="0"/>
              <a:t>Recidivism is measured most commonly by:</a:t>
            </a:r>
          </a:p>
          <a:p>
            <a:pPr lvl="2"/>
            <a:r>
              <a:rPr lang="en-US" dirty="0" smtClean="0"/>
              <a:t>new arrests, new convictions, or new incarcerations occurring over a two- or three- year period (Carey et al., 2012; King &amp; Elderbroom, 2014)</a:t>
            </a:r>
          </a:p>
          <a:p>
            <a:pPr lvl="1"/>
            <a:r>
              <a:rPr lang="en-US" dirty="0" smtClean="0"/>
              <a:t>State CJCC has an approved framework for recidivism</a:t>
            </a:r>
          </a:p>
          <a:p>
            <a:pPr lvl="2"/>
            <a:r>
              <a:rPr lang="en-US" dirty="0">
                <a:hlinkClick r:id="rId2"/>
              </a:rPr>
              <a:t>https://</a:t>
            </a:r>
            <a:r>
              <a:rPr lang="en-US" dirty="0" smtClean="0">
                <a:hlinkClick r:id="rId2"/>
              </a:rPr>
              <a:t>cjcc.doj.wi.gov/article/state-cjcc-approves-framework-defining-and-measuring-recidivism</a:t>
            </a:r>
            <a:r>
              <a:rPr lang="en-US" dirty="0" smtClean="0"/>
              <a:t> </a:t>
            </a:r>
          </a:p>
          <a:p>
            <a:pPr lvl="2"/>
            <a:r>
              <a:rPr lang="en-US" dirty="0" smtClean="0"/>
              <a:t>Currently being revised and updated to provide guidance on particular circumstances</a:t>
            </a:r>
          </a:p>
          <a:p>
            <a:pPr lvl="1"/>
            <a:r>
              <a:rPr lang="en-US" dirty="0" smtClean="0"/>
              <a:t>Advised to report all three measures of recidivism </a:t>
            </a:r>
          </a:p>
        </p:txBody>
      </p:sp>
      <p:sp>
        <p:nvSpPr>
          <p:cNvPr id="4" name="Title 3"/>
          <p:cNvSpPr>
            <a:spLocks noGrp="1"/>
          </p:cNvSpPr>
          <p:nvPr>
            <p:ph type="title"/>
          </p:nvPr>
        </p:nvSpPr>
        <p:spPr/>
        <p:txBody>
          <a:bodyPr/>
          <a:lstStyle/>
          <a:p>
            <a:r>
              <a:rPr lang="en-US" dirty="0" smtClean="0"/>
              <a:t>Criminal Recidivism </a:t>
            </a:r>
            <a:endParaRPr lang="en-US" dirty="0"/>
          </a:p>
        </p:txBody>
      </p:sp>
      <p:sp>
        <p:nvSpPr>
          <p:cNvPr id="5" name="Footer Placeholder 3"/>
          <p:cNvSpPr txBox="1">
            <a:spLocks/>
          </p:cNvSpPr>
          <p:nvPr/>
        </p:nvSpPr>
        <p:spPr>
          <a:xfrm>
            <a:off x="346818" y="6492875"/>
            <a:ext cx="102252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63-64</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26076898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Follow participants for at least three years, and ideally up to five years, from the date of discharge from Drug Court</a:t>
            </a:r>
          </a:p>
          <a:p>
            <a:pPr lvl="1"/>
            <a:r>
              <a:rPr lang="en-US" dirty="0" smtClean="0"/>
              <a:t>Also follow during program participation </a:t>
            </a:r>
          </a:p>
          <a:p>
            <a:pPr lvl="1"/>
            <a:r>
              <a:rPr lang="en-US" dirty="0" smtClean="0"/>
              <a:t>Date of entry should the latest start date</a:t>
            </a:r>
          </a:p>
          <a:p>
            <a:pPr lvl="1"/>
            <a:r>
              <a:rPr lang="en-US" dirty="0" smtClean="0"/>
              <a:t>Date of discharge should be when they left the program</a:t>
            </a:r>
          </a:p>
          <a:p>
            <a:pPr lvl="1"/>
            <a:r>
              <a:rPr lang="en-US" dirty="0" smtClean="0"/>
              <a:t>This is a slight departure from the NADCP Standard…</a:t>
            </a:r>
          </a:p>
          <a:p>
            <a:pPr lvl="1"/>
            <a:endParaRPr lang="en-US" dirty="0" smtClean="0"/>
          </a:p>
          <a:p>
            <a:r>
              <a:rPr lang="en-US" dirty="0" smtClean="0"/>
              <a:t>Categorizing recidivism according to the level and nature of the crimes involved is highly informative and necessary</a:t>
            </a:r>
          </a:p>
          <a:p>
            <a:endParaRPr lang="en-US" dirty="0"/>
          </a:p>
          <a:p>
            <a:r>
              <a:rPr lang="en-US" dirty="0" smtClean="0"/>
              <a:t>Pending question of the first offense versus all offenses</a:t>
            </a:r>
            <a:endParaRPr lang="en-US" dirty="0"/>
          </a:p>
        </p:txBody>
      </p:sp>
      <p:sp>
        <p:nvSpPr>
          <p:cNvPr id="4" name="Title 3"/>
          <p:cNvSpPr>
            <a:spLocks noGrp="1"/>
          </p:cNvSpPr>
          <p:nvPr>
            <p:ph type="title"/>
          </p:nvPr>
        </p:nvSpPr>
        <p:spPr/>
        <p:txBody>
          <a:bodyPr/>
          <a:lstStyle/>
          <a:p>
            <a:r>
              <a:rPr lang="en-US" dirty="0" smtClean="0"/>
              <a:t>Criminal Recidivism </a:t>
            </a:r>
            <a:endParaRPr lang="en-US" dirty="0"/>
          </a:p>
        </p:txBody>
      </p:sp>
      <p:sp>
        <p:nvSpPr>
          <p:cNvPr id="5" name="Footer Placeholder 3"/>
          <p:cNvSpPr txBox="1">
            <a:spLocks/>
          </p:cNvSpPr>
          <p:nvPr/>
        </p:nvSpPr>
        <p:spPr>
          <a:xfrm>
            <a:off x="239617" y="6492875"/>
            <a:ext cx="104241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63-64</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39335240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Drug Courts benefit from having an independent evaluator examine their program and issue recommendations to improve adherence to best practices</a:t>
            </a:r>
          </a:p>
          <a:p>
            <a:pPr lvl="1"/>
            <a:r>
              <a:rPr lang="en-US" dirty="0" smtClean="0"/>
              <a:t>Independent evaluators offer frank criticism of current practices with less fear of repercussions (Heck &amp; Thanner, 2006)</a:t>
            </a:r>
          </a:p>
          <a:p>
            <a:pPr lvl="1"/>
            <a:endParaRPr lang="en-US" dirty="0" smtClean="0"/>
          </a:p>
          <a:p>
            <a:r>
              <a:rPr lang="en-US" dirty="0" smtClean="0"/>
              <a:t>Participant perceptions are often highly predictive of outcomes in Drug Courts and correlate significantly with adherence to best practices </a:t>
            </a:r>
          </a:p>
          <a:p>
            <a:pPr lvl="1"/>
            <a:r>
              <a:rPr lang="en-US" dirty="0" smtClean="0"/>
              <a:t>Procedural fairness of the program (Burke, 2010)</a:t>
            </a:r>
          </a:p>
          <a:p>
            <a:pPr lvl="1"/>
            <a:r>
              <a:rPr lang="en-US" dirty="0" smtClean="0"/>
              <a:t>The manner in which incentives and sanctions are delivered (Marlowe et al., 2005)</a:t>
            </a:r>
          </a:p>
          <a:p>
            <a:pPr lvl="1"/>
            <a:r>
              <a:rPr lang="en-US" dirty="0" smtClean="0"/>
              <a:t>Quality of the treatment services provided (Turner et al., 1999)</a:t>
            </a:r>
          </a:p>
          <a:p>
            <a:pPr lvl="1"/>
            <a:endParaRPr lang="en-US" dirty="0"/>
          </a:p>
        </p:txBody>
      </p:sp>
      <p:sp>
        <p:nvSpPr>
          <p:cNvPr id="4" name="Title 3"/>
          <p:cNvSpPr>
            <a:spLocks noGrp="1"/>
          </p:cNvSpPr>
          <p:nvPr>
            <p:ph type="title"/>
          </p:nvPr>
        </p:nvSpPr>
        <p:spPr/>
        <p:txBody>
          <a:bodyPr/>
          <a:lstStyle/>
          <a:p>
            <a:r>
              <a:rPr lang="en-US" dirty="0" smtClean="0"/>
              <a:t>Independent Evaluations</a:t>
            </a:r>
            <a:endParaRPr lang="en-US" dirty="0"/>
          </a:p>
        </p:txBody>
      </p:sp>
      <p:sp>
        <p:nvSpPr>
          <p:cNvPr id="5" name="Footer Placeholder 3"/>
          <p:cNvSpPr txBox="1">
            <a:spLocks/>
          </p:cNvSpPr>
          <p:nvPr/>
        </p:nvSpPr>
        <p:spPr>
          <a:xfrm>
            <a:off x="423835" y="6492875"/>
            <a:ext cx="99325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64-65</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623479" y="5640512"/>
            <a:ext cx="1446481" cy="1128054"/>
          </a:xfrm>
          <a:prstGeom prst="rect">
            <a:avLst/>
          </a:prstGeom>
        </p:spPr>
      </p:pic>
    </p:spTree>
    <p:extLst>
      <p:ext uri="{BB962C8B-B14F-4D97-AF65-F5344CB8AC3E}">
        <p14:creationId xmlns:p14="http://schemas.microsoft.com/office/powerpoint/2010/main" val="34115811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Frequency of evaluation should occur in approximately five year intervals since staff turnover and subsequent drift often occurs within that time period</a:t>
            </a:r>
          </a:p>
          <a:p>
            <a:pPr lvl="1"/>
            <a:r>
              <a:rPr lang="en-US" dirty="0" smtClean="0"/>
              <a:t>However, keep in mind that process evaluations are often more on-going</a:t>
            </a:r>
          </a:p>
          <a:p>
            <a:pPr lvl="1"/>
            <a:r>
              <a:rPr lang="en-US" dirty="0" smtClean="0"/>
              <a:t>Performance measurement is intended to be more operational and on-going as well</a:t>
            </a:r>
          </a:p>
          <a:p>
            <a:pPr lvl="1"/>
            <a:endParaRPr lang="en-US" dirty="0" smtClean="0"/>
          </a:p>
          <a:p>
            <a:r>
              <a:rPr lang="en-US" dirty="0" smtClean="0"/>
              <a:t>Treatment courts must select competent evaluators</a:t>
            </a:r>
          </a:p>
          <a:p>
            <a:pPr lvl="1"/>
            <a:r>
              <a:rPr lang="en-US" dirty="0" smtClean="0"/>
              <a:t>Consider various sources and ways to maximize resources</a:t>
            </a:r>
            <a:endParaRPr lang="en-US" dirty="0"/>
          </a:p>
        </p:txBody>
      </p:sp>
      <p:sp>
        <p:nvSpPr>
          <p:cNvPr id="4" name="Title 3"/>
          <p:cNvSpPr>
            <a:spLocks noGrp="1"/>
          </p:cNvSpPr>
          <p:nvPr>
            <p:ph type="title"/>
          </p:nvPr>
        </p:nvSpPr>
        <p:spPr/>
        <p:txBody>
          <a:bodyPr/>
          <a:lstStyle/>
          <a:p>
            <a:r>
              <a:rPr lang="en-US" dirty="0" smtClean="0"/>
              <a:t>Independent Evaluations</a:t>
            </a:r>
            <a:endParaRPr lang="en-US" dirty="0"/>
          </a:p>
        </p:txBody>
      </p:sp>
      <p:sp>
        <p:nvSpPr>
          <p:cNvPr id="5" name="Footer Placeholder 3"/>
          <p:cNvSpPr txBox="1">
            <a:spLocks/>
          </p:cNvSpPr>
          <p:nvPr/>
        </p:nvSpPr>
        <p:spPr>
          <a:xfrm>
            <a:off x="421240" y="6492875"/>
            <a:ext cx="1020223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64-65</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623479" y="5640512"/>
            <a:ext cx="1446481" cy="1128054"/>
          </a:xfrm>
          <a:prstGeom prst="rect">
            <a:avLst/>
          </a:prstGeom>
        </p:spPr>
      </p:pic>
    </p:spTree>
    <p:extLst>
      <p:ext uri="{BB962C8B-B14F-4D97-AF65-F5344CB8AC3E}">
        <p14:creationId xmlns:p14="http://schemas.microsoft.com/office/powerpoint/2010/main" val="36090738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Racial and ethnic minority individuals are underrepresented in some Drug Courts </a:t>
            </a:r>
            <a:r>
              <a:rPr lang="en-US" sz="2000" dirty="0" smtClean="0"/>
              <a:t>(NADCP Standard II, Historically Disadvantaged Groups)</a:t>
            </a:r>
            <a:endParaRPr lang="en-US" dirty="0" smtClean="0"/>
          </a:p>
          <a:p>
            <a:pPr lvl="1"/>
            <a:r>
              <a:rPr lang="en-US" dirty="0" smtClean="0"/>
              <a:t>They may have lower graduation rates than other participants </a:t>
            </a:r>
          </a:p>
          <a:p>
            <a:pPr lvl="1"/>
            <a:endParaRPr lang="en-US" dirty="0" smtClean="0"/>
          </a:p>
          <a:p>
            <a:r>
              <a:rPr lang="en-US" dirty="0" smtClean="0"/>
              <a:t>Drug Courts must determine if racial and ethnic minority groups are being excluded from their programs and take corrective measures </a:t>
            </a:r>
          </a:p>
          <a:p>
            <a:endParaRPr lang="en-US" dirty="0"/>
          </a:p>
          <a:p>
            <a:r>
              <a:rPr lang="en-US" dirty="0" smtClean="0"/>
              <a:t>Need to be collecting information </a:t>
            </a:r>
            <a:r>
              <a:rPr lang="en-US" b="1" u="sng" dirty="0" smtClean="0"/>
              <a:t>prior to </a:t>
            </a:r>
            <a:r>
              <a:rPr lang="en-US" dirty="0" smtClean="0"/>
              <a:t>admission</a:t>
            </a:r>
          </a:p>
        </p:txBody>
      </p:sp>
      <p:sp>
        <p:nvSpPr>
          <p:cNvPr id="4" name="Title 3"/>
          <p:cNvSpPr>
            <a:spLocks noGrp="1"/>
          </p:cNvSpPr>
          <p:nvPr>
            <p:ph type="title"/>
          </p:nvPr>
        </p:nvSpPr>
        <p:spPr/>
        <p:txBody>
          <a:bodyPr/>
          <a:lstStyle/>
          <a:p>
            <a:r>
              <a:rPr lang="en-US" sz="4800" dirty="0" smtClean="0"/>
              <a:t>Historically Disadvantaged Groups</a:t>
            </a:r>
            <a:endParaRPr lang="en-US" sz="4800" dirty="0"/>
          </a:p>
        </p:txBody>
      </p:sp>
      <p:sp>
        <p:nvSpPr>
          <p:cNvPr id="5" name="Footer Placeholder 3"/>
          <p:cNvSpPr txBox="1">
            <a:spLocks/>
          </p:cNvSpPr>
          <p:nvPr/>
        </p:nvSpPr>
        <p:spPr>
          <a:xfrm>
            <a:off x="472611" y="6492875"/>
            <a:ext cx="997039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66</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25003718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Paper files have minimal value for conducting program evaluations and performance measurement</a:t>
            </a:r>
          </a:p>
          <a:p>
            <a:endParaRPr lang="en-US" dirty="0" smtClean="0"/>
          </a:p>
          <a:p>
            <a:r>
              <a:rPr lang="en-US" dirty="0" smtClean="0"/>
              <a:t>Drug Courts are approximately 65% more cost-effective when they enter standardized information concerning their services into an electronic management information system (MIS) (Carey et al., 2012)</a:t>
            </a:r>
          </a:p>
          <a:p>
            <a:endParaRPr lang="en-US" dirty="0" smtClean="0"/>
          </a:p>
          <a:p>
            <a:r>
              <a:rPr lang="en-US" dirty="0" smtClean="0"/>
              <a:t>New systems are more likely to provide:</a:t>
            </a:r>
          </a:p>
          <a:p>
            <a:pPr lvl="2"/>
            <a:r>
              <a:rPr lang="en-US" dirty="0" smtClean="0"/>
              <a:t>Analytic reports </a:t>
            </a:r>
          </a:p>
          <a:p>
            <a:pPr lvl="2"/>
            <a:r>
              <a:rPr lang="en-US" dirty="0"/>
              <a:t>D</a:t>
            </a:r>
            <a:r>
              <a:rPr lang="en-US" dirty="0" smtClean="0"/>
              <a:t>ata-extraction tools</a:t>
            </a:r>
          </a:p>
          <a:p>
            <a:pPr lvl="2"/>
            <a:endParaRPr lang="en-US" dirty="0"/>
          </a:p>
          <a:p>
            <a:r>
              <a:rPr lang="en-US" dirty="0" smtClean="0"/>
              <a:t>Purpose and goal of the CORE Reporting System!</a:t>
            </a:r>
            <a:endParaRPr lang="en-US" dirty="0"/>
          </a:p>
        </p:txBody>
      </p:sp>
      <p:sp>
        <p:nvSpPr>
          <p:cNvPr id="4" name="Title 3"/>
          <p:cNvSpPr>
            <a:spLocks noGrp="1"/>
          </p:cNvSpPr>
          <p:nvPr>
            <p:ph type="title"/>
          </p:nvPr>
        </p:nvSpPr>
        <p:spPr/>
        <p:txBody>
          <a:bodyPr/>
          <a:lstStyle/>
          <a:p>
            <a:r>
              <a:rPr lang="en-US" dirty="0" smtClean="0"/>
              <a:t>Electronic Database</a:t>
            </a:r>
            <a:endParaRPr lang="en-US" dirty="0"/>
          </a:p>
        </p:txBody>
      </p:sp>
      <p:sp>
        <p:nvSpPr>
          <p:cNvPr id="5" name="Footer Placeholder 3"/>
          <p:cNvSpPr txBox="1">
            <a:spLocks/>
          </p:cNvSpPr>
          <p:nvPr/>
        </p:nvSpPr>
        <p:spPr>
          <a:xfrm>
            <a:off x="316270" y="6492875"/>
            <a:ext cx="1012673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66-67</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3369801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315" y="2007018"/>
            <a:ext cx="9613861" cy="3599316"/>
          </a:xfrm>
        </p:spPr>
        <p:txBody>
          <a:bodyPr>
            <a:normAutofit fontScale="92500" lnSpcReduction="10000"/>
          </a:bodyPr>
          <a:lstStyle/>
          <a:p>
            <a:r>
              <a:rPr lang="en-US" sz="2800" dirty="0" smtClean="0"/>
              <a:t>Responsible for:</a:t>
            </a:r>
          </a:p>
          <a:p>
            <a:pPr lvl="1"/>
            <a:r>
              <a:rPr lang="en-US" sz="2200" dirty="0" smtClean="0"/>
              <a:t>Maintaining accurate and timely records and documentation for the program</a:t>
            </a:r>
          </a:p>
          <a:p>
            <a:pPr lvl="1"/>
            <a:r>
              <a:rPr lang="en-US" sz="2200" dirty="0" smtClean="0"/>
              <a:t>Overseeing fiscal and contractual obligations</a:t>
            </a:r>
          </a:p>
          <a:p>
            <a:pPr lvl="1"/>
            <a:r>
              <a:rPr lang="en-US" sz="2200" dirty="0" smtClean="0"/>
              <a:t>Facilitating communication between team members and partner agencies</a:t>
            </a:r>
          </a:p>
          <a:p>
            <a:pPr lvl="1"/>
            <a:r>
              <a:rPr lang="en-US" sz="2200" dirty="0" smtClean="0"/>
              <a:t>Ensuring policies and procedures are followed</a:t>
            </a:r>
          </a:p>
          <a:p>
            <a:pPr lvl="1"/>
            <a:r>
              <a:rPr lang="en-US" sz="2200" dirty="0" smtClean="0"/>
              <a:t>Overseeing collection of performance and outcome data</a:t>
            </a:r>
          </a:p>
          <a:p>
            <a:pPr lvl="1"/>
            <a:r>
              <a:rPr lang="en-US" sz="2200" dirty="0" smtClean="0"/>
              <a:t>Scheduling court sessions and staff meetings</a:t>
            </a:r>
          </a:p>
          <a:p>
            <a:pPr lvl="1"/>
            <a:r>
              <a:rPr lang="en-US" sz="2200" dirty="0" smtClean="0"/>
              <a:t>Orienting new hires</a:t>
            </a:r>
          </a:p>
          <a:p>
            <a:pPr lvl="1"/>
            <a:r>
              <a:rPr lang="en-US" sz="2200" dirty="0" smtClean="0"/>
              <a:t>Case management activities for participants (Reference Walton presentation)</a:t>
            </a:r>
          </a:p>
        </p:txBody>
      </p:sp>
      <p:sp>
        <p:nvSpPr>
          <p:cNvPr id="6" name="Footer Placeholder 3"/>
          <p:cNvSpPr>
            <a:spLocks noGrp="1"/>
          </p:cNvSpPr>
          <p:nvPr>
            <p:ph type="ftr" sz="quarter" idx="11"/>
          </p:nvPr>
        </p:nvSpPr>
        <p:spPr>
          <a:xfrm>
            <a:off x="255205" y="6492875"/>
            <a:ext cx="9864840" cy="365125"/>
          </a:xfrm>
        </p:spPr>
        <p:txBody>
          <a:bodyPr/>
          <a:lstStyle/>
          <a:p>
            <a:r>
              <a:rPr lang="en-US" dirty="0" smtClean="0"/>
              <a:t>National Association of Drug Court Professionals, </a:t>
            </a:r>
            <a:r>
              <a:rPr lang="en-US" i="1" dirty="0" smtClean="0"/>
              <a:t>Adult Drug Court Best Practice Standards: Volume II</a:t>
            </a:r>
            <a:r>
              <a:rPr lang="en-US" dirty="0" smtClean="0"/>
              <a:t> (Alexandria, Virginia: NADCP, 2015), 39</a:t>
            </a:r>
            <a:endParaRPr lang="en-US" dirty="0"/>
          </a:p>
        </p:txBody>
      </p:sp>
      <p:sp>
        <p:nvSpPr>
          <p:cNvPr id="2" name="Title 1"/>
          <p:cNvSpPr>
            <a:spLocks noGrp="1"/>
          </p:cNvSpPr>
          <p:nvPr>
            <p:ph type="title"/>
          </p:nvPr>
        </p:nvSpPr>
        <p:spPr>
          <a:xfrm>
            <a:off x="1186696" y="768986"/>
            <a:ext cx="9613861" cy="1080938"/>
          </a:xfrm>
        </p:spPr>
        <p:txBody>
          <a:bodyPr/>
          <a:lstStyle/>
          <a:p>
            <a:r>
              <a:rPr lang="en-US" dirty="0" smtClean="0"/>
              <a:t>Program Coordinator</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51549" y="5421635"/>
            <a:ext cx="1626957" cy="1364023"/>
          </a:xfrm>
          <a:prstGeom prst="rect">
            <a:avLst/>
          </a:prstGeom>
        </p:spPr>
      </p:pic>
    </p:spTree>
    <p:extLst>
      <p:ext uri="{BB962C8B-B14F-4D97-AF65-F5344CB8AC3E}">
        <p14:creationId xmlns:p14="http://schemas.microsoft.com/office/powerpoint/2010/main" val="33107534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184180"/>
            <a:ext cx="10327340" cy="4337371"/>
          </a:xfrm>
        </p:spPr>
        <p:txBody>
          <a:bodyPr>
            <a:normAutofit lnSpcReduction="10000"/>
          </a:bodyPr>
          <a:lstStyle/>
          <a:p>
            <a:r>
              <a:rPr lang="en-US" dirty="0" smtClean="0"/>
              <a:t>The biggest threat to a valid program evaluation is poor data entry by staff</a:t>
            </a:r>
          </a:p>
          <a:p>
            <a:r>
              <a:rPr lang="en-US" dirty="0" smtClean="0"/>
              <a:t>Real-time reporting</a:t>
            </a:r>
          </a:p>
          <a:p>
            <a:pPr lvl="1"/>
            <a:r>
              <a:rPr lang="en-US" dirty="0" smtClean="0"/>
              <a:t>Best time to record information about services and events is when they occur</a:t>
            </a:r>
          </a:p>
          <a:p>
            <a:pPr lvl="1"/>
            <a:r>
              <a:rPr lang="en-US" dirty="0" smtClean="0"/>
              <a:t>Data should be recorded within no more than forty-eight hours of the events</a:t>
            </a:r>
          </a:p>
          <a:p>
            <a:r>
              <a:rPr lang="en-US" dirty="0" smtClean="0"/>
              <a:t>Staff who are persistently tardy when entering data are a threat to the integrity of a Drug Court</a:t>
            </a:r>
          </a:p>
          <a:p>
            <a:r>
              <a:rPr lang="en-US" dirty="0" smtClean="0"/>
              <a:t>Thorough and accurate reporting are also key!</a:t>
            </a:r>
          </a:p>
          <a:p>
            <a:pPr lvl="1"/>
            <a:r>
              <a:rPr lang="en-US" dirty="0" smtClean="0"/>
              <a:t>CORE has some built-in edit checks to help</a:t>
            </a:r>
            <a:endParaRPr lang="en-US" dirty="0"/>
          </a:p>
        </p:txBody>
      </p:sp>
      <p:sp>
        <p:nvSpPr>
          <p:cNvPr id="4" name="Title 3"/>
          <p:cNvSpPr>
            <a:spLocks noGrp="1"/>
          </p:cNvSpPr>
          <p:nvPr>
            <p:ph type="title"/>
          </p:nvPr>
        </p:nvSpPr>
        <p:spPr/>
        <p:txBody>
          <a:bodyPr/>
          <a:lstStyle/>
          <a:p>
            <a:r>
              <a:rPr lang="en-US" dirty="0" smtClean="0"/>
              <a:t>Timely and Reliable Data Entry</a:t>
            </a:r>
            <a:endParaRPr lang="en-US" dirty="0"/>
          </a:p>
        </p:txBody>
      </p:sp>
      <p:sp>
        <p:nvSpPr>
          <p:cNvPr id="5" name="Footer Placeholder 3"/>
          <p:cNvSpPr txBox="1">
            <a:spLocks/>
          </p:cNvSpPr>
          <p:nvPr/>
        </p:nvSpPr>
        <p:spPr>
          <a:xfrm>
            <a:off x="603947" y="6521551"/>
            <a:ext cx="983905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67</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4433281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Include all program participants who entered the drug court as the program group </a:t>
            </a:r>
          </a:p>
          <a:p>
            <a:pPr lvl="1"/>
            <a:r>
              <a:rPr lang="en-US" dirty="0" smtClean="0"/>
              <a:t>Error in some Drug Court evaluations – examining outcomes for participants who graduated successfully from their program</a:t>
            </a:r>
          </a:p>
          <a:p>
            <a:pPr lvl="1"/>
            <a:r>
              <a:rPr lang="en-US" dirty="0" smtClean="0"/>
              <a:t>Ignores those who started and did not successfully complete</a:t>
            </a:r>
          </a:p>
          <a:p>
            <a:endParaRPr lang="en-US" dirty="0" smtClean="0"/>
          </a:p>
          <a:p>
            <a:r>
              <a:rPr lang="en-US" dirty="0" smtClean="0"/>
              <a:t>Intent-to-treat Analysis </a:t>
            </a:r>
          </a:p>
          <a:p>
            <a:pPr lvl="1"/>
            <a:r>
              <a:rPr lang="en-US" dirty="0"/>
              <a:t>Outcomes should be examined for all eligible individuals who participated in Drug Court regardless of whether they graduated, were terminated, or withdrew from the </a:t>
            </a:r>
            <a:r>
              <a:rPr lang="en-US" dirty="0" smtClean="0"/>
              <a:t>program</a:t>
            </a:r>
          </a:p>
          <a:p>
            <a:pPr lvl="1"/>
            <a:r>
              <a:rPr lang="en-US" dirty="0" smtClean="0"/>
              <a:t>Reporting outcomes for graduates alone could unfairly and falsely inflate the apparent success of the program</a:t>
            </a:r>
          </a:p>
          <a:p>
            <a:pPr lvl="1"/>
            <a:endParaRPr lang="en-US" dirty="0"/>
          </a:p>
        </p:txBody>
      </p:sp>
      <p:sp>
        <p:nvSpPr>
          <p:cNvPr id="4" name="Title 3"/>
          <p:cNvSpPr>
            <a:spLocks noGrp="1"/>
          </p:cNvSpPr>
          <p:nvPr>
            <p:ph type="title"/>
          </p:nvPr>
        </p:nvSpPr>
        <p:spPr/>
        <p:txBody>
          <a:bodyPr/>
          <a:lstStyle/>
          <a:p>
            <a:r>
              <a:rPr lang="en-US" dirty="0" smtClean="0"/>
              <a:t>Intent-to-Treat Analyses</a:t>
            </a:r>
            <a:endParaRPr lang="en-US" dirty="0"/>
          </a:p>
        </p:txBody>
      </p:sp>
      <p:sp>
        <p:nvSpPr>
          <p:cNvPr id="5" name="Footer Placeholder 3"/>
          <p:cNvSpPr txBox="1">
            <a:spLocks/>
          </p:cNvSpPr>
          <p:nvPr/>
        </p:nvSpPr>
        <p:spPr>
          <a:xfrm>
            <a:off x="287677" y="6492875"/>
            <a:ext cx="1001010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67-68</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37558693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performance of Drug Court participants must be compared against that of an equivalent and unbiased comparison group</a:t>
            </a:r>
          </a:p>
          <a:p>
            <a:pPr lvl="1"/>
            <a:r>
              <a:rPr lang="en-US" dirty="0" smtClean="0"/>
              <a:t>Experimental (Random Assignment) vs Quasi-Experimental Comparison Group</a:t>
            </a:r>
          </a:p>
          <a:p>
            <a:pPr lvl="1"/>
            <a:r>
              <a:rPr lang="en-US" dirty="0" smtClean="0"/>
              <a:t>Matched Comparison Group </a:t>
            </a:r>
          </a:p>
          <a:p>
            <a:pPr lvl="1"/>
            <a:r>
              <a:rPr lang="en-US" dirty="0"/>
              <a:t>Options: wait list, historical, neighboring </a:t>
            </a:r>
            <a:r>
              <a:rPr lang="en-US" dirty="0" smtClean="0"/>
              <a:t>area, others…</a:t>
            </a:r>
            <a:endParaRPr lang="en-US" dirty="0"/>
          </a:p>
          <a:p>
            <a:pPr lvl="1"/>
            <a:endParaRPr lang="en-US" dirty="0" smtClean="0"/>
          </a:p>
          <a:p>
            <a:r>
              <a:rPr lang="en-US" dirty="0" smtClean="0"/>
              <a:t>Identifying a comparison group</a:t>
            </a:r>
          </a:p>
          <a:p>
            <a:endParaRPr lang="en-US" dirty="0"/>
          </a:p>
        </p:txBody>
      </p:sp>
      <p:sp>
        <p:nvSpPr>
          <p:cNvPr id="4" name="Title 3"/>
          <p:cNvSpPr>
            <a:spLocks noGrp="1"/>
          </p:cNvSpPr>
          <p:nvPr>
            <p:ph type="title"/>
          </p:nvPr>
        </p:nvSpPr>
        <p:spPr/>
        <p:txBody>
          <a:bodyPr/>
          <a:lstStyle/>
          <a:p>
            <a:r>
              <a:rPr lang="en-US" dirty="0" smtClean="0"/>
              <a:t>Comparison Groups</a:t>
            </a:r>
            <a:endParaRPr lang="en-US" dirty="0"/>
          </a:p>
        </p:txBody>
      </p:sp>
      <p:sp>
        <p:nvSpPr>
          <p:cNvPr id="5" name="Footer Placeholder 3"/>
          <p:cNvSpPr txBox="1">
            <a:spLocks/>
          </p:cNvSpPr>
          <p:nvPr/>
        </p:nvSpPr>
        <p:spPr>
          <a:xfrm>
            <a:off x="287677" y="6492875"/>
            <a:ext cx="99792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68-70</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231094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Valid evaluation of </a:t>
            </a:r>
            <a:r>
              <a:rPr lang="en-US" dirty="0"/>
              <a:t>D</a:t>
            </a:r>
            <a:r>
              <a:rPr lang="en-US" dirty="0" smtClean="0"/>
              <a:t>rug Courts</a:t>
            </a:r>
          </a:p>
          <a:p>
            <a:pPr lvl="1"/>
            <a:r>
              <a:rPr lang="en-US" dirty="0" smtClean="0"/>
              <a:t>Drug Court and comparison participants must have the same time at risk, meaning the same opportunity to engage in substance abuse and crime</a:t>
            </a:r>
          </a:p>
          <a:p>
            <a:pPr lvl="1"/>
            <a:endParaRPr lang="en-US" dirty="0" smtClean="0"/>
          </a:p>
          <a:p>
            <a:pPr lvl="1"/>
            <a:r>
              <a:rPr lang="en-US" dirty="0" smtClean="0"/>
              <a:t>Analyses must begin from a compared start date for both groups</a:t>
            </a:r>
          </a:p>
          <a:p>
            <a:pPr lvl="2"/>
            <a:r>
              <a:rPr lang="en-US" dirty="0" smtClean="0"/>
              <a:t>This is sometimes challenging…</a:t>
            </a:r>
          </a:p>
          <a:p>
            <a:pPr lvl="2"/>
            <a:endParaRPr lang="en-US" dirty="0" smtClean="0"/>
          </a:p>
          <a:p>
            <a:pPr lvl="1"/>
            <a:r>
              <a:rPr lang="en-US" dirty="0" smtClean="0"/>
              <a:t>Time at liberty (similar to time at risk) accounts for times when restrictive conditions were placed on the participant (i.e. incarceration)</a:t>
            </a:r>
            <a:endParaRPr lang="en-US" dirty="0"/>
          </a:p>
        </p:txBody>
      </p:sp>
      <p:sp>
        <p:nvSpPr>
          <p:cNvPr id="4" name="Title 3"/>
          <p:cNvSpPr>
            <a:spLocks noGrp="1"/>
          </p:cNvSpPr>
          <p:nvPr>
            <p:ph type="title"/>
          </p:nvPr>
        </p:nvSpPr>
        <p:spPr/>
        <p:txBody>
          <a:bodyPr/>
          <a:lstStyle/>
          <a:p>
            <a:r>
              <a:rPr lang="en-US" dirty="0" smtClean="0"/>
              <a:t>Time at Risk</a:t>
            </a:r>
            <a:endParaRPr lang="en-US" dirty="0"/>
          </a:p>
        </p:txBody>
      </p:sp>
      <p:sp>
        <p:nvSpPr>
          <p:cNvPr id="5" name="Footer Placeholder 3"/>
          <p:cNvSpPr txBox="1">
            <a:spLocks/>
          </p:cNvSpPr>
          <p:nvPr/>
        </p:nvSpPr>
        <p:spPr>
          <a:xfrm>
            <a:off x="318499" y="6492875"/>
            <a:ext cx="1003785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National Association of Drug Court Professionals, </a:t>
            </a:r>
            <a:r>
              <a:rPr lang="en-US" i="1" dirty="0" smtClean="0"/>
              <a:t>Adult Drug Court Best Practice Standards: Volume II</a:t>
            </a:r>
            <a:r>
              <a:rPr lang="en-US" dirty="0" smtClean="0"/>
              <a:t> (Alexandria, Virginia: NADCP, 2015), 70-71</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0443003" y="5404543"/>
            <a:ext cx="1626957" cy="1364023"/>
          </a:xfrm>
          <a:prstGeom prst="rect">
            <a:avLst/>
          </a:prstGeom>
        </p:spPr>
      </p:pic>
    </p:spTree>
    <p:extLst>
      <p:ext uri="{BB962C8B-B14F-4D97-AF65-F5344CB8AC3E}">
        <p14:creationId xmlns:p14="http://schemas.microsoft.com/office/powerpoint/2010/main" val="8660481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4713</TotalTime>
  <Words>8742</Words>
  <Application>Microsoft Office PowerPoint</Application>
  <PresentationFormat>Widescreen</PresentationFormat>
  <Paragraphs>844</Paragraphs>
  <Slides>93</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Book Antiqua</vt:lpstr>
      <vt:lpstr>Calibri</vt:lpstr>
      <vt:lpstr>Courier New</vt:lpstr>
      <vt:lpstr>Wingdings</vt:lpstr>
      <vt:lpstr>Hardcover</vt:lpstr>
      <vt:lpstr>WATCP 2016  Coordinator’s Conference </vt:lpstr>
      <vt:lpstr>PowerPoint Presentation</vt:lpstr>
      <vt:lpstr>NADCP Best Practice Standards Volume II</vt:lpstr>
      <vt:lpstr>VIII - Multidisciplinary Team</vt:lpstr>
      <vt:lpstr>Multidisciplinary Team</vt:lpstr>
      <vt:lpstr>Clicker Question: Treatment Court Leadership</vt:lpstr>
      <vt:lpstr>Clicker Question: Treatment Court Leadership</vt:lpstr>
      <vt:lpstr>Team Composition</vt:lpstr>
      <vt:lpstr>Program Coordinator</vt:lpstr>
      <vt:lpstr>Case Management</vt:lpstr>
      <vt:lpstr>Ethics</vt:lpstr>
      <vt:lpstr>Pre-Court Staff Meetings</vt:lpstr>
      <vt:lpstr>Drug Courts That Have Judges Stay Longer Than  Two Years Had 3 Times Greater Cost Savings </vt:lpstr>
      <vt:lpstr>Drug Courts That Expected the Prosecutor to Attend All Team Meetings Had More Than 2 Times Greater Cost Savings </vt:lpstr>
      <vt:lpstr>Drug Courts That Expected the Public Defender to Attend All Team Meetings Had 3 Times Greater Savings</vt:lpstr>
      <vt:lpstr>Drug Courts that Required a Treatment Representative at Court Hearings Had 9 Times Greater Savings</vt:lpstr>
      <vt:lpstr>Drug Courts that included Law Enforcement as a Member of the Team Had Greater Cost Savings</vt:lpstr>
      <vt:lpstr>Status Hearings</vt:lpstr>
      <vt:lpstr>Sharing Information</vt:lpstr>
      <vt:lpstr>Team Communication &amp; Decision Making</vt:lpstr>
      <vt:lpstr>10 Effective Communication Strategies Proven in Drug Courts</vt:lpstr>
      <vt:lpstr>Clicker Question: Team Retreats</vt:lpstr>
      <vt:lpstr>Team Retreat</vt:lpstr>
      <vt:lpstr>Planning A Retreat</vt:lpstr>
      <vt:lpstr>PowerPoint Presentation</vt:lpstr>
      <vt:lpstr>Group Process</vt:lpstr>
      <vt:lpstr>Team Training</vt:lpstr>
      <vt:lpstr>Resources</vt:lpstr>
      <vt:lpstr>PowerPoint Presentation</vt:lpstr>
      <vt:lpstr>VI - Complementary Treatment &amp; Social Services</vt:lpstr>
      <vt:lpstr>Complementary Treatment &amp; Social Services</vt:lpstr>
      <vt:lpstr>Which topic are you interested in discussing?</vt:lpstr>
      <vt:lpstr>Scope of Complementary Services</vt:lpstr>
      <vt:lpstr>Scope of Complementary Services</vt:lpstr>
      <vt:lpstr>Sequence and Timing of Services</vt:lpstr>
      <vt:lpstr>Clinical Case Management</vt:lpstr>
      <vt:lpstr>Clinical Case Management</vt:lpstr>
      <vt:lpstr>Housing Assistance</vt:lpstr>
      <vt:lpstr>Which topic are you interested in discussing?</vt:lpstr>
      <vt:lpstr>Mental Health Treatment</vt:lpstr>
      <vt:lpstr>Trauma-Informed Services</vt:lpstr>
      <vt:lpstr>Trauma-Informed Services Cont…</vt:lpstr>
      <vt:lpstr>Criminal Thinking Interventions</vt:lpstr>
      <vt:lpstr>Family and Interpersonal Counseling</vt:lpstr>
      <vt:lpstr>Which topic are you interested in discussing?</vt:lpstr>
      <vt:lpstr>Vocational and Educational Services</vt:lpstr>
      <vt:lpstr>Medical and Dental Treatment</vt:lpstr>
      <vt:lpstr>Prevention of Health-Risk Behaviors</vt:lpstr>
      <vt:lpstr>Overdose Prevention and Reversal</vt:lpstr>
      <vt:lpstr>PowerPoint Presentation</vt:lpstr>
      <vt:lpstr>PowerPoint Presentation</vt:lpstr>
      <vt:lpstr>VI - Drug and Alcohol Testing</vt:lpstr>
      <vt:lpstr>Drug and Alcohol Testing</vt:lpstr>
      <vt:lpstr>Clicker Question: Alcohol &amp; Drug Testing</vt:lpstr>
      <vt:lpstr>Frequent Testing </vt:lpstr>
      <vt:lpstr>Frequent Testing Continued…</vt:lpstr>
      <vt:lpstr>Random Testing </vt:lpstr>
      <vt:lpstr>Duration of Testing</vt:lpstr>
      <vt:lpstr>Breadth of Testing</vt:lpstr>
      <vt:lpstr>Witnessed Collection</vt:lpstr>
      <vt:lpstr>Valid Specimens </vt:lpstr>
      <vt:lpstr>Accurate and Reliable Testing Procedures</vt:lpstr>
      <vt:lpstr>Accurate and Reliable Testing Procedures Cont..</vt:lpstr>
      <vt:lpstr>Rapid Results</vt:lpstr>
      <vt:lpstr>Participant Contract</vt:lpstr>
      <vt:lpstr>Clicker Questions: Caseload</vt:lpstr>
      <vt:lpstr>IX - Census and Caseload</vt:lpstr>
      <vt:lpstr>Census and Caseloads</vt:lpstr>
      <vt:lpstr>Drug Court Census</vt:lpstr>
      <vt:lpstr>Likely Explanation for this Finding…. </vt:lpstr>
      <vt:lpstr>Supervision Caseloads</vt:lpstr>
      <vt:lpstr>Clinician Caseloads</vt:lpstr>
      <vt:lpstr>Maintaining Balance</vt:lpstr>
      <vt:lpstr>Compassion Fatigue</vt:lpstr>
      <vt:lpstr>Practice What We Preach!</vt:lpstr>
      <vt:lpstr>Break Time!</vt:lpstr>
      <vt:lpstr>X - Monitoring and Evaluation</vt:lpstr>
      <vt:lpstr>Monitoring and Evaluation</vt:lpstr>
      <vt:lpstr>Adherence to Best Practices</vt:lpstr>
      <vt:lpstr>Types of Evaluation</vt:lpstr>
      <vt:lpstr>In-Program Outcomes</vt:lpstr>
      <vt:lpstr>Performance Measures</vt:lpstr>
      <vt:lpstr>Performance Measures</vt:lpstr>
      <vt:lpstr>Criminal Recidivism </vt:lpstr>
      <vt:lpstr>Criminal Recidivism </vt:lpstr>
      <vt:lpstr>Independent Evaluations</vt:lpstr>
      <vt:lpstr>Independent Evaluations</vt:lpstr>
      <vt:lpstr>Historically Disadvantaged Groups</vt:lpstr>
      <vt:lpstr>Electronic Database</vt:lpstr>
      <vt:lpstr>Timely and Reliable Data Entry</vt:lpstr>
      <vt:lpstr>Intent-to-Treat Analyses</vt:lpstr>
      <vt:lpstr>Comparison Groups</vt:lpstr>
      <vt:lpstr>Time at Risk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WATCP 2016 Coordinator’s Conference</dc:title>
  <dc:creator>Tupper, Sara</dc:creator>
  <cp:lastModifiedBy>Tupper, Sara</cp:lastModifiedBy>
  <cp:revision>233</cp:revision>
  <cp:lastPrinted>2016-09-20T12:56:19Z</cp:lastPrinted>
  <dcterms:created xsi:type="dcterms:W3CDTF">2016-08-01T20:46:55Z</dcterms:created>
  <dcterms:modified xsi:type="dcterms:W3CDTF">2016-09-21T15:43:33Z</dcterms:modified>
</cp:coreProperties>
</file>