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3"/>
  </p:notesMasterIdLst>
  <p:sldIdLst>
    <p:sldId id="343" r:id="rId2"/>
    <p:sldId id="386" r:id="rId3"/>
    <p:sldId id="387" r:id="rId4"/>
    <p:sldId id="388" r:id="rId5"/>
    <p:sldId id="389" r:id="rId6"/>
    <p:sldId id="336" r:id="rId7"/>
    <p:sldId id="348" r:id="rId8"/>
    <p:sldId id="349" r:id="rId9"/>
    <p:sldId id="350" r:id="rId10"/>
    <p:sldId id="351" r:id="rId11"/>
    <p:sldId id="337" r:id="rId12"/>
    <p:sldId id="352" r:id="rId13"/>
    <p:sldId id="353" r:id="rId14"/>
    <p:sldId id="381" r:id="rId15"/>
    <p:sldId id="354" r:id="rId16"/>
    <p:sldId id="355" r:id="rId17"/>
    <p:sldId id="356" r:id="rId18"/>
    <p:sldId id="357" r:id="rId19"/>
    <p:sldId id="338" r:id="rId20"/>
    <p:sldId id="361" r:id="rId21"/>
    <p:sldId id="365" r:id="rId22"/>
    <p:sldId id="367" r:id="rId23"/>
    <p:sldId id="369" r:id="rId24"/>
    <p:sldId id="371" r:id="rId25"/>
    <p:sldId id="360" r:id="rId26"/>
    <p:sldId id="358" r:id="rId27"/>
    <p:sldId id="339" r:id="rId28"/>
    <p:sldId id="373" r:id="rId29"/>
    <p:sldId id="375" r:id="rId30"/>
    <p:sldId id="372" r:id="rId31"/>
    <p:sldId id="376" r:id="rId32"/>
    <p:sldId id="341" r:id="rId33"/>
    <p:sldId id="380" r:id="rId34"/>
    <p:sldId id="340" r:id="rId35"/>
    <p:sldId id="342" r:id="rId36"/>
    <p:sldId id="346" r:id="rId37"/>
    <p:sldId id="382" r:id="rId38"/>
    <p:sldId id="383" r:id="rId39"/>
    <p:sldId id="384" r:id="rId40"/>
    <p:sldId id="385" r:id="rId41"/>
    <p:sldId id="347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1E2E"/>
    <a:srgbClr val="DEDD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14" autoAdjust="0"/>
    <p:restoredTop sz="94689" autoAdjust="0"/>
  </p:normalViewPr>
  <p:slideViewPr>
    <p:cSldViewPr>
      <p:cViewPr varScale="1">
        <p:scale>
          <a:sx n="87" d="100"/>
          <a:sy n="87" d="100"/>
        </p:scale>
        <p:origin x="118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283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6.xml"/><Relationship Id="rId1" Type="http://schemas.openxmlformats.org/officeDocument/2006/relationships/slide" Target="slides/slide15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helli\Downloads\Documents\Shelli\MADCE\Reports\Journal%20art%20%231\Drug%20Use%20Simple%20Outcomes%2010_09%20MR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arey\AppData\Roaming\Microsoft\Excel\best%20practices%20graphs%20(version%201).xlsb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arey\Documents\Shannon%20laptop\Presentations\NADCP\best%20practices%20graphs%20(Autosaved)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882349081364955E-2"/>
          <c:y val="2.7676040494938207E-2"/>
          <c:w val="0.94117647058823561"/>
          <c:h val="0.813505061867264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Sheet2!$A$15</c:f>
              <c:strCache>
                <c:ptCount val="1"/>
                <c:pt idx="0">
                  <c:v>Drug Court (N = 764)</c:v>
                </c:pt>
              </c:strCache>
            </c:strRef>
          </c:tx>
          <c:spPr>
            <a:solidFill>
              <a:srgbClr val="99CC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4.6303756980432993E-3"/>
                  <c:y val="-6.4055696137495111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29%**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3799744232859202E-3"/>
                  <c:y val="-6.7645459488851964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12%+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9.4243491483650768E-4"/>
                  <c:y val="-6.6340402392604013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0%**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3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Sheet2!$B$14:$H$14</c:f>
              <c:strCache>
                <c:ptCount val="7"/>
                <c:pt idx="0">
                  <c:v>Any Drug</c:v>
                </c:pt>
                <c:pt idx="1">
                  <c:v>Any Serious Drug</c:v>
                </c:pt>
                <c:pt idx="2">
                  <c:v>Marijuana</c:v>
                </c:pt>
                <c:pt idx="3">
                  <c:v>Cocaine</c:v>
                </c:pt>
                <c:pt idx="4">
                  <c:v>Opiates</c:v>
                </c:pt>
                <c:pt idx="5">
                  <c:v>Amphetamines</c:v>
                </c:pt>
                <c:pt idx="6">
                  <c:v>PCP</c:v>
                </c:pt>
              </c:strCache>
            </c:strRef>
          </c:cat>
          <c:val>
            <c:numRef>
              <c:f>Sheet2!$B$15:$H$15</c:f>
              <c:numCache>
                <c:formatCode>0%</c:formatCode>
                <c:ptCount val="7"/>
                <c:pt idx="0">
                  <c:v>0.29000000000000031</c:v>
                </c:pt>
                <c:pt idx="1">
                  <c:v>0.2</c:v>
                </c:pt>
                <c:pt idx="2">
                  <c:v>0.12000000000000002</c:v>
                </c:pt>
                <c:pt idx="3">
                  <c:v>0.15000000000000024</c:v>
                </c:pt>
                <c:pt idx="4">
                  <c:v>6.0000000000000497E-2</c:v>
                </c:pt>
                <c:pt idx="5">
                  <c:v>1.0000000000000083E-2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Sheet2!$A$16</c:f>
              <c:strCache>
                <c:ptCount val="1"/>
                <c:pt idx="0">
                  <c:v>Comparison Group (N = 383)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3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Sheet2!$B$14:$H$14</c:f>
              <c:strCache>
                <c:ptCount val="7"/>
                <c:pt idx="0">
                  <c:v>Any Drug</c:v>
                </c:pt>
                <c:pt idx="1">
                  <c:v>Any Serious Drug</c:v>
                </c:pt>
                <c:pt idx="2">
                  <c:v>Marijuana</c:v>
                </c:pt>
                <c:pt idx="3">
                  <c:v>Cocaine</c:v>
                </c:pt>
                <c:pt idx="4">
                  <c:v>Opiates</c:v>
                </c:pt>
                <c:pt idx="5">
                  <c:v>Amphetamines</c:v>
                </c:pt>
                <c:pt idx="6">
                  <c:v>PCP</c:v>
                </c:pt>
              </c:strCache>
            </c:strRef>
          </c:cat>
          <c:val>
            <c:numRef>
              <c:f>Sheet2!$B$16:$H$16</c:f>
              <c:numCache>
                <c:formatCode>0%</c:formatCode>
                <c:ptCount val="7"/>
                <c:pt idx="0">
                  <c:v>0.46</c:v>
                </c:pt>
                <c:pt idx="1">
                  <c:v>0.27</c:v>
                </c:pt>
                <c:pt idx="2">
                  <c:v>0.21000000000000021</c:v>
                </c:pt>
                <c:pt idx="3">
                  <c:v>0.21000000000000021</c:v>
                </c:pt>
                <c:pt idx="4">
                  <c:v>7.0000000000000034E-2</c:v>
                </c:pt>
                <c:pt idx="5">
                  <c:v>2.0000000000000052E-2</c:v>
                </c:pt>
                <c:pt idx="6">
                  <c:v>2.0000000000000052E-2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0009056"/>
        <c:axId val="120011488"/>
      </c:barChart>
      <c:catAx>
        <c:axId val="120009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1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00114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0011488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0009056"/>
        <c:crosses val="autoZero"/>
        <c:crossBetween val="between"/>
        <c:majorUnit val="0.1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2042175360711438"/>
          <c:y val="0.21533442088091612"/>
          <c:w val="0.3429522752497321"/>
          <c:h val="0.10766721044045729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7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3.4153005464480891E-2"/>
                  <c:y val="-5.51876379690957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4153005464480891E-2"/>
                  <c:y val="-6.2545989698307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'nondrug charges'!$C$9:$D$9</c:f>
              <c:strCache>
                <c:ptCount val="2"/>
                <c:pt idx="0">
                  <c:v>Drug court accepts non-drug charges
N=42</c:v>
                </c:pt>
                <c:pt idx="1">
                  <c:v>Drug court does NOT accept non-drug charges
N=24</c:v>
                </c:pt>
              </c:strCache>
            </c:strRef>
          </c:cat>
          <c:val>
            <c:numRef>
              <c:f>'nondrug charges'!$C$10:$D$10</c:f>
              <c:numCache>
                <c:formatCode>0%</c:formatCode>
                <c:ptCount val="2"/>
                <c:pt idx="0">
                  <c:v>0.41000000000000031</c:v>
                </c:pt>
                <c:pt idx="1">
                  <c:v>0.21000000000000021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0286712"/>
        <c:axId val="119675032"/>
        <c:axId val="0"/>
      </c:bar3DChart>
      <c:catAx>
        <c:axId val="1202867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9675032"/>
        <c:crosses val="autoZero"/>
        <c:auto val="1"/>
        <c:lblAlgn val="ctr"/>
        <c:lblOffset val="100"/>
        <c:noMultiLvlLbl val="0"/>
      </c:catAx>
      <c:valAx>
        <c:axId val="119675032"/>
        <c:scaling>
          <c:orientation val="minMax"/>
          <c:max val="0.5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Percent reductions</a:t>
                </a:r>
                <a:r>
                  <a:rPr lang="en-US" baseline="0" dirty="0" smtClean="0"/>
                  <a:t> in recidivism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4.5202608602496114E-2"/>
              <c:y val="9.707602339181455E-2"/>
            </c:manualLayout>
          </c:layout>
          <c:overlay val="0"/>
        </c:title>
        <c:numFmt formatCode="0%" sourceLinked="1"/>
        <c:majorTickMark val="out"/>
        <c:minorTickMark val="none"/>
        <c:tickLblPos val="nextTo"/>
        <c:crossAx val="120286712"/>
        <c:crosses val="autoZero"/>
        <c:crossBetween val="between"/>
        <c:majorUnit val="0.1"/>
      </c:valAx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600" b="1">
          <a:latin typeface="Arial" pitchFamily="34" charset="0"/>
          <a:cs typeface="Arial" pitchFamily="34" charset="0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2.6329647182728091E-2"/>
                  <c:y val="-4.52674897119341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6329647182728091E-2"/>
                  <c:y val="-6.5843621399177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'Exclude serious MH'!$B$6:$C$6</c:f>
              <c:strCache>
                <c:ptCount val="2"/>
                <c:pt idx="0">
                  <c:v>Program excludes offenders with serious MH issues
N=32</c:v>
                </c:pt>
                <c:pt idx="1">
                  <c:v>Program does NOT exclude offenders with serious MH issues
N=18</c:v>
                </c:pt>
              </c:strCache>
            </c:strRef>
          </c:cat>
          <c:val>
            <c:numRef>
              <c:f>'Exclude serious MH'!$B$7:$C$7</c:f>
              <c:numCache>
                <c:formatCode>0%</c:formatCode>
                <c:ptCount val="2"/>
                <c:pt idx="0">
                  <c:v>0.21000000000000021</c:v>
                </c:pt>
                <c:pt idx="1">
                  <c:v>0.37000000000000038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0199984"/>
        <c:axId val="120200368"/>
        <c:axId val="0"/>
      </c:bar3DChart>
      <c:catAx>
        <c:axId val="120199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20200368"/>
        <c:crosses val="autoZero"/>
        <c:auto val="1"/>
        <c:lblAlgn val="ctr"/>
        <c:lblOffset val="100"/>
        <c:noMultiLvlLbl val="0"/>
      </c:catAx>
      <c:valAx>
        <c:axId val="120200368"/>
        <c:scaling>
          <c:orientation val="minMax"/>
          <c:max val="0.5"/>
          <c:min val="0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0199984"/>
        <c:crosses val="autoZero"/>
        <c:crossBetween val="between"/>
        <c:majorUnit val="0.1"/>
      </c:valAx>
      <c:spPr>
        <a:solidFill>
          <a:schemeClr val="bg1"/>
        </a:solidFill>
      </c:spPr>
    </c:plotArea>
    <c:plotVisOnly val="1"/>
    <c:dispBlanksAs val="gap"/>
    <c:showDLblsOverMax val="0"/>
  </c:chart>
  <c:spPr>
    <a:solidFill>
      <a:schemeClr val="bg1"/>
    </a:solidFill>
  </c:sp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8C0AF3A-3F71-4B22-A59C-62F7B107AE5A}" type="datetimeFigureOut">
              <a:rPr lang="en-US"/>
              <a:pPr>
                <a:defRPr/>
              </a:pPr>
              <a:t>3/23/2015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488ECAA-B648-4956-893F-1B04B56C65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72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D48BC7-9350-4F4E-B3F8-86195719B713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81060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856D1DF-BB34-4B3D-A92D-F0EAF2EF3022}" type="slidenum">
              <a:rPr lang="en-US" altLang="en-US" sz="1200" u="none">
                <a:solidFill>
                  <a:srgbClr val="000000"/>
                </a:solidFill>
              </a:rPr>
              <a:pPr/>
              <a:t>12</a:t>
            </a:fld>
            <a:endParaRPr lang="en-US" altLang="en-US" sz="1200" u="none">
              <a:solidFill>
                <a:srgbClr val="000000"/>
              </a:solidFill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36281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D5F8DCE-E0DB-4384-BD07-DF519D95459C}" type="slidenum">
              <a:rPr lang="en-US" altLang="en-US" sz="1200" u="none">
                <a:solidFill>
                  <a:srgbClr val="000000"/>
                </a:solidFill>
              </a:rPr>
              <a:pPr/>
              <a:t>13</a:t>
            </a:fld>
            <a:endParaRPr lang="en-US" altLang="en-US" sz="1200" u="none">
              <a:solidFill>
                <a:srgbClr val="000000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738" y="4410075"/>
            <a:ext cx="554672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Note the 70% level….</a:t>
            </a:r>
          </a:p>
        </p:txBody>
      </p:sp>
    </p:spTree>
    <p:extLst>
      <p:ext uri="{BB962C8B-B14F-4D97-AF65-F5344CB8AC3E}">
        <p14:creationId xmlns:p14="http://schemas.microsoft.com/office/powerpoint/2010/main" val="3048898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D5F8DCE-E0DB-4384-BD07-DF519D95459C}" type="slidenum">
              <a:rPr lang="en-US" altLang="en-US" sz="1200" u="none">
                <a:solidFill>
                  <a:srgbClr val="000000"/>
                </a:solidFill>
              </a:rPr>
              <a:pPr/>
              <a:t>14</a:t>
            </a:fld>
            <a:endParaRPr lang="en-US" altLang="en-US" sz="1200" u="none">
              <a:solidFill>
                <a:srgbClr val="000000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738" y="4410075"/>
            <a:ext cx="554672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Note the 70% level….</a:t>
            </a:r>
          </a:p>
        </p:txBody>
      </p:sp>
    </p:spTree>
    <p:extLst>
      <p:ext uri="{BB962C8B-B14F-4D97-AF65-F5344CB8AC3E}">
        <p14:creationId xmlns:p14="http://schemas.microsoft.com/office/powerpoint/2010/main" val="39022347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423DF15-6189-4D3D-86C5-AC576B4B4890}" type="slidenum">
              <a:rPr lang="en-US" altLang="en-US" sz="1200" u="none"/>
              <a:pPr/>
              <a:t>15</a:t>
            </a:fld>
            <a:endParaRPr lang="en-US" altLang="en-US" sz="1200" u="none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94075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423DF15-6189-4D3D-86C5-AC576B4B4890}" type="slidenum">
              <a:rPr lang="en-US" altLang="en-US" sz="1200" u="none"/>
              <a:pPr/>
              <a:t>16</a:t>
            </a:fld>
            <a:endParaRPr lang="en-US" altLang="en-US" sz="1200" u="none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488214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 txBox="1">
            <a:spLocks noGrp="1" noChangeArrowheads="1"/>
          </p:cNvSpPr>
          <p:nvPr/>
        </p:nvSpPr>
        <p:spPr bwMode="auto">
          <a:xfrm>
            <a:off x="3927475" y="8818563"/>
            <a:ext cx="300513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92FBDC5-2673-4D31-8072-A7414A5CDB88}" type="slidenum">
              <a:rPr lang="en-US" altLang="en-US" sz="1200"/>
              <a:pPr algn="r" eaLnBrk="1" hangingPunct="1">
                <a:spcBef>
                  <a:spcPct val="0"/>
                </a:spcBef>
              </a:pPr>
              <a:t>17</a:t>
            </a:fld>
            <a:endParaRPr lang="en-US" altLang="en-US" sz="120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50278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ACCAF-AAA9-44FF-BCB6-D890EA202900}" type="datetimeFigureOut">
              <a:rPr lang="en-US"/>
              <a:pPr>
                <a:defRPr/>
              </a:pPr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C926B-1D0F-48C1-8582-40DF90A525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68286-F11D-493D-8686-C32BDE0A3382}" type="datetimeFigureOut">
              <a:rPr lang="en-US"/>
              <a:pPr>
                <a:defRPr/>
              </a:pPr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1F424-1B2A-4F74-A883-D09C6C624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9BBDE-9796-4FBA-95AB-1221A442BEC9}" type="datetimeFigureOut">
              <a:rPr lang="en-US"/>
              <a:pPr>
                <a:defRPr/>
              </a:pPr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E7D92-FC49-4189-8DAB-D5810679C6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1FAE9-957A-407B-8FAB-3334C292ED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031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BADC1-1EA4-4C69-86A4-990B963B5625}" type="datetimeFigureOut">
              <a:rPr lang="en-US"/>
              <a:pPr>
                <a:defRPr/>
              </a:pPr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EE53B-AE86-4102-933A-2180E6134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038E6-1E08-48DC-AD5C-E9DACCD88519}" type="datetimeFigureOut">
              <a:rPr lang="en-US"/>
              <a:pPr>
                <a:defRPr/>
              </a:pPr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D060E-BB8E-4893-A72F-B16494B78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AC851-50FE-45A7-9441-5179B8394810}" type="datetimeFigureOut">
              <a:rPr lang="en-US"/>
              <a:pPr>
                <a:defRPr/>
              </a:pPr>
              <a:t>3/23/2015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391B7-E3CF-4873-B33B-AB05C2CD7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9872A-0B0A-42E3-8419-61AB6EA623DC}" type="datetimeFigureOut">
              <a:rPr lang="en-US"/>
              <a:pPr>
                <a:defRPr/>
              </a:pPr>
              <a:t>3/23/2015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12312-166C-4101-9391-0B0720331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4C3DC-93A9-4C53-A0F6-2F54934EF19D}" type="datetimeFigureOut">
              <a:rPr lang="en-US"/>
              <a:pPr>
                <a:defRPr/>
              </a:pPr>
              <a:t>3/23/2015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B09EA-61DD-47CB-BCD7-0FD20B4E6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56C44-E305-43B7-95DB-6CFD1D79D70A}" type="datetimeFigureOut">
              <a:rPr lang="en-US"/>
              <a:pPr>
                <a:defRPr/>
              </a:pPr>
              <a:t>3/23/2015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09FC9-C317-483F-A6A6-7C4CDDF988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887F5-3397-452A-ACBF-5769E8E30867}" type="datetimeFigureOut">
              <a:rPr lang="en-US"/>
              <a:pPr>
                <a:defRPr/>
              </a:pPr>
              <a:t>3/23/2015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52F27-4A77-4B3F-833E-4954BA533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A11B4-B9E3-425D-A8F0-BE50F8B8A928}" type="datetimeFigureOut">
              <a:rPr lang="en-US"/>
              <a:pPr>
                <a:defRPr/>
              </a:pPr>
              <a:t>3/23/2015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0494B-F96A-498C-A218-BF9F5F30B2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36E8BE-3A8A-4C0C-BBA5-E0DC86504D90}" type="datetimeFigureOut">
              <a:rPr lang="en-US"/>
              <a:pPr>
                <a:defRPr/>
              </a:pPr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163104-60E6-4C7F-AD64-8B7ECD275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4" r:id="rId2"/>
    <p:sldLayoutId id="2147483753" r:id="rId3"/>
    <p:sldLayoutId id="2147483752" r:id="rId4"/>
    <p:sldLayoutId id="2147483751" r:id="rId5"/>
    <p:sldLayoutId id="2147483750" r:id="rId6"/>
    <p:sldLayoutId id="2147483749" r:id="rId7"/>
    <p:sldLayoutId id="2147483748" r:id="rId8"/>
    <p:sldLayoutId id="2147483747" r:id="rId9"/>
    <p:sldLayoutId id="2147483746" r:id="rId10"/>
    <p:sldLayoutId id="2147483745" r:id="rId11"/>
    <p:sldLayoutId id="214748375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9.png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7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8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1.png"/><Relationship Id="rId5" Type="http://schemas.openxmlformats.org/officeDocument/2006/relationships/oleObject" Target="../embeddings/Microsoft_Excel_97-2003_Worksheet2.xls"/><Relationship Id="rId4" Type="http://schemas.openxmlformats.org/officeDocument/2006/relationships/oleObject" Target="../embeddings/oleObject9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2.png"/><Relationship Id="rId5" Type="http://schemas.openxmlformats.org/officeDocument/2006/relationships/oleObject" Target="../embeddings/Microsoft_Excel_97-2003_Worksheet3.xls"/><Relationship Id="rId4" Type="http://schemas.openxmlformats.org/officeDocument/2006/relationships/oleObject" Target="../embeddings/oleObject10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5.jpeg"/><Relationship Id="rId5" Type="http://schemas.openxmlformats.org/officeDocument/2006/relationships/image" Target="../media/image1.jpeg"/><Relationship Id="rId4" Type="http://schemas.openxmlformats.org/officeDocument/2006/relationships/image" Target="../media/image14.e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7.jpeg"/><Relationship Id="rId5" Type="http://schemas.openxmlformats.org/officeDocument/2006/relationships/image" Target="../media/image1.jpeg"/><Relationship Id="rId4" Type="http://schemas.openxmlformats.org/officeDocument/2006/relationships/image" Target="../media/image16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0.jpeg"/><Relationship Id="rId5" Type="http://schemas.openxmlformats.org/officeDocument/2006/relationships/image" Target="../media/image1.jpeg"/><Relationship Id="rId4" Type="http://schemas.openxmlformats.org/officeDocument/2006/relationships/image" Target="../media/image19.e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2.jpeg"/><Relationship Id="rId5" Type="http://schemas.openxmlformats.org/officeDocument/2006/relationships/image" Target="../media/image1.jpeg"/><Relationship Id="rId4" Type="http://schemas.openxmlformats.org/officeDocument/2006/relationships/image" Target="../media/image21.e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1.jpeg"/><Relationship Id="rId4" Type="http://schemas.openxmlformats.org/officeDocument/2006/relationships/image" Target="../media/image2.emf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jpeg"/><Relationship Id="rId5" Type="http://schemas.openxmlformats.org/officeDocument/2006/relationships/image" Target="../media/image1.jpeg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ADCP_Logo1_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10235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0" y="0"/>
            <a:ext cx="2286000" cy="6858000"/>
            <a:chOff x="7329" y="0"/>
            <a:chExt cx="8398" cy="15840"/>
          </a:xfrm>
          <a:scene3d>
            <a:camera prst="orthographicFront"/>
            <a:lightRig rig="sunset" dir="t"/>
          </a:scene3d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7344" y="0"/>
              <a:ext cx="8383" cy="15840"/>
              <a:chOff x="7560" y="0"/>
              <a:chExt cx="8047" cy="15840"/>
            </a:xfrm>
          </p:grpSpPr>
          <p:sp>
            <p:nvSpPr>
              <p:cNvPr id="10" name="Rectangle 4"/>
              <p:cNvSpPr>
                <a:spLocks noChangeArrowheads="1"/>
              </p:cNvSpPr>
              <p:nvPr/>
            </p:nvSpPr>
            <p:spPr bwMode="auto">
              <a:xfrm>
                <a:off x="7755" y="0"/>
                <a:ext cx="7852" cy="15840"/>
              </a:xfrm>
              <a:prstGeom prst="rect">
                <a:avLst/>
              </a:prstGeom>
              <a:solidFill>
                <a:srgbClr val="A80054"/>
              </a:solidFill>
              <a:ln w="9525">
                <a:noFill/>
                <a:miter lim="800000"/>
                <a:headEnd/>
                <a:tailEnd/>
              </a:ln>
              <a:sp3d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1" name="Rectangle 5" descr="Light vertical"/>
              <p:cNvSpPr>
                <a:spLocks noChangeArrowheads="1"/>
              </p:cNvSpPr>
              <p:nvPr/>
            </p:nvSpPr>
            <p:spPr bwMode="auto">
              <a:xfrm>
                <a:off x="7560" y="8"/>
                <a:ext cx="195" cy="15825"/>
              </a:xfrm>
              <a:prstGeom prst="rect">
                <a:avLst/>
              </a:prstGeom>
              <a:pattFill prst="ltVert">
                <a:fgClr>
                  <a:srgbClr val="993300">
                    <a:alpha val="80000"/>
                  </a:srgbClr>
                </a:fgClr>
                <a:bgClr>
                  <a:srgbClr val="FFFFFF">
                    <a:alpha val="80000"/>
                  </a:srgbClr>
                </a:bgClr>
              </a:pattFill>
              <a:ln w="12700">
                <a:noFill/>
                <a:miter lim="800000"/>
                <a:headEnd/>
                <a:tailEnd/>
              </a:ln>
              <a:effectLst/>
              <a:sp3d/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7344" y="0"/>
              <a:ext cx="4896" cy="39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329" y="10658"/>
              <a:ext cx="4889" cy="4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7C1E2E"/>
                </a:solidFill>
              </a:rPr>
              <a:t>Key Moments in NADCP History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0" y="228600"/>
            <a:ext cx="9144000" cy="1905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14" name="Picture 4" descr="NADCP_Logo1_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01980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" y="76200"/>
            <a:ext cx="9448800" cy="4876800"/>
          </a:xfrm>
        </p:spPr>
        <p:txBody>
          <a:bodyPr/>
          <a:lstStyle/>
          <a:p>
            <a:pPr eaLnBrk="1" hangingPunct="1">
              <a:spcBef>
                <a:spcPts val="0"/>
              </a:spcBef>
              <a:buNone/>
              <a:defRPr/>
            </a:pPr>
            <a:r>
              <a:rPr lang="en-US" sz="6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Adult Drug Court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en-US" sz="60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Best Practice Standards</a:t>
            </a:r>
          </a:p>
          <a:p>
            <a:pPr eaLnBrk="1" hangingPunct="1">
              <a:spcBef>
                <a:spcPts val="2400"/>
              </a:spcBef>
              <a:buNone/>
              <a:defRPr/>
            </a:pPr>
            <a:r>
              <a:rPr lang="en-US" sz="3400" b="1" cap="small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eaLnBrk="1" hangingPunct="1">
              <a:spcBef>
                <a:spcPts val="2400"/>
              </a:spcBef>
              <a:buNone/>
              <a:defRPr/>
            </a:pPr>
            <a:r>
              <a:rPr lang="en-US" sz="3400" b="1" cap="small" dirty="0" smtClean="0">
                <a:latin typeface="Times New Roman" pitchFamily="18" charset="0"/>
                <a:cs typeface="Times New Roman" pitchFamily="18" charset="0"/>
              </a:rPr>
              <a:t>  Douglas B. Marlowe, J.D., Ph.D.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4400" b="1" cap="small" dirty="0" smtClean="0"/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4400" b="1" cap="small" dirty="0" smtClean="0"/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en-US" sz="1200" b="1" i="1" cap="small" dirty="0" smtClean="0"/>
              <a:t>  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en-US" sz="4000" b="1" i="1" cap="small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i="1" cap="small" dirty="0" smtClean="0">
                <a:latin typeface="Times New Roman" pitchFamily="18" charset="0"/>
                <a:cs typeface="Times New Roman" pitchFamily="18" charset="0"/>
              </a:rPr>
              <a:t>National Association of  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en-US" sz="3600" b="1" i="1" cap="small" dirty="0" smtClean="0">
                <a:latin typeface="Times New Roman" pitchFamily="18" charset="0"/>
                <a:cs typeface="Times New Roman" pitchFamily="18" charset="0"/>
              </a:rPr>
              <a:t>  Drug Court Professionals</a:t>
            </a:r>
          </a:p>
        </p:txBody>
      </p:sp>
      <p:sp>
        <p:nvSpPr>
          <p:cNvPr id="16" name="Oval 15"/>
          <p:cNvSpPr/>
          <p:nvPr/>
        </p:nvSpPr>
        <p:spPr>
          <a:xfrm>
            <a:off x="-228600" y="762000"/>
            <a:ext cx="5562600" cy="2286000"/>
          </a:xfrm>
          <a:prstGeom prst="ellipse">
            <a:avLst/>
          </a:prstGeom>
          <a:noFill/>
          <a:ln w="76200">
            <a:solidFill>
              <a:srgbClr val="00B05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762000" y="2209800"/>
            <a:ext cx="1600200" cy="1905000"/>
          </a:xfrm>
          <a:prstGeom prst="straightConnector1">
            <a:avLst/>
          </a:prstGeom>
          <a:ln w="38100">
            <a:solidFill>
              <a:srgbClr val="00B050"/>
            </a:solidFill>
            <a:prstDash val="lg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0" y="4191000"/>
            <a:ext cx="2262158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Aspirational</a:t>
            </a:r>
            <a:endParaRPr lang="en-US" sz="28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Oval 20"/>
          <p:cNvSpPr/>
          <p:nvPr/>
        </p:nvSpPr>
        <p:spPr>
          <a:xfrm>
            <a:off x="4800600" y="1066800"/>
            <a:ext cx="4495800" cy="1219200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5486400" y="2209800"/>
            <a:ext cx="1600200" cy="1905000"/>
          </a:xfrm>
          <a:prstGeom prst="straightConnector1">
            <a:avLst/>
          </a:prstGeom>
          <a:ln w="38100">
            <a:solidFill>
              <a:srgbClr val="FF0000"/>
            </a:solidFill>
            <a:prstDash val="lg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367242" y="4277380"/>
            <a:ext cx="2242922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Enforceable</a:t>
            </a:r>
            <a:endParaRPr lang="en-US" sz="2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/>
      <p:bldP spid="21" grpId="0" animBg="1"/>
      <p:bldP spid="2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6781800" cy="4876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3100" b="1" dirty="0" smtClean="0"/>
              <a:t>Eligibility &amp; exclusion criteria are based on empirical evidence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3100" b="1" dirty="0" smtClean="0"/>
              <a:t>Assessment process is evidence-based</a:t>
            </a:r>
          </a:p>
          <a:p>
            <a:pPr marL="971550" lvl="1" indent="-514350" eaLnBrk="1" hangingPunct="1">
              <a:spcBef>
                <a:spcPts val="1200"/>
              </a:spcBef>
              <a:buFont typeface="+mj-lt"/>
              <a:buAutoNum type="alphaUcPeriod"/>
              <a:defRPr/>
            </a:pPr>
            <a:r>
              <a:rPr lang="en-US" sz="2700" b="1" dirty="0" smtClean="0"/>
              <a:t>Objective eligibility criteria </a:t>
            </a:r>
          </a:p>
          <a:p>
            <a:pPr marL="971550" lvl="1" indent="-514350" eaLnBrk="1" hangingPunct="1">
              <a:spcBef>
                <a:spcPts val="1200"/>
              </a:spcBef>
              <a:buFont typeface="+mj-lt"/>
              <a:buAutoNum type="alphaUcPeriod"/>
              <a:defRPr/>
            </a:pPr>
            <a:r>
              <a:rPr lang="en-US" sz="2700" b="1" dirty="0" smtClean="0"/>
              <a:t>High-risk &amp; high-need participants</a:t>
            </a:r>
          </a:p>
          <a:p>
            <a:pPr marL="971550" lvl="1" indent="-514350" eaLnBrk="1" hangingPunct="1">
              <a:spcBef>
                <a:spcPts val="1200"/>
              </a:spcBef>
              <a:buFont typeface="+mj-lt"/>
              <a:buAutoNum type="alphaUcPeriod"/>
              <a:defRPr/>
            </a:pPr>
            <a:r>
              <a:rPr lang="en-US" sz="2700" b="1" dirty="0" smtClean="0"/>
              <a:t>Validated eligibility assessments</a:t>
            </a:r>
            <a:endParaRPr lang="en-US" sz="2400" b="1" dirty="0" smtClean="0"/>
          </a:p>
          <a:p>
            <a:pPr marL="971550" lvl="1" indent="-514350" eaLnBrk="1" hangingPunct="1">
              <a:spcBef>
                <a:spcPts val="1200"/>
              </a:spcBef>
              <a:buFont typeface="+mj-lt"/>
              <a:buAutoNum type="alphaUcPeriod"/>
              <a:defRPr/>
            </a:pPr>
            <a:r>
              <a:rPr lang="en-US" sz="2700" b="1" dirty="0" smtClean="0"/>
              <a:t>Criminal history disqualifications</a:t>
            </a:r>
          </a:p>
          <a:p>
            <a:pPr marL="1371600" lvl="2" indent="-514350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2300" b="1" dirty="0" smtClean="0"/>
              <a:t>“Barring legal prohibitions . . .”</a:t>
            </a:r>
          </a:p>
          <a:p>
            <a:pPr marL="971550" lvl="1" indent="-514350" eaLnBrk="1" hangingPunct="1">
              <a:spcBef>
                <a:spcPts val="1200"/>
              </a:spcBef>
              <a:buFont typeface="+mj-lt"/>
              <a:buAutoNum type="alphaUcPeriod"/>
              <a:defRPr/>
            </a:pPr>
            <a:r>
              <a:rPr lang="en-US" sz="2600" b="1" dirty="0" smtClean="0"/>
              <a:t>Clinical disqualifications</a:t>
            </a:r>
          </a:p>
          <a:p>
            <a:pPr marL="1371600" lvl="2" indent="-514350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2200" b="1" dirty="0" smtClean="0"/>
              <a:t>“If adequate treatment is available . . . “</a:t>
            </a:r>
          </a:p>
          <a:p>
            <a:pPr lvl="1" eaLnBrk="1" hangingPunct="1">
              <a:buNone/>
              <a:defRPr/>
            </a:pPr>
            <a:endParaRPr lang="en-US" sz="2400" b="1" dirty="0" smtClean="0"/>
          </a:p>
        </p:txBody>
      </p:sp>
      <p:pic>
        <p:nvPicPr>
          <p:cNvPr id="5" name="Picture 4" descr="NADCP_Logo1_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10235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0" y="0"/>
            <a:ext cx="2286000" cy="6858000"/>
            <a:chOff x="7329" y="0"/>
            <a:chExt cx="8398" cy="15840"/>
          </a:xfrm>
          <a:scene3d>
            <a:camera prst="orthographicFront"/>
            <a:lightRig rig="sunset" dir="t"/>
          </a:scene3d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7344" y="0"/>
              <a:ext cx="8383" cy="15840"/>
              <a:chOff x="7560" y="0"/>
              <a:chExt cx="8047" cy="15840"/>
            </a:xfrm>
          </p:grpSpPr>
          <p:sp>
            <p:nvSpPr>
              <p:cNvPr id="10" name="Rectangle 4"/>
              <p:cNvSpPr>
                <a:spLocks noChangeArrowheads="1"/>
              </p:cNvSpPr>
              <p:nvPr/>
            </p:nvSpPr>
            <p:spPr bwMode="auto">
              <a:xfrm>
                <a:off x="7755" y="0"/>
                <a:ext cx="7852" cy="15840"/>
              </a:xfrm>
              <a:prstGeom prst="rect">
                <a:avLst/>
              </a:prstGeom>
              <a:solidFill>
                <a:srgbClr val="A80054"/>
              </a:solidFill>
              <a:ln w="9525">
                <a:noFill/>
                <a:miter lim="800000"/>
                <a:headEnd/>
                <a:tailEnd/>
              </a:ln>
              <a:sp3d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1" name="Rectangle 5" descr="Light vertical"/>
              <p:cNvSpPr>
                <a:spLocks noChangeArrowheads="1"/>
              </p:cNvSpPr>
              <p:nvPr/>
            </p:nvSpPr>
            <p:spPr bwMode="auto">
              <a:xfrm>
                <a:off x="7560" y="8"/>
                <a:ext cx="195" cy="15825"/>
              </a:xfrm>
              <a:prstGeom prst="rect">
                <a:avLst/>
              </a:prstGeom>
              <a:pattFill prst="ltVert">
                <a:fgClr>
                  <a:srgbClr val="993300">
                    <a:alpha val="80000"/>
                  </a:srgbClr>
                </a:fgClr>
                <a:bgClr>
                  <a:srgbClr val="FFFFFF">
                    <a:alpha val="80000"/>
                  </a:srgbClr>
                </a:bgClr>
              </a:pattFill>
              <a:ln w="12700">
                <a:noFill/>
                <a:miter lim="800000"/>
                <a:headEnd/>
                <a:tailEnd/>
              </a:ln>
              <a:effectLst/>
              <a:sp3d/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7344" y="0"/>
              <a:ext cx="4896" cy="39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329" y="10658"/>
              <a:ext cx="4889" cy="4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7C1E2E"/>
                </a:solidFill>
              </a:rPr>
              <a:t>Key Moments in NADCP History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0" y="38100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Target Population</a:t>
            </a:r>
            <a:endParaRPr kumimoji="0" lang="en-US" sz="5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14" name="Picture 4" descr="NADCP_Logo1_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01980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6297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6781800" cy="4876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3100" b="1" dirty="0" smtClean="0"/>
              <a:t>Equivalent opportunities to participate and succeed in Drug Court</a:t>
            </a:r>
          </a:p>
          <a:p>
            <a:pPr lvl="1" eaLnBrk="1" hangingPunct="1">
              <a:buNone/>
              <a:defRPr/>
            </a:pPr>
            <a:endParaRPr lang="en-US" sz="2400" b="1" dirty="0" smtClean="0"/>
          </a:p>
        </p:txBody>
      </p:sp>
      <p:pic>
        <p:nvPicPr>
          <p:cNvPr id="5" name="Picture 4" descr="NADCP_Logo1_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10235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0" y="0"/>
            <a:ext cx="2286000" cy="6858000"/>
            <a:chOff x="7329" y="0"/>
            <a:chExt cx="8398" cy="15840"/>
          </a:xfrm>
          <a:scene3d>
            <a:camera prst="orthographicFront"/>
            <a:lightRig rig="sunset" dir="t"/>
          </a:scene3d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7344" y="0"/>
              <a:ext cx="8383" cy="15840"/>
              <a:chOff x="7560" y="0"/>
              <a:chExt cx="8047" cy="15840"/>
            </a:xfrm>
          </p:grpSpPr>
          <p:sp>
            <p:nvSpPr>
              <p:cNvPr id="10" name="Rectangle 4"/>
              <p:cNvSpPr>
                <a:spLocks noChangeArrowheads="1"/>
              </p:cNvSpPr>
              <p:nvPr/>
            </p:nvSpPr>
            <p:spPr bwMode="auto">
              <a:xfrm>
                <a:off x="7755" y="0"/>
                <a:ext cx="7852" cy="15840"/>
              </a:xfrm>
              <a:prstGeom prst="rect">
                <a:avLst/>
              </a:prstGeom>
              <a:solidFill>
                <a:srgbClr val="A80054"/>
              </a:solidFill>
              <a:ln w="9525">
                <a:noFill/>
                <a:miter lim="800000"/>
                <a:headEnd/>
                <a:tailEnd/>
              </a:ln>
              <a:sp3d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1" name="Rectangle 5" descr="Light vertical"/>
              <p:cNvSpPr>
                <a:spLocks noChangeArrowheads="1"/>
              </p:cNvSpPr>
              <p:nvPr/>
            </p:nvSpPr>
            <p:spPr bwMode="auto">
              <a:xfrm>
                <a:off x="7560" y="8"/>
                <a:ext cx="195" cy="15825"/>
              </a:xfrm>
              <a:prstGeom prst="rect">
                <a:avLst/>
              </a:prstGeom>
              <a:pattFill prst="ltVert">
                <a:fgClr>
                  <a:srgbClr val="993300">
                    <a:alpha val="80000"/>
                  </a:srgbClr>
                </a:fgClr>
                <a:bgClr>
                  <a:srgbClr val="FFFFFF">
                    <a:alpha val="80000"/>
                  </a:srgbClr>
                </a:bgClr>
              </a:pattFill>
              <a:ln w="12700">
                <a:noFill/>
                <a:miter lim="800000"/>
                <a:headEnd/>
                <a:tailEnd/>
              </a:ln>
              <a:effectLst/>
              <a:sp3d/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7344" y="0"/>
              <a:ext cx="4896" cy="39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329" y="10658"/>
              <a:ext cx="4889" cy="4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7C1E2E"/>
                </a:solidFill>
              </a:rPr>
              <a:t>Key Moments in NADCP History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0" y="38100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5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Hx</a:t>
            </a:r>
            <a:r>
              <a:rPr lang="en-US" sz="5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 Disadvantaged Groups</a:t>
            </a:r>
            <a:endParaRPr kumimoji="0" lang="en-US" sz="5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14" name="Picture 4" descr="NADCP_Logo1_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01980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ChangeArrowheads="1"/>
          </p:cNvSpPr>
          <p:nvPr/>
        </p:nvSpPr>
        <p:spPr bwMode="auto">
          <a:xfrm>
            <a:off x="0" y="457200"/>
            <a:ext cx="8763000" cy="762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u="none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3091" name="Rectangle 3"/>
          <p:cNvSpPr>
            <a:spLocks noChangeArrowheads="1"/>
          </p:cNvSpPr>
          <p:nvPr/>
        </p:nvSpPr>
        <p:spPr bwMode="auto">
          <a:xfrm>
            <a:off x="0" y="152400"/>
            <a:ext cx="8686800" cy="914400"/>
          </a:xfrm>
          <a:prstGeom prst="rect">
            <a:avLst/>
          </a:prstGeom>
          <a:solidFill>
            <a:srgbClr val="D9C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u="none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3092" name="Text Box 4"/>
          <p:cNvSpPr txBox="1">
            <a:spLocks noChangeArrowheads="1"/>
          </p:cNvSpPr>
          <p:nvPr/>
        </p:nvSpPr>
        <p:spPr bwMode="auto">
          <a:xfrm>
            <a:off x="8158163" y="95250"/>
            <a:ext cx="18415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defRPr/>
            </a:pPr>
            <a:endParaRPr lang="en-US" sz="3200" b="1" u="none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73094" name="Text Box 6"/>
          <p:cNvSpPr txBox="1">
            <a:spLocks noChangeArrowheads="1"/>
          </p:cNvSpPr>
          <p:nvPr/>
        </p:nvSpPr>
        <p:spPr bwMode="auto">
          <a:xfrm>
            <a:off x="8061325" y="19050"/>
            <a:ext cx="18415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defRPr/>
            </a:pPr>
            <a:endParaRPr lang="en-US" sz="3200" b="1" u="none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52400" y="228600"/>
            <a:ext cx="8534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kumimoji="1" lang="en-US" sz="4800" u="none" dirty="0">
                <a:solidFill>
                  <a:srgbClr val="00326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Minority Representation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838200" y="1524000"/>
          <a:ext cx="7467600" cy="4572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89200"/>
                <a:gridCol w="2489200"/>
                <a:gridCol w="2489200"/>
              </a:tblGrid>
              <a:tr h="914400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Race or Ethnicity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Average % (SD)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none" dirty="0" smtClean="0"/>
                        <a:t>    </a:t>
                      </a:r>
                      <a:r>
                        <a:rPr lang="en-US" u="sng" dirty="0" smtClean="0"/>
                        <a:t>Range</a:t>
                      </a:r>
                      <a:endParaRPr lang="en-US" u="sng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dirty="0" smtClean="0"/>
                        <a:t>Caucasian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62% (14%)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1% - 98%</a:t>
                      </a:r>
                      <a:endParaRPr lang="en-US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dirty="0" smtClean="0"/>
                        <a:t>African-American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21% (28%)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1% - 95%</a:t>
                      </a:r>
                      <a:endParaRPr lang="en-US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 / Latino(a)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 (17%)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0% - 95%</a:t>
                      </a:r>
                      <a:endParaRPr lang="en-US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dirty="0" smtClean="0"/>
                        <a:t>Native 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 1% - 22%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3281" name="Picture 10" descr="http://franklinstripfanatics.com/wp-content/uploads/2008/09/aa_hands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4088" y="4953000"/>
            <a:ext cx="1763712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 bwMode="auto">
          <a:xfrm>
            <a:off x="0" y="22860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Minority Representation</a:t>
            </a:r>
            <a:endParaRPr kumimoji="0" lang="en-US" sz="5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5867400" y="3276600"/>
            <a:ext cx="1371600" cy="609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791200" y="4191000"/>
            <a:ext cx="1371600" cy="609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791200" y="5105400"/>
            <a:ext cx="1371600" cy="609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3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ChangeArrowheads="1"/>
          </p:cNvSpPr>
          <p:nvPr/>
        </p:nvSpPr>
        <p:spPr bwMode="auto">
          <a:xfrm>
            <a:off x="0" y="609600"/>
            <a:ext cx="8763000" cy="762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u="none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4179" name="Rectangle 3"/>
          <p:cNvSpPr>
            <a:spLocks noChangeArrowheads="1"/>
          </p:cNvSpPr>
          <p:nvPr/>
        </p:nvSpPr>
        <p:spPr bwMode="auto">
          <a:xfrm>
            <a:off x="0" y="152400"/>
            <a:ext cx="8686800" cy="1066800"/>
          </a:xfrm>
          <a:prstGeom prst="rect">
            <a:avLst/>
          </a:prstGeom>
          <a:solidFill>
            <a:srgbClr val="D9C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u="none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4180" name="Text Box 4"/>
          <p:cNvSpPr txBox="1">
            <a:spLocks noChangeArrowheads="1"/>
          </p:cNvSpPr>
          <p:nvPr/>
        </p:nvSpPr>
        <p:spPr bwMode="auto">
          <a:xfrm>
            <a:off x="152400" y="228600"/>
            <a:ext cx="8534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kumimoji="1" lang="en-US" sz="4800" u="none" dirty="0">
                <a:solidFill>
                  <a:srgbClr val="00326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Minority Representation</a:t>
            </a:r>
          </a:p>
        </p:txBody>
      </p:sp>
      <p:sp>
        <p:nvSpPr>
          <p:cNvPr id="434181" name="Text Box 5"/>
          <p:cNvSpPr txBox="1">
            <a:spLocks noChangeArrowheads="1"/>
          </p:cNvSpPr>
          <p:nvPr/>
        </p:nvSpPr>
        <p:spPr bwMode="auto">
          <a:xfrm>
            <a:off x="8158163" y="95250"/>
            <a:ext cx="18415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defRPr/>
            </a:pPr>
            <a:endParaRPr lang="en-US" sz="3200" u="none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1447800"/>
          <a:ext cx="9099550" cy="496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Chart" r:id="rId4" imgW="8067559" imgH="4400390" progId="MSGraph.Chart.8">
                  <p:embed followColorScheme="full"/>
                </p:oleObj>
              </mc:Choice>
              <mc:Fallback>
                <p:oleObj name="Chart" r:id="rId4" imgW="8067559" imgH="440039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47800"/>
                        <a:ext cx="9099550" cy="496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4186" name="Text Box 10"/>
          <p:cNvSpPr txBox="1">
            <a:spLocks noChangeArrowheads="1"/>
          </p:cNvSpPr>
          <p:nvPr/>
        </p:nvSpPr>
        <p:spPr bwMode="auto">
          <a:xfrm rot="16200000">
            <a:off x="5568157" y="2520156"/>
            <a:ext cx="400050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anchorCtr="1">
            <a:spAutoFit/>
          </a:bodyPr>
          <a:lstStyle/>
          <a:p>
            <a:pPr>
              <a:defRPr/>
            </a:pPr>
            <a:r>
              <a:rPr lang="en-US" sz="1400" u="none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39%</a:t>
            </a: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 rot="16200000">
            <a:off x="4806157" y="4139406"/>
            <a:ext cx="400050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anchorCtr="1">
            <a:spAutoFit/>
          </a:bodyPr>
          <a:lstStyle/>
          <a:p>
            <a:pPr>
              <a:defRPr/>
            </a:pPr>
            <a:r>
              <a:rPr lang="en-US" sz="1400" u="none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13%</a:t>
            </a: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 rot="16200000">
            <a:off x="4501357" y="3148806"/>
            <a:ext cx="400050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anchorCtr="1">
            <a:spAutoFit/>
          </a:bodyPr>
          <a:lstStyle/>
          <a:p>
            <a:pPr>
              <a:defRPr/>
            </a:pPr>
            <a:r>
              <a:rPr lang="en-US" sz="1400" u="none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29%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 rot="16200000">
            <a:off x="3739357" y="4272756"/>
            <a:ext cx="400050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anchorCtr="1">
            <a:spAutoFit/>
          </a:bodyPr>
          <a:lstStyle/>
          <a:p>
            <a:pPr>
              <a:defRPr/>
            </a:pPr>
            <a:r>
              <a:rPr lang="en-US" sz="1400" u="none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10%</a:t>
            </a: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 rot="16200000">
            <a:off x="3388519" y="3625056"/>
            <a:ext cx="400050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anchorCtr="1">
            <a:spAutoFit/>
          </a:bodyPr>
          <a:lstStyle/>
          <a:p>
            <a:pPr>
              <a:defRPr/>
            </a:pPr>
            <a:r>
              <a:rPr lang="en-US" sz="1400" u="none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21%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 rot="16200000">
            <a:off x="2291557" y="3167856"/>
            <a:ext cx="400050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anchorCtr="1">
            <a:spAutoFit/>
          </a:bodyPr>
          <a:lstStyle/>
          <a:p>
            <a:pPr>
              <a:defRPr/>
            </a:pPr>
            <a:r>
              <a:rPr lang="en-US" sz="1400" u="none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28%</a:t>
            </a: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 rot="16200000">
            <a:off x="6330157" y="2234406"/>
            <a:ext cx="400050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anchorCtr="1">
            <a:spAutoFit/>
          </a:bodyPr>
          <a:lstStyle/>
          <a:p>
            <a:pPr>
              <a:defRPr/>
            </a:pPr>
            <a:r>
              <a:rPr lang="en-US" sz="1400" u="none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44%</a:t>
            </a:r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 rot="16200000">
            <a:off x="7015957" y="3682206"/>
            <a:ext cx="400050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anchorCtr="1">
            <a:spAutoFit/>
          </a:bodyPr>
          <a:lstStyle/>
          <a:p>
            <a:pPr>
              <a:defRPr/>
            </a:pPr>
            <a:r>
              <a:rPr lang="en-US" sz="1400" u="none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20%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 rot="16200000">
            <a:off x="5918994" y="3967956"/>
            <a:ext cx="400050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anchorCtr="1">
            <a:spAutoFit/>
          </a:bodyPr>
          <a:lstStyle/>
          <a:p>
            <a:pPr>
              <a:defRPr/>
            </a:pPr>
            <a:r>
              <a:rPr lang="en-US" sz="1400" u="none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16%</a:t>
            </a: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 rot="16200000">
            <a:off x="2550319" y="4882357"/>
            <a:ext cx="492125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anchorCtr="1">
            <a:spAutoFit/>
          </a:bodyPr>
          <a:lstStyle/>
          <a:p>
            <a:pPr>
              <a:defRPr/>
            </a:pPr>
            <a:r>
              <a:rPr lang="en-US" sz="2000" u="none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?</a:t>
            </a:r>
          </a:p>
        </p:txBody>
      </p:sp>
      <p:sp>
        <p:nvSpPr>
          <p:cNvPr id="25" name="Text Box 10"/>
          <p:cNvSpPr txBox="1">
            <a:spLocks noChangeArrowheads="1"/>
          </p:cNvSpPr>
          <p:nvPr/>
        </p:nvSpPr>
        <p:spPr bwMode="auto">
          <a:xfrm rot="16200000">
            <a:off x="1575594" y="3967956"/>
            <a:ext cx="400050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anchorCtr="1">
            <a:spAutoFit/>
          </a:bodyPr>
          <a:lstStyle/>
          <a:p>
            <a:pPr>
              <a:defRPr/>
            </a:pPr>
            <a:r>
              <a:rPr lang="en-US" sz="1400" u="none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15%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 rot="16200000">
            <a:off x="1148557" y="4063206"/>
            <a:ext cx="400050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anchorCtr="1">
            <a:spAutoFit/>
          </a:bodyPr>
          <a:lstStyle/>
          <a:p>
            <a:pPr>
              <a:defRPr/>
            </a:pPr>
            <a:r>
              <a:rPr lang="en-US" sz="1400" u="none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14%</a:t>
            </a:r>
          </a:p>
        </p:txBody>
      </p:sp>
      <p:sp>
        <p:nvSpPr>
          <p:cNvPr id="27" name="Title 1"/>
          <p:cNvSpPr txBox="1">
            <a:spLocks/>
          </p:cNvSpPr>
          <p:nvPr/>
        </p:nvSpPr>
        <p:spPr bwMode="auto">
          <a:xfrm>
            <a:off x="0" y="22860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Minority Representation</a:t>
            </a:r>
            <a:endParaRPr kumimoji="0" lang="en-US" sz="5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819399" y="2876549"/>
            <a:ext cx="1676401" cy="3829051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0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ChangeArrowheads="1"/>
          </p:cNvSpPr>
          <p:nvPr/>
        </p:nvSpPr>
        <p:spPr bwMode="auto">
          <a:xfrm>
            <a:off x="0" y="609600"/>
            <a:ext cx="8763000" cy="762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u="none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4179" name="Rectangle 3"/>
          <p:cNvSpPr>
            <a:spLocks noChangeArrowheads="1"/>
          </p:cNvSpPr>
          <p:nvPr/>
        </p:nvSpPr>
        <p:spPr bwMode="auto">
          <a:xfrm>
            <a:off x="0" y="152400"/>
            <a:ext cx="8686800" cy="1066800"/>
          </a:xfrm>
          <a:prstGeom prst="rect">
            <a:avLst/>
          </a:prstGeom>
          <a:solidFill>
            <a:srgbClr val="D9C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u="none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4180" name="Text Box 4"/>
          <p:cNvSpPr txBox="1">
            <a:spLocks noChangeArrowheads="1"/>
          </p:cNvSpPr>
          <p:nvPr/>
        </p:nvSpPr>
        <p:spPr bwMode="auto">
          <a:xfrm>
            <a:off x="152400" y="228600"/>
            <a:ext cx="8534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kumimoji="1" lang="en-US" sz="4800" u="none" dirty="0">
                <a:solidFill>
                  <a:srgbClr val="00326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Minority Representation</a:t>
            </a:r>
          </a:p>
        </p:txBody>
      </p:sp>
      <p:sp>
        <p:nvSpPr>
          <p:cNvPr id="434181" name="Text Box 5"/>
          <p:cNvSpPr txBox="1">
            <a:spLocks noChangeArrowheads="1"/>
          </p:cNvSpPr>
          <p:nvPr/>
        </p:nvSpPr>
        <p:spPr bwMode="auto">
          <a:xfrm>
            <a:off x="8158163" y="95250"/>
            <a:ext cx="18415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defRPr/>
            </a:pPr>
            <a:endParaRPr lang="en-US" sz="3200" u="none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1447800"/>
          <a:ext cx="9099550" cy="496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name="Chart" r:id="rId4" imgW="8067559" imgH="4400390" progId="MSGraph.Chart.8">
                  <p:embed followColorScheme="full"/>
                </p:oleObj>
              </mc:Choice>
              <mc:Fallback>
                <p:oleObj name="Chart" r:id="rId4" imgW="8067559" imgH="440039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47800"/>
                        <a:ext cx="9099550" cy="496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4186" name="Text Box 10"/>
          <p:cNvSpPr txBox="1">
            <a:spLocks noChangeArrowheads="1"/>
          </p:cNvSpPr>
          <p:nvPr/>
        </p:nvSpPr>
        <p:spPr bwMode="auto">
          <a:xfrm rot="16200000">
            <a:off x="5568157" y="2520156"/>
            <a:ext cx="400050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anchorCtr="1">
            <a:spAutoFit/>
          </a:bodyPr>
          <a:lstStyle/>
          <a:p>
            <a:pPr>
              <a:defRPr/>
            </a:pPr>
            <a:r>
              <a:rPr lang="en-US" sz="1400" u="none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39%</a:t>
            </a: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 rot="16200000">
            <a:off x="4806157" y="4139406"/>
            <a:ext cx="400050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anchorCtr="1">
            <a:spAutoFit/>
          </a:bodyPr>
          <a:lstStyle/>
          <a:p>
            <a:pPr>
              <a:defRPr/>
            </a:pPr>
            <a:r>
              <a:rPr lang="en-US" sz="1400" u="none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13%</a:t>
            </a: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 rot="16200000">
            <a:off x="4501357" y="3148806"/>
            <a:ext cx="400050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anchorCtr="1">
            <a:spAutoFit/>
          </a:bodyPr>
          <a:lstStyle/>
          <a:p>
            <a:pPr>
              <a:defRPr/>
            </a:pPr>
            <a:r>
              <a:rPr lang="en-US" sz="1400" u="none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29%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 rot="16200000">
            <a:off x="3739357" y="4272756"/>
            <a:ext cx="400050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anchorCtr="1">
            <a:spAutoFit/>
          </a:bodyPr>
          <a:lstStyle/>
          <a:p>
            <a:pPr>
              <a:defRPr/>
            </a:pPr>
            <a:r>
              <a:rPr lang="en-US" sz="1400" u="none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10%</a:t>
            </a: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 rot="16200000">
            <a:off x="3388519" y="3625056"/>
            <a:ext cx="400050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anchorCtr="1">
            <a:spAutoFit/>
          </a:bodyPr>
          <a:lstStyle/>
          <a:p>
            <a:pPr>
              <a:defRPr/>
            </a:pPr>
            <a:r>
              <a:rPr lang="en-US" sz="1400" u="none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21%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 rot="16200000">
            <a:off x="2291557" y="3167856"/>
            <a:ext cx="400050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anchorCtr="1">
            <a:spAutoFit/>
          </a:bodyPr>
          <a:lstStyle/>
          <a:p>
            <a:pPr>
              <a:defRPr/>
            </a:pPr>
            <a:r>
              <a:rPr lang="en-US" sz="1400" u="none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28%</a:t>
            </a: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 rot="16200000">
            <a:off x="6330157" y="2234406"/>
            <a:ext cx="400050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anchorCtr="1">
            <a:spAutoFit/>
          </a:bodyPr>
          <a:lstStyle/>
          <a:p>
            <a:pPr>
              <a:defRPr/>
            </a:pPr>
            <a:r>
              <a:rPr lang="en-US" sz="1400" u="none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44%</a:t>
            </a:r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 rot="16200000">
            <a:off x="7015957" y="3682206"/>
            <a:ext cx="400050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anchorCtr="1">
            <a:spAutoFit/>
          </a:bodyPr>
          <a:lstStyle/>
          <a:p>
            <a:pPr>
              <a:defRPr/>
            </a:pPr>
            <a:r>
              <a:rPr lang="en-US" sz="1400" u="none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20%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 rot="16200000">
            <a:off x="5918994" y="3967956"/>
            <a:ext cx="400050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anchorCtr="1">
            <a:spAutoFit/>
          </a:bodyPr>
          <a:lstStyle/>
          <a:p>
            <a:pPr>
              <a:defRPr/>
            </a:pPr>
            <a:r>
              <a:rPr lang="en-US" sz="1400" u="none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16%</a:t>
            </a: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 rot="16200000">
            <a:off x="2550319" y="4882357"/>
            <a:ext cx="492125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anchorCtr="1">
            <a:spAutoFit/>
          </a:bodyPr>
          <a:lstStyle/>
          <a:p>
            <a:pPr>
              <a:defRPr/>
            </a:pPr>
            <a:r>
              <a:rPr lang="en-US" sz="2000" u="none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?</a:t>
            </a:r>
          </a:p>
        </p:txBody>
      </p:sp>
      <p:sp>
        <p:nvSpPr>
          <p:cNvPr id="25" name="Text Box 10"/>
          <p:cNvSpPr txBox="1">
            <a:spLocks noChangeArrowheads="1"/>
          </p:cNvSpPr>
          <p:nvPr/>
        </p:nvSpPr>
        <p:spPr bwMode="auto">
          <a:xfrm rot="16200000">
            <a:off x="1575594" y="3967956"/>
            <a:ext cx="400050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anchorCtr="1">
            <a:spAutoFit/>
          </a:bodyPr>
          <a:lstStyle/>
          <a:p>
            <a:pPr>
              <a:defRPr/>
            </a:pPr>
            <a:r>
              <a:rPr lang="en-US" sz="1400" u="none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15%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 rot="16200000">
            <a:off x="1148557" y="4063206"/>
            <a:ext cx="400050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anchorCtr="1">
            <a:spAutoFit/>
          </a:bodyPr>
          <a:lstStyle/>
          <a:p>
            <a:pPr>
              <a:defRPr/>
            </a:pPr>
            <a:r>
              <a:rPr lang="en-US" sz="1400" u="none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14%</a:t>
            </a:r>
          </a:p>
        </p:txBody>
      </p:sp>
      <p:sp>
        <p:nvSpPr>
          <p:cNvPr id="27" name="Title 1"/>
          <p:cNvSpPr txBox="1">
            <a:spLocks/>
          </p:cNvSpPr>
          <p:nvPr/>
        </p:nvSpPr>
        <p:spPr bwMode="auto">
          <a:xfrm>
            <a:off x="0" y="22860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Minority Representation</a:t>
            </a:r>
            <a:endParaRPr kumimoji="0" lang="en-US" sz="5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28" name="Oval 27"/>
          <p:cNvSpPr/>
          <p:nvPr/>
        </p:nvSpPr>
        <p:spPr bwMode="auto">
          <a:xfrm rot="16200000">
            <a:off x="3175794" y="2032794"/>
            <a:ext cx="735012" cy="3276600"/>
          </a:xfrm>
          <a:prstGeom prst="ellipse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anchor="ctr" anchorCtr="1">
            <a:spAutoFit/>
          </a:bodyPr>
          <a:lstStyle/>
          <a:p>
            <a:pPr>
              <a:defRPr/>
            </a:pPr>
            <a:endParaRPr lang="en-US" u="none">
              <a:ln w="38100"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9" name="Straight Connector 29"/>
          <p:cNvCxnSpPr>
            <a:cxnSpLocks noChangeShapeType="1"/>
          </p:cNvCxnSpPr>
          <p:nvPr/>
        </p:nvCxnSpPr>
        <p:spPr bwMode="auto">
          <a:xfrm>
            <a:off x="2743200" y="3505200"/>
            <a:ext cx="762000" cy="304800"/>
          </a:xfrm>
          <a:prstGeom prst="line">
            <a:avLst/>
          </a:prstGeom>
          <a:noFill/>
          <a:ln w="19050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Straight Connector 30"/>
          <p:cNvCxnSpPr>
            <a:cxnSpLocks noChangeShapeType="1"/>
          </p:cNvCxnSpPr>
          <p:nvPr/>
        </p:nvCxnSpPr>
        <p:spPr bwMode="auto">
          <a:xfrm flipV="1">
            <a:off x="3581400" y="3505200"/>
            <a:ext cx="838200" cy="304800"/>
          </a:xfrm>
          <a:prstGeom prst="line">
            <a:avLst/>
          </a:prstGeom>
          <a:noFill/>
          <a:ln w="19050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12594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ChangeArrowheads="1"/>
          </p:cNvSpPr>
          <p:nvPr/>
        </p:nvSpPr>
        <p:spPr bwMode="auto">
          <a:xfrm>
            <a:off x="0" y="457200"/>
            <a:ext cx="87630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7315" name="Rectangle 3"/>
          <p:cNvSpPr>
            <a:spLocks noChangeArrowheads="1"/>
          </p:cNvSpPr>
          <p:nvPr/>
        </p:nvSpPr>
        <p:spPr bwMode="auto">
          <a:xfrm>
            <a:off x="0" y="304800"/>
            <a:ext cx="8686800" cy="762000"/>
          </a:xfrm>
          <a:prstGeom prst="rect">
            <a:avLst/>
          </a:prstGeom>
          <a:solidFill>
            <a:srgbClr val="D9C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7316" name="Text Box 4"/>
          <p:cNvSpPr txBox="1">
            <a:spLocks noChangeArrowheads="1"/>
          </p:cNvSpPr>
          <p:nvPr/>
        </p:nvSpPr>
        <p:spPr bwMode="auto">
          <a:xfrm>
            <a:off x="-76200" y="304800"/>
            <a:ext cx="88392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kumimoji="1" lang="en-US" sz="4500" u="none" dirty="0">
                <a:solidFill>
                  <a:srgbClr val="00326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Poorer CJ Outcomes</a:t>
            </a:r>
          </a:p>
        </p:txBody>
      </p:sp>
      <p:sp>
        <p:nvSpPr>
          <p:cNvPr id="397326" name="Rectangle 14"/>
          <p:cNvSpPr>
            <a:spLocks noChangeArrowheads="1"/>
          </p:cNvSpPr>
          <p:nvPr/>
        </p:nvSpPr>
        <p:spPr bwMode="auto">
          <a:xfrm>
            <a:off x="152400" y="1219200"/>
            <a:ext cx="8763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 eaLnBrk="1" hangingPunct="1">
              <a:spcBef>
                <a:spcPts val="1200"/>
              </a:spcBef>
              <a:buFontTx/>
              <a:buChar char="•"/>
              <a:defRPr/>
            </a:pPr>
            <a:r>
              <a:rPr lang="en-US" sz="270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Male gender</a:t>
            </a:r>
          </a:p>
          <a:p>
            <a:pPr marL="342900" indent="-342900" algn="l" eaLnBrk="1" hangingPunct="1">
              <a:spcBef>
                <a:spcPts val="1200"/>
              </a:spcBef>
              <a:buFontTx/>
              <a:buChar char="•"/>
              <a:defRPr/>
            </a:pPr>
            <a:r>
              <a:rPr lang="en-US" sz="270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age &lt; 25 years</a:t>
            </a:r>
          </a:p>
          <a:p>
            <a:pPr marL="342900" indent="-342900" algn="l" eaLnBrk="1" hangingPunct="1">
              <a:lnSpc>
                <a:spcPct val="115000"/>
              </a:lnSpc>
              <a:spcBef>
                <a:spcPts val="1200"/>
              </a:spcBef>
              <a:buFontTx/>
              <a:buChar char="•"/>
              <a:defRPr/>
            </a:pPr>
            <a:r>
              <a:rPr lang="en-US" sz="270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Delinquency or substance abuse onset &lt; 16 years</a:t>
            </a:r>
          </a:p>
          <a:p>
            <a:pPr marL="342900" indent="-342900" algn="l" eaLnBrk="1" hangingPunct="1">
              <a:lnSpc>
                <a:spcPct val="115000"/>
              </a:lnSpc>
              <a:spcBef>
                <a:spcPts val="1200"/>
              </a:spcBef>
              <a:buFontTx/>
              <a:buChar char="•"/>
              <a:defRPr/>
            </a:pPr>
            <a:r>
              <a:rPr lang="en-US" sz="270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Drug of choice (e.g., crack cocaine)</a:t>
            </a:r>
          </a:p>
          <a:p>
            <a:pPr marL="342900" indent="-342900" algn="l" eaLnBrk="1" hangingPunct="1">
              <a:lnSpc>
                <a:spcPct val="115000"/>
              </a:lnSpc>
              <a:spcBef>
                <a:spcPts val="1200"/>
              </a:spcBef>
              <a:buFontTx/>
              <a:buChar char="•"/>
              <a:defRPr/>
            </a:pPr>
            <a:r>
              <a:rPr lang="en-US" sz="270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Lower income or chronically unemployed</a:t>
            </a:r>
          </a:p>
          <a:p>
            <a:pPr marL="342900" indent="-342900" algn="l" eaLnBrk="1" hangingPunct="1">
              <a:lnSpc>
                <a:spcPct val="115000"/>
              </a:lnSpc>
              <a:spcBef>
                <a:spcPts val="1200"/>
              </a:spcBef>
              <a:buFontTx/>
              <a:buChar char="•"/>
              <a:defRPr/>
            </a:pPr>
            <a:r>
              <a:rPr lang="en-US" sz="270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Prior rehabilitation failures</a:t>
            </a:r>
          </a:p>
          <a:p>
            <a:pPr marL="342900" indent="-342900" algn="l" eaLnBrk="1" hangingPunct="1">
              <a:lnSpc>
                <a:spcPct val="115000"/>
              </a:lnSpc>
              <a:spcBef>
                <a:spcPts val="1200"/>
              </a:spcBef>
              <a:buFontTx/>
              <a:buChar char="•"/>
              <a:defRPr/>
            </a:pPr>
            <a:r>
              <a:rPr lang="en-US" sz="270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Antisocial Personality Disorder</a:t>
            </a:r>
          </a:p>
          <a:p>
            <a:pPr marL="342900" indent="-342900" algn="l" eaLnBrk="1" hangingPunct="1">
              <a:lnSpc>
                <a:spcPct val="115000"/>
              </a:lnSpc>
              <a:spcBef>
                <a:spcPts val="1200"/>
              </a:spcBef>
              <a:buFontTx/>
              <a:buChar char="•"/>
              <a:defRPr/>
            </a:pPr>
            <a:r>
              <a:rPr lang="en-US" sz="270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Familial history of crime or addiction</a:t>
            </a:r>
          </a:p>
          <a:p>
            <a:pPr marL="342900" indent="-342900" algn="l" eaLnBrk="1" hangingPunct="1">
              <a:lnSpc>
                <a:spcPct val="115000"/>
              </a:lnSpc>
              <a:spcBef>
                <a:spcPts val="1200"/>
              </a:spcBef>
              <a:buFontTx/>
              <a:buChar char="•"/>
              <a:defRPr/>
            </a:pPr>
            <a:r>
              <a:rPr lang="en-US" sz="270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Criminal or substance abuse associations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22860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Risk for Treatment Failure</a:t>
            </a:r>
            <a:endParaRPr kumimoji="0" lang="en-US" sz="5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3132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73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ChangeArrowheads="1"/>
          </p:cNvSpPr>
          <p:nvPr/>
        </p:nvSpPr>
        <p:spPr bwMode="auto">
          <a:xfrm>
            <a:off x="0" y="457200"/>
            <a:ext cx="87630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7315" name="Rectangle 3"/>
          <p:cNvSpPr>
            <a:spLocks noChangeArrowheads="1"/>
          </p:cNvSpPr>
          <p:nvPr/>
        </p:nvSpPr>
        <p:spPr bwMode="auto">
          <a:xfrm>
            <a:off x="0" y="304800"/>
            <a:ext cx="8686800" cy="762000"/>
          </a:xfrm>
          <a:prstGeom prst="rect">
            <a:avLst/>
          </a:prstGeom>
          <a:solidFill>
            <a:srgbClr val="D9C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7316" name="Text Box 4"/>
          <p:cNvSpPr txBox="1">
            <a:spLocks noChangeArrowheads="1"/>
          </p:cNvSpPr>
          <p:nvPr/>
        </p:nvSpPr>
        <p:spPr bwMode="auto">
          <a:xfrm>
            <a:off x="-76200" y="304800"/>
            <a:ext cx="88392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kumimoji="1" lang="en-US" sz="4500" u="none" dirty="0">
                <a:solidFill>
                  <a:srgbClr val="00326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Poorer CJ Outcomes</a:t>
            </a:r>
          </a:p>
        </p:txBody>
      </p:sp>
      <p:sp>
        <p:nvSpPr>
          <p:cNvPr id="397326" name="Rectangle 14"/>
          <p:cNvSpPr>
            <a:spLocks noChangeArrowheads="1"/>
          </p:cNvSpPr>
          <p:nvPr/>
        </p:nvSpPr>
        <p:spPr bwMode="auto">
          <a:xfrm>
            <a:off x="152400" y="1219200"/>
            <a:ext cx="8763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 eaLnBrk="1" hangingPunct="1">
              <a:spcBef>
                <a:spcPts val="1200"/>
              </a:spcBef>
              <a:buFontTx/>
              <a:buChar char="•"/>
              <a:defRPr/>
            </a:pPr>
            <a:r>
              <a:rPr lang="en-US" sz="2700" b="1" u="none" dirty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Male gender</a:t>
            </a:r>
          </a:p>
          <a:p>
            <a:pPr marL="342900" indent="-342900" algn="l" eaLnBrk="1" hangingPunct="1">
              <a:spcBef>
                <a:spcPts val="1200"/>
              </a:spcBef>
              <a:buFontTx/>
              <a:buChar char="•"/>
              <a:defRPr/>
            </a:pPr>
            <a:r>
              <a:rPr lang="en-US" sz="2700" b="1" u="none" dirty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Current age &lt; 25 years</a:t>
            </a:r>
          </a:p>
          <a:p>
            <a:pPr marL="342900" indent="-342900" algn="l" eaLnBrk="1" hangingPunct="1">
              <a:lnSpc>
                <a:spcPct val="115000"/>
              </a:lnSpc>
              <a:spcBef>
                <a:spcPts val="1200"/>
              </a:spcBef>
              <a:buFontTx/>
              <a:buChar char="•"/>
              <a:defRPr/>
            </a:pPr>
            <a:r>
              <a:rPr lang="en-US" sz="2700" u="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Delinquency or substance abuse onset &lt; 16 years</a:t>
            </a:r>
          </a:p>
          <a:p>
            <a:pPr marL="342900" indent="-342900" algn="l" eaLnBrk="1" hangingPunct="1">
              <a:lnSpc>
                <a:spcPct val="115000"/>
              </a:lnSpc>
              <a:spcBef>
                <a:spcPts val="1200"/>
              </a:spcBef>
              <a:buFontTx/>
              <a:buChar char="•"/>
              <a:defRPr/>
            </a:pPr>
            <a:r>
              <a:rPr lang="en-US" sz="2700" u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Drug of choice (</a:t>
            </a:r>
            <a:r>
              <a:rPr lang="en-US" sz="2700" u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especially </a:t>
            </a:r>
            <a:r>
              <a:rPr lang="en-US" sz="2700" u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crack cocaine)</a:t>
            </a:r>
          </a:p>
          <a:p>
            <a:pPr marL="342900" indent="-342900" algn="l" eaLnBrk="1" hangingPunct="1">
              <a:lnSpc>
                <a:spcPct val="115000"/>
              </a:lnSpc>
              <a:spcBef>
                <a:spcPts val="1200"/>
              </a:spcBef>
              <a:buFontTx/>
              <a:buChar char="•"/>
              <a:defRPr/>
            </a:pPr>
            <a:r>
              <a:rPr lang="en-US" sz="2700" u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Lower income or </a:t>
            </a:r>
            <a:r>
              <a:rPr lang="en-US" sz="2700" u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chronic unemployment</a:t>
            </a:r>
            <a:endParaRPr lang="en-US" sz="2700" u="none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 eaLnBrk="1" hangingPunct="1">
              <a:lnSpc>
                <a:spcPct val="115000"/>
              </a:lnSpc>
              <a:spcBef>
                <a:spcPts val="1200"/>
              </a:spcBef>
              <a:buFontTx/>
              <a:buChar char="•"/>
              <a:defRPr/>
            </a:pPr>
            <a:r>
              <a:rPr lang="en-US" sz="2700" u="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Prior rehabilitation failures</a:t>
            </a:r>
          </a:p>
          <a:p>
            <a:pPr marL="342900" indent="-342900" algn="l" eaLnBrk="1" hangingPunct="1">
              <a:lnSpc>
                <a:spcPct val="115000"/>
              </a:lnSpc>
              <a:spcBef>
                <a:spcPts val="1200"/>
              </a:spcBef>
              <a:buFontTx/>
              <a:buChar char="•"/>
              <a:defRPr/>
            </a:pPr>
            <a:r>
              <a:rPr lang="en-US" sz="2700" u="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Antisocial Personality Disorder</a:t>
            </a:r>
          </a:p>
          <a:p>
            <a:pPr marL="342900" indent="-342900" algn="l" eaLnBrk="1" hangingPunct="1">
              <a:lnSpc>
                <a:spcPct val="115000"/>
              </a:lnSpc>
              <a:spcBef>
                <a:spcPts val="1200"/>
              </a:spcBef>
              <a:buFontTx/>
              <a:buChar char="•"/>
              <a:defRPr/>
            </a:pPr>
            <a:r>
              <a:rPr lang="en-US" sz="2700" u="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Familial history of crime or addiction</a:t>
            </a:r>
          </a:p>
          <a:p>
            <a:pPr marL="342900" indent="-342900" algn="l" eaLnBrk="1" hangingPunct="1">
              <a:lnSpc>
                <a:spcPct val="115000"/>
              </a:lnSpc>
              <a:spcBef>
                <a:spcPts val="1200"/>
              </a:spcBef>
              <a:buFontTx/>
              <a:buChar char="•"/>
              <a:defRPr/>
            </a:pPr>
            <a:r>
              <a:rPr lang="en-US" sz="2700" u="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Criminal or substance abuse associations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22860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Risk for Treatment Failure</a:t>
            </a:r>
            <a:endParaRPr kumimoji="0" lang="en-US" sz="5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3441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0" y="609600"/>
            <a:ext cx="8763000" cy="762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5029" name="Text Box 5"/>
          <p:cNvSpPr txBox="1">
            <a:spLocks noChangeArrowheads="1"/>
          </p:cNvSpPr>
          <p:nvPr/>
        </p:nvSpPr>
        <p:spPr bwMode="auto">
          <a:xfrm>
            <a:off x="8158163" y="95250"/>
            <a:ext cx="18415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defRPr/>
            </a:pPr>
            <a:endParaRPr lang="en-US" sz="32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0" y="1447800"/>
          <a:ext cx="9104313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Chart" r:id="rId4" imgW="8181814" imgH="4638502" progId="MSGraph.Chart.8">
                  <p:embed followColorScheme="full"/>
                </p:oleObj>
              </mc:Choice>
              <mc:Fallback>
                <p:oleObj name="Chart" r:id="rId4" imgW="8181814" imgH="4638502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47800"/>
                        <a:ext cx="9104313" cy="495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5039" name="Text Box 15"/>
          <p:cNvSpPr txBox="1">
            <a:spLocks noChangeArrowheads="1"/>
          </p:cNvSpPr>
          <p:nvPr/>
        </p:nvSpPr>
        <p:spPr bwMode="auto">
          <a:xfrm rot="16200000">
            <a:off x="2207419" y="5636419"/>
            <a:ext cx="4619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anchorCtr="1">
            <a:spAutoFit/>
          </a:bodyPr>
          <a:lstStyle/>
          <a:p>
            <a:pPr>
              <a:defRPr/>
            </a:pPr>
            <a:r>
              <a:rPr lang="en-US" sz="1800" u="none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n = 65</a:t>
            </a:r>
          </a:p>
        </p:txBody>
      </p:sp>
      <p:sp>
        <p:nvSpPr>
          <p:cNvPr id="385040" name="Text Box 16"/>
          <p:cNvSpPr txBox="1">
            <a:spLocks noChangeArrowheads="1"/>
          </p:cNvSpPr>
          <p:nvPr/>
        </p:nvSpPr>
        <p:spPr bwMode="auto">
          <a:xfrm rot="16200000">
            <a:off x="4188619" y="5636419"/>
            <a:ext cx="4619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anchorCtr="1">
            <a:spAutoFit/>
          </a:bodyPr>
          <a:lstStyle/>
          <a:p>
            <a:pPr>
              <a:defRPr/>
            </a:pPr>
            <a:r>
              <a:rPr lang="en-US" sz="1800" u="none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n =114</a:t>
            </a:r>
          </a:p>
        </p:txBody>
      </p:sp>
      <p:sp>
        <p:nvSpPr>
          <p:cNvPr id="385041" name="Text Box 17"/>
          <p:cNvSpPr txBox="1">
            <a:spLocks noChangeArrowheads="1"/>
          </p:cNvSpPr>
          <p:nvPr/>
        </p:nvSpPr>
        <p:spPr bwMode="auto">
          <a:xfrm rot="16200000">
            <a:off x="6093618" y="5641182"/>
            <a:ext cx="4619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anchorCtr="1">
            <a:spAutoFit/>
          </a:bodyPr>
          <a:lstStyle/>
          <a:p>
            <a:pPr>
              <a:defRPr/>
            </a:pPr>
            <a:r>
              <a:rPr lang="en-US" sz="1800" u="none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n = 56</a:t>
            </a:r>
          </a:p>
        </p:txBody>
      </p:sp>
      <p:sp>
        <p:nvSpPr>
          <p:cNvPr id="28" name="Rectangle 16"/>
          <p:cNvSpPr>
            <a:spLocks noChangeArrowheads="1"/>
          </p:cNvSpPr>
          <p:nvPr/>
        </p:nvSpPr>
        <p:spPr bwMode="auto">
          <a:xfrm>
            <a:off x="2362200" y="2362200"/>
            <a:ext cx="38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3000" u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*</a:t>
            </a:r>
          </a:p>
        </p:txBody>
      </p:sp>
      <p:sp>
        <p:nvSpPr>
          <p:cNvPr id="8202" name="Rectangle 27"/>
          <p:cNvSpPr>
            <a:spLocks noChangeArrowheads="1"/>
          </p:cNvSpPr>
          <p:nvPr/>
        </p:nvSpPr>
        <p:spPr bwMode="auto">
          <a:xfrm>
            <a:off x="76200" y="6411913"/>
            <a:ext cx="2971800" cy="3698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>
            <a:spAutoFit/>
          </a:bodyPr>
          <a:lstStyle>
            <a:lvl1pPr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800" u="none" dirty="0">
                <a:latin typeface="Arial" panose="020B0604020202020204" pitchFamily="34" charset="0"/>
              </a:rPr>
              <a:t>Vito &amp; Tewksbury, 1998</a:t>
            </a:r>
          </a:p>
        </p:txBody>
      </p:sp>
      <p:sp>
        <p:nvSpPr>
          <p:cNvPr id="8203" name="Rectangle 27"/>
          <p:cNvSpPr>
            <a:spLocks noChangeArrowheads="1"/>
          </p:cNvSpPr>
          <p:nvPr/>
        </p:nvSpPr>
        <p:spPr bwMode="auto">
          <a:xfrm>
            <a:off x="2743200" y="1916113"/>
            <a:ext cx="4267200" cy="3698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>
            <a:spAutoFit/>
          </a:bodyPr>
          <a:lstStyle>
            <a:lvl1pPr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800" b="1" u="none" dirty="0">
                <a:latin typeface="Arial" panose="020B0604020202020204" pitchFamily="34" charset="0"/>
              </a:rPr>
              <a:t>Successful Graduation Rates</a:t>
            </a:r>
          </a:p>
        </p:txBody>
      </p:sp>
      <p:sp>
        <p:nvSpPr>
          <p:cNvPr id="9229" name="Rectangle 16"/>
          <p:cNvSpPr>
            <a:spLocks noChangeArrowheads="1"/>
          </p:cNvSpPr>
          <p:nvPr/>
        </p:nvSpPr>
        <p:spPr bwMode="auto">
          <a:xfrm>
            <a:off x="2209800" y="3048000"/>
            <a:ext cx="1295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1500" b="1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41.5%</a:t>
            </a:r>
          </a:p>
        </p:txBody>
      </p:sp>
      <p:sp>
        <p:nvSpPr>
          <p:cNvPr id="9230" name="Rectangle 16"/>
          <p:cNvSpPr>
            <a:spLocks noChangeArrowheads="1"/>
          </p:cNvSpPr>
          <p:nvPr/>
        </p:nvSpPr>
        <p:spPr bwMode="auto">
          <a:xfrm>
            <a:off x="4191000" y="4038600"/>
            <a:ext cx="1295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1500" b="1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21.9%</a:t>
            </a:r>
          </a:p>
        </p:txBody>
      </p:sp>
      <p:sp>
        <p:nvSpPr>
          <p:cNvPr id="9231" name="Rectangle 16"/>
          <p:cNvSpPr>
            <a:spLocks noChangeArrowheads="1"/>
          </p:cNvSpPr>
          <p:nvPr/>
        </p:nvSpPr>
        <p:spPr bwMode="auto">
          <a:xfrm>
            <a:off x="6172200" y="4724400"/>
            <a:ext cx="1295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1500" b="1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7.1%</a:t>
            </a: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-76200" y="296863"/>
            <a:ext cx="883920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kumimoji="1" lang="en-US" sz="3800" u="none" dirty="0">
                <a:solidFill>
                  <a:srgbClr val="00326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African American Males 18 to 25</a:t>
            </a: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4495800" y="3413125"/>
            <a:ext cx="38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3000" u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*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2590800" y="2362200"/>
            <a:ext cx="38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3000" u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*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 bwMode="auto">
          <a:xfrm>
            <a:off x="0" y="22860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Culturally Proficient Treatment</a:t>
            </a:r>
            <a:endParaRPr kumimoji="0" lang="en-US" sz="49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1524000" y="2362200"/>
            <a:ext cx="1981201" cy="4038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92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6781800" cy="4876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3100" b="1" dirty="0" smtClean="0"/>
              <a:t>Equivalent opportunities to participate and succeed in Drug Court</a:t>
            </a:r>
          </a:p>
          <a:p>
            <a:pPr marL="971550" lvl="1" indent="-514350" eaLnBrk="1" hangingPunct="1">
              <a:spcBef>
                <a:spcPts val="1200"/>
              </a:spcBef>
              <a:buFont typeface="+mj-lt"/>
              <a:buAutoNum type="alphaUcPeriod"/>
              <a:defRPr/>
            </a:pPr>
            <a:r>
              <a:rPr lang="en-US" sz="2700" b="1" dirty="0" smtClean="0"/>
              <a:t>Equivalent access (intent &amp; impact) </a:t>
            </a:r>
          </a:p>
          <a:p>
            <a:pPr marL="971550" lvl="1" indent="-514350" eaLnBrk="1" hangingPunct="1">
              <a:spcBef>
                <a:spcPts val="1200"/>
              </a:spcBef>
              <a:buFont typeface="+mj-lt"/>
              <a:buAutoNum type="alphaUcPeriod"/>
              <a:defRPr/>
            </a:pPr>
            <a:r>
              <a:rPr lang="en-US" sz="2700" b="1" dirty="0" smtClean="0"/>
              <a:t>Equivalent retention</a:t>
            </a:r>
          </a:p>
          <a:p>
            <a:pPr marL="971550" lvl="1" indent="-514350" eaLnBrk="1" hangingPunct="1">
              <a:spcBef>
                <a:spcPts val="1200"/>
              </a:spcBef>
              <a:buFont typeface="+mj-lt"/>
              <a:buAutoNum type="alphaUcPeriod"/>
              <a:defRPr/>
            </a:pPr>
            <a:r>
              <a:rPr lang="en-US" sz="2700" b="1" dirty="0" smtClean="0"/>
              <a:t>Equivalent treatment</a:t>
            </a:r>
            <a:endParaRPr lang="en-US" sz="2400" b="1" dirty="0" smtClean="0"/>
          </a:p>
          <a:p>
            <a:pPr marL="971550" lvl="1" indent="-514350" eaLnBrk="1" hangingPunct="1">
              <a:spcBef>
                <a:spcPts val="1200"/>
              </a:spcBef>
              <a:buFont typeface="+mj-lt"/>
              <a:buAutoNum type="alphaUcPeriod"/>
              <a:defRPr/>
            </a:pPr>
            <a:r>
              <a:rPr lang="en-US" sz="2700" b="1" dirty="0" smtClean="0"/>
              <a:t>Equivalent incentives &amp; sanctions</a:t>
            </a:r>
          </a:p>
          <a:p>
            <a:pPr marL="971550" lvl="1" indent="-514350" eaLnBrk="1" hangingPunct="1">
              <a:spcBef>
                <a:spcPts val="1200"/>
              </a:spcBef>
              <a:buFont typeface="+mj-lt"/>
              <a:buAutoNum type="alphaUcPeriod"/>
              <a:defRPr/>
            </a:pPr>
            <a:r>
              <a:rPr lang="en-US" sz="2600" b="1" dirty="0" smtClean="0"/>
              <a:t>Equivalent legal dispositions</a:t>
            </a:r>
          </a:p>
          <a:p>
            <a:pPr marL="971550" lvl="1" indent="-514350" eaLnBrk="1" hangingPunct="1">
              <a:spcBef>
                <a:spcPts val="1200"/>
              </a:spcBef>
              <a:buFont typeface="+mj-lt"/>
              <a:buAutoNum type="alphaUcPeriod"/>
              <a:defRPr/>
            </a:pPr>
            <a:r>
              <a:rPr lang="en-US" sz="2600" b="1" dirty="0" smtClean="0"/>
              <a:t>Team training (remedial measures)</a:t>
            </a:r>
          </a:p>
          <a:p>
            <a:pPr lvl="1" eaLnBrk="1" hangingPunct="1">
              <a:buNone/>
              <a:defRPr/>
            </a:pPr>
            <a:endParaRPr lang="en-US" sz="2400" b="1" dirty="0" smtClean="0"/>
          </a:p>
        </p:txBody>
      </p:sp>
      <p:pic>
        <p:nvPicPr>
          <p:cNvPr id="5" name="Picture 4" descr="NADCP_Logo1_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10235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0" y="0"/>
            <a:ext cx="2286000" cy="6858000"/>
            <a:chOff x="7329" y="0"/>
            <a:chExt cx="8398" cy="15840"/>
          </a:xfrm>
          <a:scene3d>
            <a:camera prst="orthographicFront"/>
            <a:lightRig rig="sunset" dir="t"/>
          </a:scene3d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7344" y="0"/>
              <a:ext cx="8383" cy="15840"/>
              <a:chOff x="7560" y="0"/>
              <a:chExt cx="8047" cy="15840"/>
            </a:xfrm>
          </p:grpSpPr>
          <p:sp>
            <p:nvSpPr>
              <p:cNvPr id="10" name="Rectangle 4"/>
              <p:cNvSpPr>
                <a:spLocks noChangeArrowheads="1"/>
              </p:cNvSpPr>
              <p:nvPr/>
            </p:nvSpPr>
            <p:spPr bwMode="auto">
              <a:xfrm>
                <a:off x="7755" y="0"/>
                <a:ext cx="7852" cy="15840"/>
              </a:xfrm>
              <a:prstGeom prst="rect">
                <a:avLst/>
              </a:prstGeom>
              <a:solidFill>
                <a:srgbClr val="A80054"/>
              </a:solidFill>
              <a:ln w="9525">
                <a:noFill/>
                <a:miter lim="800000"/>
                <a:headEnd/>
                <a:tailEnd/>
              </a:ln>
              <a:sp3d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1" name="Rectangle 5" descr="Light vertical"/>
              <p:cNvSpPr>
                <a:spLocks noChangeArrowheads="1"/>
              </p:cNvSpPr>
              <p:nvPr/>
            </p:nvSpPr>
            <p:spPr bwMode="auto">
              <a:xfrm>
                <a:off x="7560" y="8"/>
                <a:ext cx="195" cy="15825"/>
              </a:xfrm>
              <a:prstGeom prst="rect">
                <a:avLst/>
              </a:prstGeom>
              <a:pattFill prst="ltVert">
                <a:fgClr>
                  <a:srgbClr val="993300">
                    <a:alpha val="80000"/>
                  </a:srgbClr>
                </a:fgClr>
                <a:bgClr>
                  <a:srgbClr val="FFFFFF">
                    <a:alpha val="80000"/>
                  </a:srgbClr>
                </a:bgClr>
              </a:pattFill>
              <a:ln w="12700">
                <a:noFill/>
                <a:miter lim="800000"/>
                <a:headEnd/>
                <a:tailEnd/>
              </a:ln>
              <a:effectLst/>
              <a:sp3d/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7344" y="0"/>
              <a:ext cx="4896" cy="39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329" y="10658"/>
              <a:ext cx="4889" cy="4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7C1E2E"/>
                </a:solidFill>
              </a:rPr>
              <a:t>Key Moments in NADCP History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0" y="38100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5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Hx</a:t>
            </a:r>
            <a:r>
              <a:rPr lang="en-US" sz="5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 Disadvantaged Groups</a:t>
            </a:r>
            <a:endParaRPr kumimoji="0" lang="en-US" sz="5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14" name="Picture 4" descr="NADCP_Logo1_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01980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91902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6781800" cy="4876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3100" b="1" dirty="0" smtClean="0"/>
              <a:t>Contemporary knowledge; active engagement; professional demeanor; leader among equals</a:t>
            </a:r>
          </a:p>
          <a:p>
            <a:pPr lvl="1" eaLnBrk="1" hangingPunct="1">
              <a:buNone/>
              <a:defRPr/>
            </a:pPr>
            <a:endParaRPr lang="en-US" sz="2400" b="1" dirty="0" smtClean="0"/>
          </a:p>
        </p:txBody>
      </p:sp>
      <p:pic>
        <p:nvPicPr>
          <p:cNvPr id="5" name="Picture 4" descr="NADCP_Logo1_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10235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0" y="0"/>
            <a:ext cx="2286000" cy="6858000"/>
            <a:chOff x="7329" y="0"/>
            <a:chExt cx="8398" cy="15840"/>
          </a:xfrm>
          <a:scene3d>
            <a:camera prst="orthographicFront"/>
            <a:lightRig rig="sunset" dir="t"/>
          </a:scene3d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7344" y="0"/>
              <a:ext cx="8383" cy="15840"/>
              <a:chOff x="7560" y="0"/>
              <a:chExt cx="8047" cy="15840"/>
            </a:xfrm>
          </p:grpSpPr>
          <p:sp>
            <p:nvSpPr>
              <p:cNvPr id="10" name="Rectangle 4"/>
              <p:cNvSpPr>
                <a:spLocks noChangeArrowheads="1"/>
              </p:cNvSpPr>
              <p:nvPr/>
            </p:nvSpPr>
            <p:spPr bwMode="auto">
              <a:xfrm>
                <a:off x="7755" y="0"/>
                <a:ext cx="7852" cy="15840"/>
              </a:xfrm>
              <a:prstGeom prst="rect">
                <a:avLst/>
              </a:prstGeom>
              <a:solidFill>
                <a:srgbClr val="A80054"/>
              </a:solidFill>
              <a:ln w="9525">
                <a:noFill/>
                <a:miter lim="800000"/>
                <a:headEnd/>
                <a:tailEnd/>
              </a:ln>
              <a:sp3d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1" name="Rectangle 5" descr="Light vertical"/>
              <p:cNvSpPr>
                <a:spLocks noChangeArrowheads="1"/>
              </p:cNvSpPr>
              <p:nvPr/>
            </p:nvSpPr>
            <p:spPr bwMode="auto">
              <a:xfrm>
                <a:off x="7560" y="8"/>
                <a:ext cx="195" cy="15825"/>
              </a:xfrm>
              <a:prstGeom prst="rect">
                <a:avLst/>
              </a:prstGeom>
              <a:pattFill prst="ltVert">
                <a:fgClr>
                  <a:srgbClr val="993300">
                    <a:alpha val="80000"/>
                  </a:srgbClr>
                </a:fgClr>
                <a:bgClr>
                  <a:srgbClr val="FFFFFF">
                    <a:alpha val="80000"/>
                  </a:srgbClr>
                </a:bgClr>
              </a:pattFill>
              <a:ln w="12700">
                <a:noFill/>
                <a:miter lim="800000"/>
                <a:headEnd/>
                <a:tailEnd/>
              </a:ln>
              <a:effectLst/>
              <a:sp3d/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7344" y="0"/>
              <a:ext cx="4896" cy="39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329" y="10658"/>
              <a:ext cx="4889" cy="4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7C1E2E"/>
                </a:solidFill>
              </a:rPr>
              <a:t>Key Moments in NADCP History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0" y="38100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Roles of the Judge</a:t>
            </a:r>
            <a:endParaRPr kumimoji="0" lang="en-US" sz="5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14" name="Picture 4" descr="NADCP_Logo1_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01980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9" name="Text Box 5"/>
          <p:cNvSpPr txBox="1">
            <a:spLocks noChangeArrowheads="1"/>
          </p:cNvSpPr>
          <p:nvPr/>
        </p:nvSpPr>
        <p:spPr bwMode="auto">
          <a:xfrm>
            <a:off x="8158163" y="95250"/>
            <a:ext cx="18415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defRPr/>
            </a:pPr>
            <a:endParaRPr lang="en-US" sz="32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5301" name="Text Box 6"/>
          <p:cNvSpPr txBox="1">
            <a:spLocks noChangeArrowheads="1"/>
          </p:cNvSpPr>
          <p:nvPr/>
        </p:nvSpPr>
        <p:spPr bwMode="auto">
          <a:xfrm>
            <a:off x="9645650" y="42021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endParaRPr lang="en-US" sz="2400">
              <a:solidFill>
                <a:srgbClr val="000000"/>
              </a:solidFill>
            </a:endParaRPr>
          </a:p>
        </p:txBody>
      </p:sp>
      <p:graphicFrame>
        <p:nvGraphicFramePr>
          <p:cNvPr id="446471" name="Group 7"/>
          <p:cNvGraphicFramePr>
            <a:graphicFrameLocks noGrp="1"/>
          </p:cNvGraphicFramePr>
          <p:nvPr>
            <p:ph/>
          </p:nvPr>
        </p:nvGraphicFramePr>
        <p:xfrm>
          <a:off x="274638" y="1219200"/>
          <a:ext cx="8640762" cy="5557839"/>
        </p:xfrm>
        <a:graphic>
          <a:graphicData uri="http://schemas.openxmlformats.org/drawingml/2006/table">
            <a:tbl>
              <a:tblPr/>
              <a:tblGrid>
                <a:gridCol w="2133600"/>
                <a:gridCol w="2133600"/>
                <a:gridCol w="2133600"/>
                <a:gridCol w="2239962"/>
              </a:tblGrid>
              <a:tr h="121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46508" name="Text Box 44"/>
          <p:cNvSpPr txBox="1">
            <a:spLocks noChangeArrowheads="1"/>
          </p:cNvSpPr>
          <p:nvPr/>
        </p:nvSpPr>
        <p:spPr bwMode="auto">
          <a:xfrm rot="16200000">
            <a:off x="1025526" y="1031876"/>
            <a:ext cx="5080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anchorCtr="1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en-US" sz="21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Citation</a:t>
            </a:r>
          </a:p>
        </p:txBody>
      </p:sp>
      <p:sp>
        <p:nvSpPr>
          <p:cNvPr id="446509" name="Text Box 45"/>
          <p:cNvSpPr txBox="1">
            <a:spLocks noChangeArrowheads="1"/>
          </p:cNvSpPr>
          <p:nvPr/>
        </p:nvSpPr>
        <p:spPr bwMode="auto">
          <a:xfrm rot="16200000">
            <a:off x="3277394" y="756445"/>
            <a:ext cx="508000" cy="158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anchorCtr="1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en-US" sz="21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Institution(s)</a:t>
            </a:r>
          </a:p>
        </p:txBody>
      </p:sp>
      <p:sp>
        <p:nvSpPr>
          <p:cNvPr id="446510" name="Text Box 46"/>
          <p:cNvSpPr txBox="1">
            <a:spLocks noChangeArrowheads="1"/>
          </p:cNvSpPr>
          <p:nvPr/>
        </p:nvSpPr>
        <p:spPr bwMode="auto">
          <a:xfrm rot="16200000">
            <a:off x="5346700" y="520701"/>
            <a:ext cx="508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anchorCtr="1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en-US" sz="21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No. Drug Courts</a:t>
            </a:r>
          </a:p>
        </p:txBody>
      </p:sp>
      <p:sp>
        <p:nvSpPr>
          <p:cNvPr id="446511" name="Text Box 47"/>
          <p:cNvSpPr txBox="1">
            <a:spLocks noChangeArrowheads="1"/>
          </p:cNvSpPr>
          <p:nvPr/>
        </p:nvSpPr>
        <p:spPr bwMode="auto">
          <a:xfrm rot="16200000">
            <a:off x="7572459" y="460291"/>
            <a:ext cx="507831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 anchorCtr="1">
            <a:sp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Arrests Reduced</a:t>
            </a:r>
            <a:r>
              <a:rPr lang="en-US" sz="2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en-US" sz="2100" b="1" dirty="0">
              <a:solidFill>
                <a:srgbClr val="C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46512" name="Text Box 48"/>
          <p:cNvSpPr txBox="1">
            <a:spLocks noChangeArrowheads="1"/>
          </p:cNvSpPr>
          <p:nvPr/>
        </p:nvSpPr>
        <p:spPr bwMode="auto">
          <a:xfrm rot="16200000">
            <a:off x="1084262" y="2690813"/>
            <a:ext cx="415925" cy="167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anchor="b" anchorCtr="1">
            <a:spAutoFit/>
          </a:bodyPr>
          <a:lstStyle/>
          <a:p>
            <a:pPr>
              <a:defRPr/>
            </a:pPr>
            <a:r>
              <a:rPr lang="en-US" sz="15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Wilson et al. (2006)</a:t>
            </a:r>
          </a:p>
        </p:txBody>
      </p:sp>
      <p:sp>
        <p:nvSpPr>
          <p:cNvPr id="446513" name="Text Box 49"/>
          <p:cNvSpPr txBox="1">
            <a:spLocks noChangeArrowheads="1"/>
          </p:cNvSpPr>
          <p:nvPr/>
        </p:nvSpPr>
        <p:spPr bwMode="auto">
          <a:xfrm rot="16200000">
            <a:off x="2814178" y="2912828"/>
            <a:ext cx="671979" cy="1274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 anchorCtr="1">
            <a:spAutoFit/>
          </a:bodyPr>
          <a:lstStyle/>
          <a:p>
            <a:pPr algn="l">
              <a:spcBef>
                <a:spcPts val="200"/>
              </a:spcBef>
              <a:defRPr/>
            </a:pPr>
            <a:r>
              <a:rPr lang="en-US" sz="15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Campbell </a:t>
            </a:r>
          </a:p>
          <a:p>
            <a:pPr algn="l">
              <a:spcBef>
                <a:spcPts val="200"/>
              </a:spcBef>
              <a:defRPr/>
            </a:pPr>
            <a:r>
              <a:rPr lang="en-US" sz="15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Collaborative</a:t>
            </a:r>
          </a:p>
        </p:txBody>
      </p:sp>
      <p:sp>
        <p:nvSpPr>
          <p:cNvPr id="446514" name="Text Box 50"/>
          <p:cNvSpPr txBox="1">
            <a:spLocks noChangeArrowheads="1"/>
          </p:cNvSpPr>
          <p:nvPr/>
        </p:nvSpPr>
        <p:spPr bwMode="auto">
          <a:xfrm rot="16200000">
            <a:off x="5319712" y="3438526"/>
            <a:ext cx="4159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anchorCtr="1">
            <a:spAutoFit/>
          </a:bodyPr>
          <a:lstStyle/>
          <a:p>
            <a:pPr>
              <a:defRPr/>
            </a:pPr>
            <a:r>
              <a:rPr lang="en-US" sz="15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55</a:t>
            </a:r>
          </a:p>
        </p:txBody>
      </p:sp>
      <p:sp>
        <p:nvSpPr>
          <p:cNvPr id="446515" name="Text Box 51"/>
          <p:cNvSpPr txBox="1">
            <a:spLocks noChangeArrowheads="1"/>
          </p:cNvSpPr>
          <p:nvPr/>
        </p:nvSpPr>
        <p:spPr bwMode="auto">
          <a:xfrm rot="16200000">
            <a:off x="7401932" y="3356359"/>
            <a:ext cx="415498" cy="478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anchorCtr="1">
            <a:spAutoFit/>
          </a:bodyPr>
          <a:lstStyle/>
          <a:p>
            <a:pPr>
              <a:defRPr/>
            </a:pPr>
            <a:r>
              <a:rPr lang="en-US" sz="1500" b="1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14%</a:t>
            </a:r>
          </a:p>
        </p:txBody>
      </p:sp>
      <p:sp>
        <p:nvSpPr>
          <p:cNvPr id="446516" name="Text Box 52"/>
          <p:cNvSpPr txBox="1">
            <a:spLocks noChangeArrowheads="1"/>
          </p:cNvSpPr>
          <p:nvPr/>
        </p:nvSpPr>
        <p:spPr bwMode="auto">
          <a:xfrm rot="16200000">
            <a:off x="1131094" y="3329781"/>
            <a:ext cx="415925" cy="176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anchor="b" anchorCtr="1">
            <a:spAutoFit/>
          </a:bodyPr>
          <a:lstStyle/>
          <a:p>
            <a:pPr>
              <a:defRPr/>
            </a:pPr>
            <a:r>
              <a:rPr lang="en-US" sz="15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Latimer et al. (2006)</a:t>
            </a:r>
          </a:p>
        </p:txBody>
      </p:sp>
      <p:sp>
        <p:nvSpPr>
          <p:cNvPr id="446517" name="Text Box 53"/>
          <p:cNvSpPr txBox="1">
            <a:spLocks noChangeArrowheads="1"/>
          </p:cNvSpPr>
          <p:nvPr/>
        </p:nvSpPr>
        <p:spPr bwMode="auto">
          <a:xfrm rot="16200000">
            <a:off x="2953315" y="3474709"/>
            <a:ext cx="671979" cy="1494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anchorCtr="1">
            <a:spAutoFit/>
          </a:bodyPr>
          <a:lstStyle/>
          <a:p>
            <a:pPr algn="l">
              <a:spcBef>
                <a:spcPts val="200"/>
              </a:spcBef>
              <a:defRPr/>
            </a:pPr>
            <a:r>
              <a:rPr lang="en-US" sz="15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Canada Dept. of</a:t>
            </a:r>
          </a:p>
          <a:p>
            <a:pPr algn="l">
              <a:spcBef>
                <a:spcPts val="200"/>
              </a:spcBef>
              <a:defRPr/>
            </a:pPr>
            <a:r>
              <a:rPr lang="en-US" sz="15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Justice</a:t>
            </a:r>
          </a:p>
        </p:txBody>
      </p:sp>
      <p:sp>
        <p:nvSpPr>
          <p:cNvPr id="446518" name="Text Box 54"/>
          <p:cNvSpPr txBox="1">
            <a:spLocks noChangeArrowheads="1"/>
          </p:cNvSpPr>
          <p:nvPr/>
        </p:nvSpPr>
        <p:spPr bwMode="auto">
          <a:xfrm rot="16200000">
            <a:off x="5319712" y="4068763"/>
            <a:ext cx="4159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anchorCtr="1">
            <a:spAutoFit/>
          </a:bodyPr>
          <a:lstStyle/>
          <a:p>
            <a:pPr>
              <a:defRPr/>
            </a:pPr>
            <a:r>
              <a:rPr lang="en-US" sz="15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66</a:t>
            </a:r>
          </a:p>
        </p:txBody>
      </p:sp>
      <p:sp>
        <p:nvSpPr>
          <p:cNvPr id="446519" name="Text Box 55"/>
          <p:cNvSpPr txBox="1">
            <a:spLocks noChangeArrowheads="1"/>
          </p:cNvSpPr>
          <p:nvPr/>
        </p:nvSpPr>
        <p:spPr bwMode="auto">
          <a:xfrm rot="16200000">
            <a:off x="7358276" y="3946662"/>
            <a:ext cx="415498" cy="529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anchorCtr="1">
            <a:spAutoFit/>
          </a:bodyPr>
          <a:lstStyle/>
          <a:p>
            <a:pPr>
              <a:defRPr/>
            </a:pPr>
            <a:r>
              <a:rPr lang="en-US" sz="15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15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en-US" sz="1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  <a:r>
              <a:rPr lang="en-US" sz="1500" b="1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%</a:t>
            </a:r>
          </a:p>
        </p:txBody>
      </p:sp>
      <p:sp>
        <p:nvSpPr>
          <p:cNvPr id="446520" name="Text Box 56"/>
          <p:cNvSpPr txBox="1">
            <a:spLocks noChangeArrowheads="1"/>
          </p:cNvSpPr>
          <p:nvPr/>
        </p:nvSpPr>
        <p:spPr bwMode="auto">
          <a:xfrm rot="16200000">
            <a:off x="878681" y="4344194"/>
            <a:ext cx="415925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anchor="b" anchorCtr="1">
            <a:spAutoFit/>
          </a:bodyPr>
          <a:lstStyle/>
          <a:p>
            <a:pPr>
              <a:defRPr/>
            </a:pPr>
            <a:r>
              <a:rPr lang="en-US" sz="15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Shaffer (2010)</a:t>
            </a:r>
          </a:p>
        </p:txBody>
      </p:sp>
      <p:sp>
        <p:nvSpPr>
          <p:cNvPr id="446521" name="Text Box 57"/>
          <p:cNvSpPr txBox="1">
            <a:spLocks noChangeArrowheads="1"/>
          </p:cNvSpPr>
          <p:nvPr/>
        </p:nvSpPr>
        <p:spPr bwMode="auto">
          <a:xfrm rot="16200000">
            <a:off x="2800911" y="4387104"/>
            <a:ext cx="671979" cy="1204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anchorCtr="1">
            <a:spAutoFit/>
          </a:bodyPr>
          <a:lstStyle/>
          <a:p>
            <a:pPr algn="l">
              <a:spcBef>
                <a:spcPts val="200"/>
              </a:spcBef>
              <a:defRPr/>
            </a:pPr>
            <a:r>
              <a:rPr lang="en-US" sz="15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University of </a:t>
            </a:r>
          </a:p>
          <a:p>
            <a:pPr algn="l">
              <a:spcBef>
                <a:spcPts val="200"/>
              </a:spcBef>
              <a:defRPr/>
            </a:pPr>
            <a:r>
              <a:rPr lang="en-US" sz="15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Nevada</a:t>
            </a:r>
          </a:p>
        </p:txBody>
      </p:sp>
      <p:sp>
        <p:nvSpPr>
          <p:cNvPr id="446522" name="Text Box 58"/>
          <p:cNvSpPr txBox="1">
            <a:spLocks noChangeArrowheads="1"/>
          </p:cNvSpPr>
          <p:nvPr/>
        </p:nvSpPr>
        <p:spPr bwMode="auto">
          <a:xfrm rot="16200000">
            <a:off x="5319712" y="4749801"/>
            <a:ext cx="4159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anchorCtr="1">
            <a:spAutoFit/>
          </a:bodyPr>
          <a:lstStyle/>
          <a:p>
            <a:pPr>
              <a:defRPr/>
            </a:pPr>
            <a:r>
              <a:rPr lang="en-US" sz="15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76</a:t>
            </a:r>
          </a:p>
        </p:txBody>
      </p:sp>
      <p:sp>
        <p:nvSpPr>
          <p:cNvPr id="446523" name="Text Box 59"/>
          <p:cNvSpPr txBox="1">
            <a:spLocks noChangeArrowheads="1"/>
          </p:cNvSpPr>
          <p:nvPr/>
        </p:nvSpPr>
        <p:spPr bwMode="auto">
          <a:xfrm rot="16200000">
            <a:off x="7358275" y="4606013"/>
            <a:ext cx="415498" cy="582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anchorCtr="1">
            <a:spAutoFit/>
          </a:bodyPr>
          <a:lstStyle/>
          <a:p>
            <a:pPr>
              <a:defRPr/>
            </a:pPr>
            <a:r>
              <a:rPr lang="en-US" sz="15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en-US" sz="15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en-US" sz="1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  <a:r>
              <a:rPr lang="en-US" sz="1500" b="1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%</a:t>
            </a:r>
          </a:p>
        </p:txBody>
      </p:sp>
      <p:sp>
        <p:nvSpPr>
          <p:cNvPr id="446524" name="Text Box 60"/>
          <p:cNvSpPr txBox="1">
            <a:spLocks noChangeArrowheads="1"/>
          </p:cNvSpPr>
          <p:nvPr/>
        </p:nvSpPr>
        <p:spPr bwMode="auto">
          <a:xfrm rot="16200000">
            <a:off x="915754" y="4799246"/>
            <a:ext cx="671979" cy="174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anchor="b" anchorCtr="1">
            <a:spAutoFit/>
          </a:bodyPr>
          <a:lstStyle/>
          <a:p>
            <a:pPr algn="l">
              <a:spcBef>
                <a:spcPts val="200"/>
              </a:spcBef>
              <a:defRPr/>
            </a:pPr>
            <a:r>
              <a:rPr lang="en-US" sz="1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Lowenkamp</a:t>
            </a:r>
            <a:r>
              <a:rPr lang="en-US" sz="15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et al.</a:t>
            </a:r>
          </a:p>
          <a:p>
            <a:pPr algn="l">
              <a:spcBef>
                <a:spcPts val="200"/>
              </a:spcBef>
              <a:defRPr/>
            </a:pPr>
            <a:r>
              <a:rPr lang="en-US" sz="15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(2005)</a:t>
            </a:r>
          </a:p>
        </p:txBody>
      </p:sp>
      <p:sp>
        <p:nvSpPr>
          <p:cNvPr id="446525" name="Text Box 61"/>
          <p:cNvSpPr txBox="1">
            <a:spLocks noChangeArrowheads="1"/>
          </p:cNvSpPr>
          <p:nvPr/>
        </p:nvSpPr>
        <p:spPr bwMode="auto">
          <a:xfrm rot="16200000">
            <a:off x="2800911" y="5072904"/>
            <a:ext cx="671979" cy="1204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anchorCtr="1">
            <a:spAutoFit/>
          </a:bodyPr>
          <a:lstStyle/>
          <a:p>
            <a:pPr algn="l">
              <a:spcBef>
                <a:spcPts val="200"/>
              </a:spcBef>
              <a:defRPr/>
            </a:pPr>
            <a:r>
              <a:rPr lang="en-US" sz="15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University of </a:t>
            </a:r>
          </a:p>
          <a:p>
            <a:pPr algn="l">
              <a:spcBef>
                <a:spcPts val="200"/>
              </a:spcBef>
              <a:defRPr/>
            </a:pPr>
            <a:r>
              <a:rPr lang="en-US" sz="15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Cincinnati</a:t>
            </a:r>
          </a:p>
        </p:txBody>
      </p:sp>
      <p:sp>
        <p:nvSpPr>
          <p:cNvPr id="446526" name="Text Box 62"/>
          <p:cNvSpPr txBox="1">
            <a:spLocks noChangeArrowheads="1"/>
          </p:cNvSpPr>
          <p:nvPr/>
        </p:nvSpPr>
        <p:spPr bwMode="auto">
          <a:xfrm rot="16200000">
            <a:off x="5319712" y="5516563"/>
            <a:ext cx="4159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anchorCtr="1">
            <a:spAutoFit/>
          </a:bodyPr>
          <a:lstStyle/>
          <a:p>
            <a:pPr>
              <a:defRPr/>
            </a:pPr>
            <a:r>
              <a:rPr lang="en-US" sz="15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22</a:t>
            </a:r>
          </a:p>
        </p:txBody>
      </p:sp>
      <p:sp>
        <p:nvSpPr>
          <p:cNvPr id="446527" name="Text Box 63"/>
          <p:cNvSpPr txBox="1">
            <a:spLocks noChangeArrowheads="1"/>
          </p:cNvSpPr>
          <p:nvPr/>
        </p:nvSpPr>
        <p:spPr bwMode="auto">
          <a:xfrm rot="16200000">
            <a:off x="7358275" y="5368013"/>
            <a:ext cx="415498" cy="582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anchorCtr="1">
            <a:spAutoFit/>
          </a:bodyPr>
          <a:lstStyle/>
          <a:p>
            <a:pPr>
              <a:defRPr/>
            </a:pPr>
            <a:r>
              <a:rPr lang="en-US" sz="1500" b="1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1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</a:t>
            </a:r>
            <a:r>
              <a:rPr lang="en-US" sz="1500" b="1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8%</a:t>
            </a:r>
          </a:p>
        </p:txBody>
      </p:sp>
      <p:sp>
        <p:nvSpPr>
          <p:cNvPr id="446528" name="Text Box 64"/>
          <p:cNvSpPr txBox="1">
            <a:spLocks noChangeArrowheads="1"/>
          </p:cNvSpPr>
          <p:nvPr/>
        </p:nvSpPr>
        <p:spPr bwMode="auto">
          <a:xfrm rot="16200000">
            <a:off x="7358275" y="6053813"/>
            <a:ext cx="415498" cy="582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anchorCtr="1">
            <a:spAutoFit/>
          </a:bodyPr>
          <a:lstStyle/>
          <a:p>
            <a:pPr>
              <a:defRPr/>
            </a:pPr>
            <a:r>
              <a:rPr lang="en-US" sz="15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en-US" sz="15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en-US" sz="1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  <a:r>
              <a:rPr lang="en-US" sz="1500" b="1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%</a:t>
            </a:r>
          </a:p>
        </p:txBody>
      </p:sp>
      <p:sp>
        <p:nvSpPr>
          <p:cNvPr id="446529" name="Text Box 65"/>
          <p:cNvSpPr txBox="1">
            <a:spLocks noChangeArrowheads="1"/>
          </p:cNvSpPr>
          <p:nvPr/>
        </p:nvSpPr>
        <p:spPr bwMode="auto">
          <a:xfrm rot="16200000">
            <a:off x="952500" y="5641975"/>
            <a:ext cx="415925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anchor="b" anchorCtr="1">
            <a:spAutoFit/>
          </a:bodyPr>
          <a:lstStyle/>
          <a:p>
            <a:pPr>
              <a:defRPr/>
            </a:pPr>
            <a:r>
              <a:rPr lang="en-US" sz="1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Aos</a:t>
            </a:r>
            <a:r>
              <a:rPr lang="en-US" sz="15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et al. (2006)</a:t>
            </a:r>
          </a:p>
        </p:txBody>
      </p:sp>
      <p:sp>
        <p:nvSpPr>
          <p:cNvPr id="446530" name="Text Box 66"/>
          <p:cNvSpPr txBox="1">
            <a:spLocks noChangeArrowheads="1"/>
          </p:cNvSpPr>
          <p:nvPr/>
        </p:nvSpPr>
        <p:spPr bwMode="auto">
          <a:xfrm rot="16200000">
            <a:off x="3158892" y="5421737"/>
            <a:ext cx="671979" cy="202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anchorCtr="1">
            <a:spAutoFit/>
          </a:bodyPr>
          <a:lstStyle/>
          <a:p>
            <a:pPr algn="l">
              <a:spcBef>
                <a:spcPts val="200"/>
              </a:spcBef>
              <a:defRPr/>
            </a:pPr>
            <a:r>
              <a:rPr lang="en-US" sz="15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Washington State Inst.</a:t>
            </a:r>
          </a:p>
          <a:p>
            <a:pPr algn="l">
              <a:spcBef>
                <a:spcPts val="200"/>
              </a:spcBef>
              <a:defRPr/>
            </a:pPr>
            <a:r>
              <a:rPr lang="en-US" sz="15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for Public Policy</a:t>
            </a:r>
          </a:p>
        </p:txBody>
      </p:sp>
      <p:sp>
        <p:nvSpPr>
          <p:cNvPr id="446531" name="Text Box 67"/>
          <p:cNvSpPr txBox="1">
            <a:spLocks noChangeArrowheads="1"/>
          </p:cNvSpPr>
          <p:nvPr/>
        </p:nvSpPr>
        <p:spPr bwMode="auto">
          <a:xfrm rot="16200000">
            <a:off x="5319712" y="6202363"/>
            <a:ext cx="4159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anchorCtr="1">
            <a:spAutoFit/>
          </a:bodyPr>
          <a:lstStyle/>
          <a:p>
            <a:pPr>
              <a:defRPr/>
            </a:pPr>
            <a:r>
              <a:rPr lang="en-US" sz="15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57</a:t>
            </a:r>
          </a:p>
        </p:txBody>
      </p:sp>
      <p:sp>
        <p:nvSpPr>
          <p:cNvPr id="446532" name="Text Box 68"/>
          <p:cNvSpPr txBox="1">
            <a:spLocks noChangeArrowheads="1"/>
          </p:cNvSpPr>
          <p:nvPr/>
        </p:nvSpPr>
        <p:spPr bwMode="auto">
          <a:xfrm>
            <a:off x="1046163" y="1295400"/>
            <a:ext cx="51911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anchorCtr="1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5" name="Text Box 48"/>
          <p:cNvSpPr txBox="1">
            <a:spLocks noChangeArrowheads="1"/>
          </p:cNvSpPr>
          <p:nvPr/>
        </p:nvSpPr>
        <p:spPr bwMode="auto">
          <a:xfrm rot="16200000">
            <a:off x="1138238" y="1190624"/>
            <a:ext cx="414338" cy="177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anchor="b" anchorCtr="1">
            <a:spAutoFit/>
          </a:bodyPr>
          <a:lstStyle/>
          <a:p>
            <a:pPr>
              <a:defRPr/>
            </a:pPr>
            <a:r>
              <a:rPr lang="en-US" sz="15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Mitchell et al. (2012)</a:t>
            </a:r>
          </a:p>
        </p:txBody>
      </p:sp>
      <p:sp>
        <p:nvSpPr>
          <p:cNvPr id="36" name="Text Box 49"/>
          <p:cNvSpPr txBox="1">
            <a:spLocks noChangeArrowheads="1"/>
          </p:cNvSpPr>
          <p:nvPr/>
        </p:nvSpPr>
        <p:spPr bwMode="auto">
          <a:xfrm rot="16200000">
            <a:off x="2863503" y="1371887"/>
            <a:ext cx="671979" cy="1522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 anchorCtr="1">
            <a:spAutoFit/>
          </a:bodyPr>
          <a:lstStyle/>
          <a:p>
            <a:pPr algn="l">
              <a:spcBef>
                <a:spcPts val="200"/>
              </a:spcBef>
              <a:defRPr/>
            </a:pPr>
            <a:r>
              <a:rPr lang="en-US" sz="15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U.S.F., G.M.U.</a:t>
            </a:r>
          </a:p>
          <a:p>
            <a:pPr algn="l">
              <a:spcBef>
                <a:spcPts val="200"/>
              </a:spcBef>
              <a:defRPr/>
            </a:pPr>
            <a:r>
              <a:rPr lang="en-US" sz="15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&amp; Penn. State </a:t>
            </a:r>
          </a:p>
        </p:txBody>
      </p:sp>
      <p:sp>
        <p:nvSpPr>
          <p:cNvPr id="37" name="Text Box 50"/>
          <p:cNvSpPr txBox="1">
            <a:spLocks noChangeArrowheads="1"/>
          </p:cNvSpPr>
          <p:nvPr/>
        </p:nvSpPr>
        <p:spPr bwMode="auto">
          <a:xfrm rot="16200000">
            <a:off x="5319712" y="1970088"/>
            <a:ext cx="4159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anchorCtr="1">
            <a:spAutoFit/>
          </a:bodyPr>
          <a:lstStyle/>
          <a:p>
            <a:pPr>
              <a:defRPr/>
            </a:pPr>
            <a:r>
              <a:rPr lang="en-US" sz="15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92</a:t>
            </a:r>
          </a:p>
        </p:txBody>
      </p:sp>
      <p:sp>
        <p:nvSpPr>
          <p:cNvPr id="38" name="Text Box 55"/>
          <p:cNvSpPr txBox="1">
            <a:spLocks noChangeArrowheads="1"/>
          </p:cNvSpPr>
          <p:nvPr/>
        </p:nvSpPr>
        <p:spPr bwMode="auto">
          <a:xfrm rot="16200000">
            <a:off x="7401933" y="1945865"/>
            <a:ext cx="415498" cy="478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anchorCtr="1">
            <a:spAutoFit/>
          </a:bodyPr>
          <a:lstStyle/>
          <a:p>
            <a:pPr>
              <a:defRPr/>
            </a:pPr>
            <a:r>
              <a:rPr lang="en-US" sz="1500" b="1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12%</a:t>
            </a:r>
          </a:p>
        </p:txBody>
      </p:sp>
      <p:cxnSp>
        <p:nvCxnSpPr>
          <p:cNvPr id="55373" name="Straight Connector 40"/>
          <p:cNvCxnSpPr>
            <a:cxnSpLocks noChangeShapeType="1"/>
          </p:cNvCxnSpPr>
          <p:nvPr/>
        </p:nvCxnSpPr>
        <p:spPr bwMode="auto">
          <a:xfrm>
            <a:off x="304800" y="1752600"/>
            <a:ext cx="84582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4" name="Text Box 48"/>
          <p:cNvSpPr txBox="1">
            <a:spLocks noChangeArrowheads="1"/>
          </p:cNvSpPr>
          <p:nvPr/>
        </p:nvSpPr>
        <p:spPr bwMode="auto">
          <a:xfrm rot="16200000">
            <a:off x="1112044" y="1921669"/>
            <a:ext cx="415925" cy="172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anchor="b" anchorCtr="1">
            <a:spAutoFit/>
          </a:bodyPr>
          <a:lstStyle/>
          <a:p>
            <a:pPr>
              <a:defRPr/>
            </a:pPr>
            <a:r>
              <a:rPr lang="en-US" sz="1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Rempel</a:t>
            </a:r>
            <a:r>
              <a:rPr lang="en-US" sz="15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et al. (2012)</a:t>
            </a:r>
          </a:p>
        </p:txBody>
      </p:sp>
      <p:sp>
        <p:nvSpPr>
          <p:cNvPr id="45" name="Text Box 49"/>
          <p:cNvSpPr txBox="1">
            <a:spLocks noChangeArrowheads="1"/>
          </p:cNvSpPr>
          <p:nvPr/>
        </p:nvSpPr>
        <p:spPr bwMode="auto">
          <a:xfrm rot="16200000">
            <a:off x="2890377" y="2116372"/>
            <a:ext cx="671979" cy="146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 anchorCtr="1">
            <a:spAutoFit/>
          </a:bodyPr>
          <a:lstStyle/>
          <a:p>
            <a:pPr algn="l">
              <a:spcBef>
                <a:spcPts val="200"/>
              </a:spcBef>
              <a:defRPr/>
            </a:pPr>
            <a:r>
              <a:rPr lang="en-US" sz="15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Urban Institute, </a:t>
            </a:r>
          </a:p>
          <a:p>
            <a:pPr algn="l">
              <a:spcBef>
                <a:spcPts val="200"/>
              </a:spcBef>
              <a:defRPr/>
            </a:pPr>
            <a:r>
              <a:rPr lang="en-US" sz="15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CCI &amp; RTI</a:t>
            </a:r>
          </a:p>
        </p:txBody>
      </p:sp>
      <p:sp>
        <p:nvSpPr>
          <p:cNvPr id="46" name="Text Box 50"/>
          <p:cNvSpPr txBox="1">
            <a:spLocks noChangeArrowheads="1"/>
          </p:cNvSpPr>
          <p:nvPr/>
        </p:nvSpPr>
        <p:spPr bwMode="auto">
          <a:xfrm rot="16200000">
            <a:off x="5320506" y="2626519"/>
            <a:ext cx="41433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anchorCtr="1">
            <a:spAutoFit/>
          </a:bodyPr>
          <a:lstStyle/>
          <a:p>
            <a:pPr>
              <a:defRPr/>
            </a:pPr>
            <a:r>
              <a:rPr lang="en-US" sz="15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23</a:t>
            </a:r>
          </a:p>
        </p:txBody>
      </p:sp>
      <p:sp>
        <p:nvSpPr>
          <p:cNvPr id="47" name="Text Box 55"/>
          <p:cNvSpPr txBox="1">
            <a:spLocks noChangeArrowheads="1"/>
          </p:cNvSpPr>
          <p:nvPr/>
        </p:nvSpPr>
        <p:spPr bwMode="auto">
          <a:xfrm rot="16200000">
            <a:off x="7401932" y="2526097"/>
            <a:ext cx="415498" cy="478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anchorCtr="1">
            <a:spAutoFit/>
          </a:bodyPr>
          <a:lstStyle/>
          <a:p>
            <a:pPr>
              <a:defRPr/>
            </a:pPr>
            <a:r>
              <a:rPr lang="en-US" sz="1500" b="1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13%</a:t>
            </a:r>
          </a:p>
        </p:txBody>
      </p:sp>
      <p:sp>
        <p:nvSpPr>
          <p:cNvPr id="43" name="Title 1"/>
          <p:cNvSpPr txBox="1">
            <a:spLocks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         </a:t>
            </a:r>
            <a:r>
              <a:rPr lang="en-US" sz="5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Adult Drug Courts</a:t>
            </a:r>
            <a:endParaRPr kumimoji="0" lang="en-US" sz="5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7010400" y="1905000"/>
            <a:ext cx="1143000" cy="1219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07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ADCP_Logo1_2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610235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0" y="0"/>
            <a:ext cx="2286000" cy="6858000"/>
            <a:chOff x="7329" y="0"/>
            <a:chExt cx="8398" cy="15840"/>
          </a:xfrm>
          <a:scene3d>
            <a:camera prst="orthographicFront"/>
            <a:lightRig rig="sunset" dir="t"/>
          </a:scene3d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7344" y="0"/>
              <a:ext cx="8383" cy="15840"/>
              <a:chOff x="7560" y="0"/>
              <a:chExt cx="8047" cy="15840"/>
            </a:xfrm>
          </p:grpSpPr>
          <p:sp>
            <p:nvSpPr>
              <p:cNvPr id="10" name="Rectangle 4"/>
              <p:cNvSpPr>
                <a:spLocks noChangeArrowheads="1"/>
              </p:cNvSpPr>
              <p:nvPr/>
            </p:nvSpPr>
            <p:spPr bwMode="auto">
              <a:xfrm>
                <a:off x="7755" y="0"/>
                <a:ext cx="7852" cy="15840"/>
              </a:xfrm>
              <a:prstGeom prst="rect">
                <a:avLst/>
              </a:prstGeom>
              <a:solidFill>
                <a:srgbClr val="A80054"/>
              </a:solidFill>
              <a:ln w="9525">
                <a:noFill/>
                <a:miter lim="800000"/>
                <a:headEnd/>
                <a:tailEnd/>
              </a:ln>
              <a:sp3d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1" name="Rectangle 5" descr="Light vertical"/>
              <p:cNvSpPr>
                <a:spLocks noChangeArrowheads="1"/>
              </p:cNvSpPr>
              <p:nvPr/>
            </p:nvSpPr>
            <p:spPr bwMode="auto">
              <a:xfrm>
                <a:off x="7560" y="8"/>
                <a:ext cx="195" cy="15825"/>
              </a:xfrm>
              <a:prstGeom prst="rect">
                <a:avLst/>
              </a:prstGeom>
              <a:pattFill prst="ltVert">
                <a:fgClr>
                  <a:srgbClr val="993300">
                    <a:alpha val="80000"/>
                  </a:srgbClr>
                </a:fgClr>
                <a:bgClr>
                  <a:srgbClr val="FFFFFF">
                    <a:alpha val="80000"/>
                  </a:srgbClr>
                </a:bgClr>
              </a:pattFill>
              <a:ln w="12700">
                <a:noFill/>
                <a:miter lim="800000"/>
                <a:headEnd/>
                <a:tailEnd/>
              </a:ln>
              <a:effectLst/>
              <a:sp3d/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7344" y="0"/>
              <a:ext cx="4896" cy="39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329" y="10658"/>
              <a:ext cx="4889" cy="4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5842" name="AutoShape 2" descr="http://web.mail.comcast.net/service/home/~/?auth=co&amp;loc=en_US&amp;id=591568&amp;part=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4" name="AutoShape 4" descr="http://web.mail.comcast.net/service/home/~/?auth=co&amp;loc=en_US&amp;id=591568&amp;part=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876800" y="152400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7086600" y="1524000"/>
            <a:ext cx="1828800" cy="2438400"/>
            <a:chOff x="4056" y="945"/>
            <a:chExt cx="1440" cy="1386"/>
          </a:xfrm>
        </p:grpSpPr>
        <p:sp>
          <p:nvSpPr>
            <p:cNvPr id="44" name="Freeform 19"/>
            <p:cNvSpPr>
              <a:spLocks/>
            </p:cNvSpPr>
            <p:nvPr/>
          </p:nvSpPr>
          <p:spPr bwMode="auto">
            <a:xfrm>
              <a:off x="4056" y="1296"/>
              <a:ext cx="1440" cy="1035"/>
            </a:xfrm>
            <a:custGeom>
              <a:avLst/>
              <a:gdLst/>
              <a:ahLst/>
              <a:cxnLst>
                <a:cxn ang="0">
                  <a:pos x="3114" y="0"/>
                </a:cxn>
                <a:cxn ang="0">
                  <a:pos x="2594" y="0"/>
                </a:cxn>
                <a:cxn ang="0">
                  <a:pos x="2246" y="0"/>
                </a:cxn>
                <a:cxn ang="0">
                  <a:pos x="2167" y="0"/>
                </a:cxn>
                <a:cxn ang="0">
                  <a:pos x="2167" y="317"/>
                </a:cxn>
                <a:cxn ang="0">
                  <a:pos x="2167" y="746"/>
                </a:cxn>
                <a:cxn ang="0">
                  <a:pos x="2167" y="2098"/>
                </a:cxn>
                <a:cxn ang="0">
                  <a:pos x="2167" y="2261"/>
                </a:cxn>
                <a:cxn ang="0">
                  <a:pos x="2034" y="2261"/>
                </a:cxn>
                <a:cxn ang="0">
                  <a:pos x="1645" y="2261"/>
                </a:cxn>
                <a:cxn ang="0">
                  <a:pos x="1428" y="2261"/>
                </a:cxn>
                <a:cxn ang="0">
                  <a:pos x="1328" y="2261"/>
                </a:cxn>
                <a:cxn ang="0">
                  <a:pos x="110" y="2261"/>
                </a:cxn>
                <a:cxn ang="0">
                  <a:pos x="0" y="2261"/>
                </a:cxn>
                <a:cxn ang="0">
                  <a:pos x="0" y="2425"/>
                </a:cxn>
                <a:cxn ang="0">
                  <a:pos x="2333" y="2425"/>
                </a:cxn>
                <a:cxn ang="0">
                  <a:pos x="2333" y="163"/>
                </a:cxn>
                <a:cxn ang="0">
                  <a:pos x="3854" y="163"/>
                </a:cxn>
                <a:cxn ang="0">
                  <a:pos x="3854" y="4142"/>
                </a:cxn>
                <a:cxn ang="0">
                  <a:pos x="5762" y="4142"/>
                </a:cxn>
                <a:cxn ang="0">
                  <a:pos x="5762" y="3979"/>
                </a:cxn>
                <a:cxn ang="0">
                  <a:pos x="5169" y="3979"/>
                </a:cxn>
                <a:cxn ang="0">
                  <a:pos x="4333" y="3979"/>
                </a:cxn>
                <a:cxn ang="0">
                  <a:pos x="4015" y="3979"/>
                </a:cxn>
                <a:cxn ang="0">
                  <a:pos x="4015" y="0"/>
                </a:cxn>
                <a:cxn ang="0">
                  <a:pos x="3114" y="0"/>
                </a:cxn>
              </a:cxnLst>
              <a:rect l="0" t="0" r="r" b="b"/>
              <a:pathLst>
                <a:path w="5762" h="4142">
                  <a:moveTo>
                    <a:pt x="3114" y="0"/>
                  </a:moveTo>
                  <a:lnTo>
                    <a:pt x="2594" y="0"/>
                  </a:lnTo>
                  <a:lnTo>
                    <a:pt x="2246" y="0"/>
                  </a:lnTo>
                  <a:lnTo>
                    <a:pt x="2167" y="0"/>
                  </a:lnTo>
                  <a:lnTo>
                    <a:pt x="2167" y="317"/>
                  </a:lnTo>
                  <a:lnTo>
                    <a:pt x="2167" y="746"/>
                  </a:lnTo>
                  <a:lnTo>
                    <a:pt x="2167" y="2098"/>
                  </a:lnTo>
                  <a:lnTo>
                    <a:pt x="2167" y="2261"/>
                  </a:lnTo>
                  <a:lnTo>
                    <a:pt x="2034" y="2261"/>
                  </a:lnTo>
                  <a:lnTo>
                    <a:pt x="1645" y="2261"/>
                  </a:lnTo>
                  <a:lnTo>
                    <a:pt x="1428" y="2261"/>
                  </a:lnTo>
                  <a:lnTo>
                    <a:pt x="1328" y="2261"/>
                  </a:lnTo>
                  <a:lnTo>
                    <a:pt x="110" y="2261"/>
                  </a:lnTo>
                  <a:lnTo>
                    <a:pt x="0" y="2261"/>
                  </a:lnTo>
                  <a:lnTo>
                    <a:pt x="0" y="2425"/>
                  </a:lnTo>
                  <a:lnTo>
                    <a:pt x="2333" y="2425"/>
                  </a:lnTo>
                  <a:lnTo>
                    <a:pt x="2333" y="163"/>
                  </a:lnTo>
                  <a:lnTo>
                    <a:pt x="3854" y="163"/>
                  </a:lnTo>
                  <a:lnTo>
                    <a:pt x="3854" y="4142"/>
                  </a:lnTo>
                  <a:lnTo>
                    <a:pt x="5762" y="4142"/>
                  </a:lnTo>
                  <a:lnTo>
                    <a:pt x="5762" y="3979"/>
                  </a:lnTo>
                  <a:lnTo>
                    <a:pt x="5169" y="3979"/>
                  </a:lnTo>
                  <a:lnTo>
                    <a:pt x="4333" y="3979"/>
                  </a:lnTo>
                  <a:lnTo>
                    <a:pt x="4015" y="3979"/>
                  </a:lnTo>
                  <a:lnTo>
                    <a:pt x="4015" y="0"/>
                  </a:lnTo>
                  <a:lnTo>
                    <a:pt x="3114" y="0"/>
                  </a:lnTo>
                  <a:close/>
                </a:path>
              </a:pathLst>
            </a:custGeom>
            <a:solidFill>
              <a:srgbClr val="A85700"/>
            </a:solidFill>
            <a:ln w="0">
              <a:solidFill>
                <a:srgbClr val="A85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5" name="Freeform 20"/>
            <p:cNvSpPr>
              <a:spLocks/>
            </p:cNvSpPr>
            <p:nvPr/>
          </p:nvSpPr>
          <p:spPr bwMode="auto">
            <a:xfrm>
              <a:off x="4056" y="945"/>
              <a:ext cx="367" cy="916"/>
            </a:xfrm>
            <a:custGeom>
              <a:avLst/>
              <a:gdLst/>
              <a:ahLst/>
              <a:cxnLst>
                <a:cxn ang="0">
                  <a:pos x="816" y="2376"/>
                </a:cxn>
                <a:cxn ang="0">
                  <a:pos x="895" y="2432"/>
                </a:cxn>
                <a:cxn ang="0">
                  <a:pos x="980" y="2481"/>
                </a:cxn>
                <a:cxn ang="0">
                  <a:pos x="1067" y="2522"/>
                </a:cxn>
                <a:cxn ang="0">
                  <a:pos x="1157" y="2557"/>
                </a:cxn>
                <a:cxn ang="0">
                  <a:pos x="1251" y="2583"/>
                </a:cxn>
                <a:cxn ang="0">
                  <a:pos x="1345" y="2603"/>
                </a:cxn>
                <a:cxn ang="0">
                  <a:pos x="1442" y="2613"/>
                </a:cxn>
                <a:cxn ang="0">
                  <a:pos x="1470" y="2827"/>
                </a:cxn>
                <a:cxn ang="0">
                  <a:pos x="1328" y="2830"/>
                </a:cxn>
                <a:cxn ang="0">
                  <a:pos x="144" y="3160"/>
                </a:cxn>
                <a:cxn ang="0">
                  <a:pos x="1129" y="3268"/>
                </a:cxn>
                <a:cxn ang="0">
                  <a:pos x="110" y="3663"/>
                </a:cxn>
                <a:cxn ang="0">
                  <a:pos x="0" y="4"/>
                </a:cxn>
                <a:cxn ang="0">
                  <a:pos x="298" y="25"/>
                </a:cxn>
                <a:cxn ang="0">
                  <a:pos x="394" y="135"/>
                </a:cxn>
                <a:cxn ang="0">
                  <a:pos x="435" y="253"/>
                </a:cxn>
                <a:cxn ang="0">
                  <a:pos x="439" y="374"/>
                </a:cxn>
                <a:cxn ang="0">
                  <a:pos x="407" y="492"/>
                </a:cxn>
                <a:cxn ang="0">
                  <a:pos x="466" y="1724"/>
                </a:cxn>
                <a:cxn ang="0">
                  <a:pos x="699" y="1702"/>
                </a:cxn>
                <a:cxn ang="0">
                  <a:pos x="725" y="1667"/>
                </a:cxn>
                <a:cxn ang="0">
                  <a:pos x="777" y="1655"/>
                </a:cxn>
                <a:cxn ang="0">
                  <a:pos x="758" y="1818"/>
                </a:cxn>
                <a:cxn ang="0">
                  <a:pos x="470" y="1886"/>
                </a:cxn>
                <a:cxn ang="0">
                  <a:pos x="742" y="1880"/>
                </a:cxn>
                <a:cxn ang="0">
                  <a:pos x="705" y="2024"/>
                </a:cxn>
                <a:cxn ang="0">
                  <a:pos x="476" y="2069"/>
                </a:cxn>
                <a:cxn ang="0">
                  <a:pos x="482" y="2148"/>
                </a:cxn>
                <a:cxn ang="0">
                  <a:pos x="478" y="2229"/>
                </a:cxn>
                <a:cxn ang="0">
                  <a:pos x="456" y="2348"/>
                </a:cxn>
                <a:cxn ang="0">
                  <a:pos x="579" y="2342"/>
                </a:cxn>
                <a:cxn ang="0">
                  <a:pos x="712" y="2343"/>
                </a:cxn>
              </a:cxnLst>
              <a:rect l="0" t="0" r="r" b="b"/>
              <a:pathLst>
                <a:path w="1470" h="3663">
                  <a:moveTo>
                    <a:pt x="781" y="2347"/>
                  </a:moveTo>
                  <a:lnTo>
                    <a:pt x="816" y="2376"/>
                  </a:lnTo>
                  <a:lnTo>
                    <a:pt x="855" y="2404"/>
                  </a:lnTo>
                  <a:lnTo>
                    <a:pt x="895" y="2432"/>
                  </a:lnTo>
                  <a:lnTo>
                    <a:pt x="936" y="2458"/>
                  </a:lnTo>
                  <a:lnTo>
                    <a:pt x="980" y="2481"/>
                  </a:lnTo>
                  <a:lnTo>
                    <a:pt x="1024" y="2502"/>
                  </a:lnTo>
                  <a:lnTo>
                    <a:pt x="1067" y="2522"/>
                  </a:lnTo>
                  <a:lnTo>
                    <a:pt x="1111" y="2541"/>
                  </a:lnTo>
                  <a:lnTo>
                    <a:pt x="1157" y="2557"/>
                  </a:lnTo>
                  <a:lnTo>
                    <a:pt x="1203" y="2571"/>
                  </a:lnTo>
                  <a:lnTo>
                    <a:pt x="1251" y="2583"/>
                  </a:lnTo>
                  <a:lnTo>
                    <a:pt x="1296" y="2595"/>
                  </a:lnTo>
                  <a:lnTo>
                    <a:pt x="1345" y="2603"/>
                  </a:lnTo>
                  <a:lnTo>
                    <a:pt x="1392" y="2608"/>
                  </a:lnTo>
                  <a:lnTo>
                    <a:pt x="1442" y="2613"/>
                  </a:lnTo>
                  <a:lnTo>
                    <a:pt x="1470" y="2613"/>
                  </a:lnTo>
                  <a:lnTo>
                    <a:pt x="1470" y="2827"/>
                  </a:lnTo>
                  <a:lnTo>
                    <a:pt x="1328" y="2968"/>
                  </a:lnTo>
                  <a:lnTo>
                    <a:pt x="1328" y="2830"/>
                  </a:lnTo>
                  <a:lnTo>
                    <a:pt x="165" y="2830"/>
                  </a:lnTo>
                  <a:lnTo>
                    <a:pt x="144" y="3160"/>
                  </a:lnTo>
                  <a:lnTo>
                    <a:pt x="1129" y="3159"/>
                  </a:lnTo>
                  <a:lnTo>
                    <a:pt x="1129" y="3268"/>
                  </a:lnTo>
                  <a:lnTo>
                    <a:pt x="136" y="3268"/>
                  </a:lnTo>
                  <a:lnTo>
                    <a:pt x="110" y="3663"/>
                  </a:lnTo>
                  <a:lnTo>
                    <a:pt x="0" y="3663"/>
                  </a:lnTo>
                  <a:lnTo>
                    <a:pt x="0" y="4"/>
                  </a:lnTo>
                  <a:lnTo>
                    <a:pt x="237" y="0"/>
                  </a:lnTo>
                  <a:lnTo>
                    <a:pt x="298" y="25"/>
                  </a:lnTo>
                  <a:lnTo>
                    <a:pt x="350" y="69"/>
                  </a:lnTo>
                  <a:lnTo>
                    <a:pt x="394" y="135"/>
                  </a:lnTo>
                  <a:lnTo>
                    <a:pt x="419" y="195"/>
                  </a:lnTo>
                  <a:lnTo>
                    <a:pt x="435" y="253"/>
                  </a:lnTo>
                  <a:lnTo>
                    <a:pt x="439" y="313"/>
                  </a:lnTo>
                  <a:lnTo>
                    <a:pt x="439" y="374"/>
                  </a:lnTo>
                  <a:lnTo>
                    <a:pt x="429" y="435"/>
                  </a:lnTo>
                  <a:lnTo>
                    <a:pt x="407" y="492"/>
                  </a:lnTo>
                  <a:lnTo>
                    <a:pt x="380" y="546"/>
                  </a:lnTo>
                  <a:lnTo>
                    <a:pt x="466" y="1724"/>
                  </a:lnTo>
                  <a:lnTo>
                    <a:pt x="695" y="1724"/>
                  </a:lnTo>
                  <a:lnTo>
                    <a:pt x="699" y="1702"/>
                  </a:lnTo>
                  <a:lnTo>
                    <a:pt x="709" y="1681"/>
                  </a:lnTo>
                  <a:lnTo>
                    <a:pt x="725" y="1667"/>
                  </a:lnTo>
                  <a:lnTo>
                    <a:pt x="746" y="1658"/>
                  </a:lnTo>
                  <a:lnTo>
                    <a:pt x="777" y="1655"/>
                  </a:lnTo>
                  <a:lnTo>
                    <a:pt x="821" y="1655"/>
                  </a:lnTo>
                  <a:lnTo>
                    <a:pt x="758" y="1818"/>
                  </a:lnTo>
                  <a:lnTo>
                    <a:pt x="466" y="1818"/>
                  </a:lnTo>
                  <a:lnTo>
                    <a:pt x="470" y="1886"/>
                  </a:lnTo>
                  <a:lnTo>
                    <a:pt x="605" y="1878"/>
                  </a:lnTo>
                  <a:lnTo>
                    <a:pt x="742" y="1880"/>
                  </a:lnTo>
                  <a:lnTo>
                    <a:pt x="714" y="1980"/>
                  </a:lnTo>
                  <a:lnTo>
                    <a:pt x="705" y="2024"/>
                  </a:lnTo>
                  <a:lnTo>
                    <a:pt x="471" y="2024"/>
                  </a:lnTo>
                  <a:lnTo>
                    <a:pt x="476" y="2069"/>
                  </a:lnTo>
                  <a:lnTo>
                    <a:pt x="480" y="2107"/>
                  </a:lnTo>
                  <a:lnTo>
                    <a:pt x="482" y="2148"/>
                  </a:lnTo>
                  <a:lnTo>
                    <a:pt x="480" y="2189"/>
                  </a:lnTo>
                  <a:lnTo>
                    <a:pt x="478" y="2229"/>
                  </a:lnTo>
                  <a:lnTo>
                    <a:pt x="472" y="2268"/>
                  </a:lnTo>
                  <a:lnTo>
                    <a:pt x="456" y="2348"/>
                  </a:lnTo>
                  <a:lnTo>
                    <a:pt x="511" y="2344"/>
                  </a:lnTo>
                  <a:lnTo>
                    <a:pt x="579" y="2342"/>
                  </a:lnTo>
                  <a:lnTo>
                    <a:pt x="645" y="2342"/>
                  </a:lnTo>
                  <a:lnTo>
                    <a:pt x="712" y="2343"/>
                  </a:lnTo>
                  <a:lnTo>
                    <a:pt x="781" y="2347"/>
                  </a:lnTo>
                  <a:close/>
                </a:path>
              </a:pathLst>
            </a:custGeom>
            <a:solidFill>
              <a:srgbClr val="D9CBA3"/>
            </a:solidFill>
            <a:ln w="0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6" name="Freeform 21"/>
            <p:cNvSpPr>
              <a:spLocks/>
            </p:cNvSpPr>
            <p:nvPr/>
          </p:nvSpPr>
          <p:spPr bwMode="auto">
            <a:xfrm>
              <a:off x="4224" y="960"/>
              <a:ext cx="387" cy="889"/>
            </a:xfrm>
            <a:custGeom>
              <a:avLst/>
              <a:gdLst/>
              <a:ahLst/>
              <a:cxnLst>
                <a:cxn ang="0">
                  <a:pos x="696" y="2498"/>
                </a:cxn>
                <a:cxn ang="0">
                  <a:pos x="555" y="2473"/>
                </a:cxn>
                <a:cxn ang="0">
                  <a:pos x="415" y="2431"/>
                </a:cxn>
                <a:cxn ang="0">
                  <a:pos x="284" y="2371"/>
                </a:cxn>
                <a:cxn ang="0">
                  <a:pos x="159" y="2294"/>
                </a:cxn>
                <a:cxn ang="0">
                  <a:pos x="62" y="2208"/>
                </a:cxn>
                <a:cxn ang="0">
                  <a:pos x="25" y="2137"/>
                </a:cxn>
                <a:cxn ang="0">
                  <a:pos x="4" y="2060"/>
                </a:cxn>
                <a:cxn ang="0">
                  <a:pos x="0" y="1979"/>
                </a:cxn>
                <a:cxn ang="0">
                  <a:pos x="18" y="1870"/>
                </a:cxn>
                <a:cxn ang="0">
                  <a:pos x="62" y="1708"/>
                </a:cxn>
                <a:cxn ang="0">
                  <a:pos x="522" y="670"/>
                </a:cxn>
                <a:cxn ang="0">
                  <a:pos x="589" y="601"/>
                </a:cxn>
                <a:cxn ang="0">
                  <a:pos x="672" y="558"/>
                </a:cxn>
                <a:cxn ang="0">
                  <a:pos x="845" y="485"/>
                </a:cxn>
                <a:cxn ang="0">
                  <a:pos x="819" y="377"/>
                </a:cxn>
                <a:cxn ang="0">
                  <a:pos x="822" y="284"/>
                </a:cxn>
                <a:cxn ang="0">
                  <a:pos x="845" y="192"/>
                </a:cxn>
                <a:cxn ang="0">
                  <a:pos x="890" y="109"/>
                </a:cxn>
                <a:cxn ang="0">
                  <a:pos x="952" y="46"/>
                </a:cxn>
                <a:cxn ang="0">
                  <a:pos x="1015" y="15"/>
                </a:cxn>
                <a:cxn ang="0">
                  <a:pos x="1131" y="0"/>
                </a:cxn>
                <a:cxn ang="0">
                  <a:pos x="1234" y="7"/>
                </a:cxn>
                <a:cxn ang="0">
                  <a:pos x="1332" y="35"/>
                </a:cxn>
                <a:cxn ang="0">
                  <a:pos x="1425" y="164"/>
                </a:cxn>
                <a:cxn ang="0">
                  <a:pos x="1453" y="244"/>
                </a:cxn>
                <a:cxn ang="0">
                  <a:pos x="1463" y="346"/>
                </a:cxn>
                <a:cxn ang="0">
                  <a:pos x="1479" y="513"/>
                </a:cxn>
                <a:cxn ang="0">
                  <a:pos x="1431" y="529"/>
                </a:cxn>
                <a:cxn ang="0">
                  <a:pos x="1400" y="599"/>
                </a:cxn>
                <a:cxn ang="0">
                  <a:pos x="1363" y="650"/>
                </a:cxn>
                <a:cxn ang="0">
                  <a:pos x="1339" y="712"/>
                </a:cxn>
                <a:cxn ang="0">
                  <a:pos x="1210" y="711"/>
                </a:cxn>
                <a:cxn ang="0">
                  <a:pos x="1173" y="940"/>
                </a:cxn>
                <a:cxn ang="0">
                  <a:pos x="1471" y="1292"/>
                </a:cxn>
                <a:cxn ang="0">
                  <a:pos x="1409" y="1639"/>
                </a:cxn>
                <a:cxn ang="0">
                  <a:pos x="1260" y="1638"/>
                </a:cxn>
                <a:cxn ang="0">
                  <a:pos x="1148" y="1562"/>
                </a:cxn>
                <a:cxn ang="0">
                  <a:pos x="1471" y="2038"/>
                </a:cxn>
                <a:cxn ang="0">
                  <a:pos x="1271" y="3347"/>
                </a:cxn>
                <a:cxn ang="0">
                  <a:pos x="1090" y="3321"/>
                </a:cxn>
                <a:cxn ang="0">
                  <a:pos x="1231" y="3428"/>
                </a:cxn>
                <a:cxn ang="0">
                  <a:pos x="1344" y="3522"/>
                </a:cxn>
                <a:cxn ang="0">
                  <a:pos x="732" y="3452"/>
                </a:cxn>
                <a:cxn ang="0">
                  <a:pos x="568" y="3372"/>
                </a:cxn>
                <a:cxn ang="0">
                  <a:pos x="527" y="3307"/>
                </a:cxn>
                <a:cxn ang="0">
                  <a:pos x="498" y="3240"/>
                </a:cxn>
                <a:cxn ang="0">
                  <a:pos x="433" y="3049"/>
                </a:cxn>
                <a:cxn ang="0">
                  <a:pos x="774" y="2717"/>
                </a:cxn>
              </a:cxnLst>
              <a:rect l="0" t="0" r="r" b="b"/>
              <a:pathLst>
                <a:path w="1548" h="3553">
                  <a:moveTo>
                    <a:pt x="774" y="2503"/>
                  </a:moveTo>
                  <a:lnTo>
                    <a:pt x="746" y="2503"/>
                  </a:lnTo>
                  <a:lnTo>
                    <a:pt x="696" y="2498"/>
                  </a:lnTo>
                  <a:lnTo>
                    <a:pt x="649" y="2493"/>
                  </a:lnTo>
                  <a:lnTo>
                    <a:pt x="600" y="2485"/>
                  </a:lnTo>
                  <a:lnTo>
                    <a:pt x="555" y="2473"/>
                  </a:lnTo>
                  <a:lnTo>
                    <a:pt x="507" y="2461"/>
                  </a:lnTo>
                  <a:lnTo>
                    <a:pt x="461" y="2447"/>
                  </a:lnTo>
                  <a:lnTo>
                    <a:pt x="415" y="2431"/>
                  </a:lnTo>
                  <a:lnTo>
                    <a:pt x="371" y="2412"/>
                  </a:lnTo>
                  <a:lnTo>
                    <a:pt x="328" y="2392"/>
                  </a:lnTo>
                  <a:lnTo>
                    <a:pt x="284" y="2371"/>
                  </a:lnTo>
                  <a:lnTo>
                    <a:pt x="240" y="2348"/>
                  </a:lnTo>
                  <a:lnTo>
                    <a:pt x="199" y="2322"/>
                  </a:lnTo>
                  <a:lnTo>
                    <a:pt x="159" y="2294"/>
                  </a:lnTo>
                  <a:lnTo>
                    <a:pt x="120" y="2266"/>
                  </a:lnTo>
                  <a:lnTo>
                    <a:pt x="85" y="2237"/>
                  </a:lnTo>
                  <a:lnTo>
                    <a:pt x="62" y="2208"/>
                  </a:lnTo>
                  <a:lnTo>
                    <a:pt x="50" y="2186"/>
                  </a:lnTo>
                  <a:lnTo>
                    <a:pt x="36" y="2162"/>
                  </a:lnTo>
                  <a:lnTo>
                    <a:pt x="25" y="2137"/>
                  </a:lnTo>
                  <a:lnTo>
                    <a:pt x="16" y="2111"/>
                  </a:lnTo>
                  <a:lnTo>
                    <a:pt x="9" y="2086"/>
                  </a:lnTo>
                  <a:lnTo>
                    <a:pt x="4" y="2060"/>
                  </a:lnTo>
                  <a:lnTo>
                    <a:pt x="0" y="2033"/>
                  </a:lnTo>
                  <a:lnTo>
                    <a:pt x="0" y="2005"/>
                  </a:lnTo>
                  <a:lnTo>
                    <a:pt x="0" y="1979"/>
                  </a:lnTo>
                  <a:lnTo>
                    <a:pt x="3" y="1952"/>
                  </a:lnTo>
                  <a:lnTo>
                    <a:pt x="9" y="1914"/>
                  </a:lnTo>
                  <a:lnTo>
                    <a:pt x="18" y="1870"/>
                  </a:lnTo>
                  <a:lnTo>
                    <a:pt x="46" y="1770"/>
                  </a:lnTo>
                  <a:lnTo>
                    <a:pt x="54" y="1746"/>
                  </a:lnTo>
                  <a:lnTo>
                    <a:pt x="62" y="1708"/>
                  </a:lnTo>
                  <a:lnTo>
                    <a:pt x="125" y="1545"/>
                  </a:lnTo>
                  <a:lnTo>
                    <a:pt x="505" y="697"/>
                  </a:lnTo>
                  <a:lnTo>
                    <a:pt x="522" y="670"/>
                  </a:lnTo>
                  <a:lnTo>
                    <a:pt x="543" y="645"/>
                  </a:lnTo>
                  <a:lnTo>
                    <a:pt x="563" y="621"/>
                  </a:lnTo>
                  <a:lnTo>
                    <a:pt x="589" y="601"/>
                  </a:lnTo>
                  <a:lnTo>
                    <a:pt x="614" y="585"/>
                  </a:lnTo>
                  <a:lnTo>
                    <a:pt x="644" y="569"/>
                  </a:lnTo>
                  <a:lnTo>
                    <a:pt x="672" y="558"/>
                  </a:lnTo>
                  <a:lnTo>
                    <a:pt x="705" y="550"/>
                  </a:lnTo>
                  <a:lnTo>
                    <a:pt x="783" y="549"/>
                  </a:lnTo>
                  <a:lnTo>
                    <a:pt x="845" y="485"/>
                  </a:lnTo>
                  <a:lnTo>
                    <a:pt x="830" y="439"/>
                  </a:lnTo>
                  <a:lnTo>
                    <a:pt x="823" y="408"/>
                  </a:lnTo>
                  <a:lnTo>
                    <a:pt x="819" y="377"/>
                  </a:lnTo>
                  <a:lnTo>
                    <a:pt x="817" y="346"/>
                  </a:lnTo>
                  <a:lnTo>
                    <a:pt x="818" y="315"/>
                  </a:lnTo>
                  <a:lnTo>
                    <a:pt x="822" y="284"/>
                  </a:lnTo>
                  <a:lnTo>
                    <a:pt x="828" y="253"/>
                  </a:lnTo>
                  <a:lnTo>
                    <a:pt x="835" y="221"/>
                  </a:lnTo>
                  <a:lnTo>
                    <a:pt x="845" y="192"/>
                  </a:lnTo>
                  <a:lnTo>
                    <a:pt x="858" y="163"/>
                  </a:lnTo>
                  <a:lnTo>
                    <a:pt x="873" y="136"/>
                  </a:lnTo>
                  <a:lnTo>
                    <a:pt x="890" y="109"/>
                  </a:lnTo>
                  <a:lnTo>
                    <a:pt x="909" y="85"/>
                  </a:lnTo>
                  <a:lnTo>
                    <a:pt x="932" y="60"/>
                  </a:lnTo>
                  <a:lnTo>
                    <a:pt x="952" y="46"/>
                  </a:lnTo>
                  <a:lnTo>
                    <a:pt x="970" y="32"/>
                  </a:lnTo>
                  <a:lnTo>
                    <a:pt x="993" y="24"/>
                  </a:lnTo>
                  <a:lnTo>
                    <a:pt x="1015" y="15"/>
                  </a:lnTo>
                  <a:lnTo>
                    <a:pt x="1039" y="7"/>
                  </a:lnTo>
                  <a:lnTo>
                    <a:pt x="1082" y="1"/>
                  </a:lnTo>
                  <a:lnTo>
                    <a:pt x="1131" y="0"/>
                  </a:lnTo>
                  <a:lnTo>
                    <a:pt x="1165" y="1"/>
                  </a:lnTo>
                  <a:lnTo>
                    <a:pt x="1200" y="2"/>
                  </a:lnTo>
                  <a:lnTo>
                    <a:pt x="1234" y="7"/>
                  </a:lnTo>
                  <a:lnTo>
                    <a:pt x="1268" y="15"/>
                  </a:lnTo>
                  <a:lnTo>
                    <a:pt x="1301" y="24"/>
                  </a:lnTo>
                  <a:lnTo>
                    <a:pt x="1332" y="35"/>
                  </a:lnTo>
                  <a:lnTo>
                    <a:pt x="1364" y="48"/>
                  </a:lnTo>
                  <a:lnTo>
                    <a:pt x="1459" y="97"/>
                  </a:lnTo>
                  <a:lnTo>
                    <a:pt x="1425" y="164"/>
                  </a:lnTo>
                  <a:lnTo>
                    <a:pt x="1433" y="178"/>
                  </a:lnTo>
                  <a:lnTo>
                    <a:pt x="1444" y="210"/>
                  </a:lnTo>
                  <a:lnTo>
                    <a:pt x="1453" y="244"/>
                  </a:lnTo>
                  <a:lnTo>
                    <a:pt x="1459" y="279"/>
                  </a:lnTo>
                  <a:lnTo>
                    <a:pt x="1461" y="312"/>
                  </a:lnTo>
                  <a:lnTo>
                    <a:pt x="1463" y="346"/>
                  </a:lnTo>
                  <a:lnTo>
                    <a:pt x="1459" y="390"/>
                  </a:lnTo>
                  <a:lnTo>
                    <a:pt x="1441" y="401"/>
                  </a:lnTo>
                  <a:lnTo>
                    <a:pt x="1479" y="513"/>
                  </a:lnTo>
                  <a:lnTo>
                    <a:pt x="1475" y="521"/>
                  </a:lnTo>
                  <a:lnTo>
                    <a:pt x="1459" y="525"/>
                  </a:lnTo>
                  <a:lnTo>
                    <a:pt x="1431" y="529"/>
                  </a:lnTo>
                  <a:lnTo>
                    <a:pt x="1433" y="554"/>
                  </a:lnTo>
                  <a:lnTo>
                    <a:pt x="1429" y="580"/>
                  </a:lnTo>
                  <a:lnTo>
                    <a:pt x="1400" y="599"/>
                  </a:lnTo>
                  <a:lnTo>
                    <a:pt x="1400" y="627"/>
                  </a:lnTo>
                  <a:lnTo>
                    <a:pt x="1375" y="635"/>
                  </a:lnTo>
                  <a:lnTo>
                    <a:pt x="1363" y="650"/>
                  </a:lnTo>
                  <a:lnTo>
                    <a:pt x="1365" y="678"/>
                  </a:lnTo>
                  <a:lnTo>
                    <a:pt x="1359" y="701"/>
                  </a:lnTo>
                  <a:lnTo>
                    <a:pt x="1339" y="712"/>
                  </a:lnTo>
                  <a:lnTo>
                    <a:pt x="1314" y="716"/>
                  </a:lnTo>
                  <a:lnTo>
                    <a:pt x="1276" y="712"/>
                  </a:lnTo>
                  <a:lnTo>
                    <a:pt x="1210" y="711"/>
                  </a:lnTo>
                  <a:lnTo>
                    <a:pt x="1148" y="722"/>
                  </a:lnTo>
                  <a:lnTo>
                    <a:pt x="1123" y="752"/>
                  </a:lnTo>
                  <a:lnTo>
                    <a:pt x="1173" y="940"/>
                  </a:lnTo>
                  <a:lnTo>
                    <a:pt x="1471" y="1226"/>
                  </a:lnTo>
                  <a:lnTo>
                    <a:pt x="1548" y="1292"/>
                  </a:lnTo>
                  <a:lnTo>
                    <a:pt x="1471" y="1292"/>
                  </a:lnTo>
                  <a:lnTo>
                    <a:pt x="1471" y="1609"/>
                  </a:lnTo>
                  <a:lnTo>
                    <a:pt x="1455" y="1619"/>
                  </a:lnTo>
                  <a:lnTo>
                    <a:pt x="1409" y="1639"/>
                  </a:lnTo>
                  <a:lnTo>
                    <a:pt x="1360" y="1648"/>
                  </a:lnTo>
                  <a:lnTo>
                    <a:pt x="1309" y="1648"/>
                  </a:lnTo>
                  <a:lnTo>
                    <a:pt x="1260" y="1638"/>
                  </a:lnTo>
                  <a:lnTo>
                    <a:pt x="1214" y="1618"/>
                  </a:lnTo>
                  <a:lnTo>
                    <a:pt x="1173" y="1590"/>
                  </a:lnTo>
                  <a:lnTo>
                    <a:pt x="1148" y="1562"/>
                  </a:lnTo>
                  <a:lnTo>
                    <a:pt x="1123" y="1532"/>
                  </a:lnTo>
                  <a:lnTo>
                    <a:pt x="1059" y="1975"/>
                  </a:lnTo>
                  <a:lnTo>
                    <a:pt x="1471" y="2038"/>
                  </a:lnTo>
                  <a:lnTo>
                    <a:pt x="1471" y="3390"/>
                  </a:lnTo>
                  <a:lnTo>
                    <a:pt x="1367" y="3370"/>
                  </a:lnTo>
                  <a:lnTo>
                    <a:pt x="1271" y="3347"/>
                  </a:lnTo>
                  <a:lnTo>
                    <a:pt x="1176" y="3316"/>
                  </a:lnTo>
                  <a:lnTo>
                    <a:pt x="1084" y="3291"/>
                  </a:lnTo>
                  <a:lnTo>
                    <a:pt x="1090" y="3321"/>
                  </a:lnTo>
                  <a:lnTo>
                    <a:pt x="1119" y="3366"/>
                  </a:lnTo>
                  <a:lnTo>
                    <a:pt x="1154" y="3393"/>
                  </a:lnTo>
                  <a:lnTo>
                    <a:pt x="1231" y="3428"/>
                  </a:lnTo>
                  <a:lnTo>
                    <a:pt x="1338" y="3463"/>
                  </a:lnTo>
                  <a:lnTo>
                    <a:pt x="1344" y="3497"/>
                  </a:lnTo>
                  <a:lnTo>
                    <a:pt x="1344" y="3522"/>
                  </a:lnTo>
                  <a:lnTo>
                    <a:pt x="1338" y="3553"/>
                  </a:lnTo>
                  <a:lnTo>
                    <a:pt x="949" y="3553"/>
                  </a:lnTo>
                  <a:lnTo>
                    <a:pt x="732" y="3452"/>
                  </a:lnTo>
                  <a:lnTo>
                    <a:pt x="632" y="3402"/>
                  </a:lnTo>
                  <a:lnTo>
                    <a:pt x="593" y="3390"/>
                  </a:lnTo>
                  <a:lnTo>
                    <a:pt x="568" y="3372"/>
                  </a:lnTo>
                  <a:lnTo>
                    <a:pt x="545" y="3352"/>
                  </a:lnTo>
                  <a:lnTo>
                    <a:pt x="533" y="3334"/>
                  </a:lnTo>
                  <a:lnTo>
                    <a:pt x="527" y="3307"/>
                  </a:lnTo>
                  <a:lnTo>
                    <a:pt x="527" y="3285"/>
                  </a:lnTo>
                  <a:lnTo>
                    <a:pt x="529" y="3261"/>
                  </a:lnTo>
                  <a:lnTo>
                    <a:pt x="498" y="3240"/>
                  </a:lnTo>
                  <a:lnTo>
                    <a:pt x="449" y="3198"/>
                  </a:lnTo>
                  <a:lnTo>
                    <a:pt x="433" y="3158"/>
                  </a:lnTo>
                  <a:lnTo>
                    <a:pt x="433" y="3049"/>
                  </a:lnTo>
                  <a:lnTo>
                    <a:pt x="469" y="2989"/>
                  </a:lnTo>
                  <a:lnTo>
                    <a:pt x="632" y="2858"/>
                  </a:lnTo>
                  <a:lnTo>
                    <a:pt x="774" y="2717"/>
                  </a:lnTo>
                  <a:lnTo>
                    <a:pt x="966" y="2523"/>
                  </a:lnTo>
                  <a:lnTo>
                    <a:pt x="774" y="2503"/>
                  </a:lnTo>
                  <a:close/>
                </a:path>
              </a:pathLst>
            </a:custGeom>
            <a:solidFill>
              <a:srgbClr val="D9CBA3"/>
            </a:solidFill>
            <a:ln w="0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7" name="Freeform 22"/>
            <p:cNvSpPr>
              <a:spLocks/>
            </p:cNvSpPr>
            <p:nvPr/>
          </p:nvSpPr>
          <p:spPr bwMode="auto">
            <a:xfrm>
              <a:off x="4388" y="1823"/>
              <a:ext cx="24" cy="3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1"/>
                </a:cxn>
                <a:cxn ang="0">
                  <a:pos x="100" y="151"/>
                </a:cxn>
                <a:cxn ang="0">
                  <a:pos x="100" y="50"/>
                </a:cxn>
                <a:cxn ang="0">
                  <a:pos x="0" y="0"/>
                </a:cxn>
              </a:cxnLst>
              <a:rect l="0" t="0" r="r" b="b"/>
              <a:pathLst>
                <a:path w="100" h="151">
                  <a:moveTo>
                    <a:pt x="0" y="0"/>
                  </a:moveTo>
                  <a:lnTo>
                    <a:pt x="0" y="151"/>
                  </a:lnTo>
                  <a:lnTo>
                    <a:pt x="100" y="151"/>
                  </a:lnTo>
                  <a:lnTo>
                    <a:pt x="100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8" name="Freeform 23"/>
            <p:cNvSpPr>
              <a:spLocks/>
            </p:cNvSpPr>
            <p:nvPr/>
          </p:nvSpPr>
          <p:spPr bwMode="auto">
            <a:xfrm>
              <a:off x="5139" y="1089"/>
              <a:ext cx="343" cy="1201"/>
            </a:xfrm>
            <a:custGeom>
              <a:avLst/>
              <a:gdLst/>
              <a:ahLst/>
              <a:cxnLst>
                <a:cxn ang="0">
                  <a:pos x="887" y="2728"/>
                </a:cxn>
                <a:cxn ang="0">
                  <a:pos x="885" y="3414"/>
                </a:cxn>
                <a:cxn ang="0">
                  <a:pos x="928" y="4058"/>
                </a:cxn>
                <a:cxn ang="0">
                  <a:pos x="837" y="4663"/>
                </a:cxn>
                <a:cxn ang="0">
                  <a:pos x="2" y="4787"/>
                </a:cxn>
                <a:cxn ang="0">
                  <a:pos x="138" y="4732"/>
                </a:cxn>
                <a:cxn ang="0">
                  <a:pos x="342" y="4616"/>
                </a:cxn>
                <a:cxn ang="0">
                  <a:pos x="435" y="4342"/>
                </a:cxn>
                <a:cxn ang="0">
                  <a:pos x="230" y="2715"/>
                </a:cxn>
                <a:cxn ang="0">
                  <a:pos x="147" y="1976"/>
                </a:cxn>
                <a:cxn ang="0">
                  <a:pos x="117" y="1785"/>
                </a:cxn>
                <a:cxn ang="0">
                  <a:pos x="160" y="1474"/>
                </a:cxn>
                <a:cxn ang="0">
                  <a:pos x="234" y="1167"/>
                </a:cxn>
                <a:cxn ang="0">
                  <a:pos x="337" y="868"/>
                </a:cxn>
                <a:cxn ang="0">
                  <a:pos x="359" y="725"/>
                </a:cxn>
                <a:cxn ang="0">
                  <a:pos x="219" y="585"/>
                </a:cxn>
                <a:cxn ang="0">
                  <a:pos x="186" y="519"/>
                </a:cxn>
                <a:cxn ang="0">
                  <a:pos x="155" y="375"/>
                </a:cxn>
                <a:cxn ang="0">
                  <a:pos x="163" y="343"/>
                </a:cxn>
                <a:cxn ang="0">
                  <a:pos x="262" y="242"/>
                </a:cxn>
                <a:cxn ang="0">
                  <a:pos x="300" y="163"/>
                </a:cxn>
                <a:cxn ang="0">
                  <a:pos x="362" y="96"/>
                </a:cxn>
                <a:cxn ang="0">
                  <a:pos x="378" y="13"/>
                </a:cxn>
                <a:cxn ang="0">
                  <a:pos x="501" y="10"/>
                </a:cxn>
                <a:cxn ang="0">
                  <a:pos x="623" y="61"/>
                </a:cxn>
                <a:cxn ang="0">
                  <a:pos x="764" y="160"/>
                </a:cxn>
                <a:cxn ang="0">
                  <a:pos x="865" y="301"/>
                </a:cxn>
                <a:cxn ang="0">
                  <a:pos x="872" y="406"/>
                </a:cxn>
                <a:cxn ang="0">
                  <a:pos x="839" y="504"/>
                </a:cxn>
                <a:cxn ang="0">
                  <a:pos x="769" y="583"/>
                </a:cxn>
                <a:cxn ang="0">
                  <a:pos x="699" y="621"/>
                </a:cxn>
                <a:cxn ang="0">
                  <a:pos x="907" y="903"/>
                </a:cxn>
                <a:cxn ang="0">
                  <a:pos x="979" y="1261"/>
                </a:cxn>
                <a:cxn ang="0">
                  <a:pos x="1045" y="1541"/>
                </a:cxn>
                <a:cxn ang="0">
                  <a:pos x="1069" y="1665"/>
                </a:cxn>
                <a:cxn ang="0">
                  <a:pos x="1095" y="1741"/>
                </a:cxn>
                <a:cxn ang="0">
                  <a:pos x="1126" y="2059"/>
                </a:cxn>
                <a:cxn ang="0">
                  <a:pos x="1274" y="2154"/>
                </a:cxn>
                <a:cxn ang="0">
                  <a:pos x="1269" y="2216"/>
                </a:cxn>
                <a:cxn ang="0">
                  <a:pos x="1329" y="2276"/>
                </a:cxn>
                <a:cxn ang="0">
                  <a:pos x="1373" y="2344"/>
                </a:cxn>
                <a:cxn ang="0">
                  <a:pos x="1330" y="2443"/>
                </a:cxn>
                <a:cxn ang="0">
                  <a:pos x="1305" y="2477"/>
                </a:cxn>
                <a:cxn ang="0">
                  <a:pos x="913" y="2435"/>
                </a:cxn>
              </a:cxnLst>
              <a:rect l="0" t="0" r="r" b="b"/>
              <a:pathLst>
                <a:path w="1373" h="4807">
                  <a:moveTo>
                    <a:pt x="913" y="2435"/>
                  </a:moveTo>
                  <a:lnTo>
                    <a:pt x="908" y="2591"/>
                  </a:lnTo>
                  <a:lnTo>
                    <a:pt x="887" y="2728"/>
                  </a:lnTo>
                  <a:lnTo>
                    <a:pt x="837" y="3039"/>
                  </a:lnTo>
                  <a:lnTo>
                    <a:pt x="866" y="3248"/>
                  </a:lnTo>
                  <a:lnTo>
                    <a:pt x="885" y="3414"/>
                  </a:lnTo>
                  <a:lnTo>
                    <a:pt x="897" y="3577"/>
                  </a:lnTo>
                  <a:lnTo>
                    <a:pt x="922" y="3819"/>
                  </a:lnTo>
                  <a:lnTo>
                    <a:pt x="928" y="4058"/>
                  </a:lnTo>
                  <a:lnTo>
                    <a:pt x="913" y="4517"/>
                  </a:lnTo>
                  <a:lnTo>
                    <a:pt x="901" y="4663"/>
                  </a:lnTo>
                  <a:lnTo>
                    <a:pt x="837" y="4663"/>
                  </a:lnTo>
                  <a:lnTo>
                    <a:pt x="836" y="4807"/>
                  </a:lnTo>
                  <a:lnTo>
                    <a:pt x="0" y="4807"/>
                  </a:lnTo>
                  <a:lnTo>
                    <a:pt x="2" y="4787"/>
                  </a:lnTo>
                  <a:lnTo>
                    <a:pt x="18" y="4764"/>
                  </a:lnTo>
                  <a:lnTo>
                    <a:pt x="58" y="4754"/>
                  </a:lnTo>
                  <a:lnTo>
                    <a:pt x="138" y="4732"/>
                  </a:lnTo>
                  <a:lnTo>
                    <a:pt x="230" y="4700"/>
                  </a:lnTo>
                  <a:lnTo>
                    <a:pt x="290" y="4662"/>
                  </a:lnTo>
                  <a:lnTo>
                    <a:pt x="342" y="4616"/>
                  </a:lnTo>
                  <a:lnTo>
                    <a:pt x="384" y="4545"/>
                  </a:lnTo>
                  <a:lnTo>
                    <a:pt x="418" y="4458"/>
                  </a:lnTo>
                  <a:lnTo>
                    <a:pt x="435" y="4342"/>
                  </a:lnTo>
                  <a:lnTo>
                    <a:pt x="424" y="4087"/>
                  </a:lnTo>
                  <a:lnTo>
                    <a:pt x="308" y="3402"/>
                  </a:lnTo>
                  <a:lnTo>
                    <a:pt x="230" y="2715"/>
                  </a:lnTo>
                  <a:lnTo>
                    <a:pt x="120" y="2029"/>
                  </a:lnTo>
                  <a:lnTo>
                    <a:pt x="147" y="2002"/>
                  </a:lnTo>
                  <a:lnTo>
                    <a:pt x="147" y="1976"/>
                  </a:lnTo>
                  <a:lnTo>
                    <a:pt x="106" y="1919"/>
                  </a:lnTo>
                  <a:lnTo>
                    <a:pt x="108" y="1889"/>
                  </a:lnTo>
                  <a:lnTo>
                    <a:pt x="117" y="1785"/>
                  </a:lnTo>
                  <a:lnTo>
                    <a:pt x="127" y="1681"/>
                  </a:lnTo>
                  <a:lnTo>
                    <a:pt x="142" y="1577"/>
                  </a:lnTo>
                  <a:lnTo>
                    <a:pt x="160" y="1474"/>
                  </a:lnTo>
                  <a:lnTo>
                    <a:pt x="181" y="1370"/>
                  </a:lnTo>
                  <a:lnTo>
                    <a:pt x="205" y="1267"/>
                  </a:lnTo>
                  <a:lnTo>
                    <a:pt x="234" y="1167"/>
                  </a:lnTo>
                  <a:lnTo>
                    <a:pt x="265" y="1066"/>
                  </a:lnTo>
                  <a:lnTo>
                    <a:pt x="300" y="967"/>
                  </a:lnTo>
                  <a:lnTo>
                    <a:pt x="337" y="868"/>
                  </a:lnTo>
                  <a:lnTo>
                    <a:pt x="337" y="755"/>
                  </a:lnTo>
                  <a:lnTo>
                    <a:pt x="359" y="737"/>
                  </a:lnTo>
                  <a:lnTo>
                    <a:pt x="359" y="725"/>
                  </a:lnTo>
                  <a:lnTo>
                    <a:pt x="347" y="699"/>
                  </a:lnTo>
                  <a:lnTo>
                    <a:pt x="291" y="650"/>
                  </a:lnTo>
                  <a:lnTo>
                    <a:pt x="219" y="585"/>
                  </a:lnTo>
                  <a:lnTo>
                    <a:pt x="201" y="573"/>
                  </a:lnTo>
                  <a:lnTo>
                    <a:pt x="186" y="549"/>
                  </a:lnTo>
                  <a:lnTo>
                    <a:pt x="186" y="519"/>
                  </a:lnTo>
                  <a:lnTo>
                    <a:pt x="196" y="409"/>
                  </a:lnTo>
                  <a:lnTo>
                    <a:pt x="167" y="385"/>
                  </a:lnTo>
                  <a:lnTo>
                    <a:pt x="155" y="375"/>
                  </a:lnTo>
                  <a:lnTo>
                    <a:pt x="153" y="364"/>
                  </a:lnTo>
                  <a:lnTo>
                    <a:pt x="155" y="351"/>
                  </a:lnTo>
                  <a:lnTo>
                    <a:pt x="163" y="343"/>
                  </a:lnTo>
                  <a:lnTo>
                    <a:pt x="172" y="336"/>
                  </a:lnTo>
                  <a:lnTo>
                    <a:pt x="259" y="264"/>
                  </a:lnTo>
                  <a:lnTo>
                    <a:pt x="262" y="242"/>
                  </a:lnTo>
                  <a:lnTo>
                    <a:pt x="269" y="219"/>
                  </a:lnTo>
                  <a:lnTo>
                    <a:pt x="282" y="192"/>
                  </a:lnTo>
                  <a:lnTo>
                    <a:pt x="300" y="163"/>
                  </a:lnTo>
                  <a:lnTo>
                    <a:pt x="316" y="142"/>
                  </a:lnTo>
                  <a:lnTo>
                    <a:pt x="332" y="123"/>
                  </a:lnTo>
                  <a:lnTo>
                    <a:pt x="362" y="96"/>
                  </a:lnTo>
                  <a:lnTo>
                    <a:pt x="358" y="71"/>
                  </a:lnTo>
                  <a:lnTo>
                    <a:pt x="361" y="44"/>
                  </a:lnTo>
                  <a:lnTo>
                    <a:pt x="378" y="13"/>
                  </a:lnTo>
                  <a:lnTo>
                    <a:pt x="408" y="0"/>
                  </a:lnTo>
                  <a:lnTo>
                    <a:pt x="454" y="0"/>
                  </a:lnTo>
                  <a:lnTo>
                    <a:pt x="501" y="10"/>
                  </a:lnTo>
                  <a:lnTo>
                    <a:pt x="540" y="25"/>
                  </a:lnTo>
                  <a:lnTo>
                    <a:pt x="582" y="41"/>
                  </a:lnTo>
                  <a:lnTo>
                    <a:pt x="623" y="61"/>
                  </a:lnTo>
                  <a:lnTo>
                    <a:pt x="661" y="82"/>
                  </a:lnTo>
                  <a:lnTo>
                    <a:pt x="730" y="132"/>
                  </a:lnTo>
                  <a:lnTo>
                    <a:pt x="764" y="160"/>
                  </a:lnTo>
                  <a:lnTo>
                    <a:pt x="825" y="222"/>
                  </a:lnTo>
                  <a:lnTo>
                    <a:pt x="857" y="277"/>
                  </a:lnTo>
                  <a:lnTo>
                    <a:pt x="865" y="301"/>
                  </a:lnTo>
                  <a:lnTo>
                    <a:pt x="873" y="354"/>
                  </a:lnTo>
                  <a:lnTo>
                    <a:pt x="873" y="380"/>
                  </a:lnTo>
                  <a:lnTo>
                    <a:pt x="872" y="406"/>
                  </a:lnTo>
                  <a:lnTo>
                    <a:pt x="860" y="458"/>
                  </a:lnTo>
                  <a:lnTo>
                    <a:pt x="851" y="481"/>
                  </a:lnTo>
                  <a:lnTo>
                    <a:pt x="839" y="504"/>
                  </a:lnTo>
                  <a:lnTo>
                    <a:pt x="806" y="548"/>
                  </a:lnTo>
                  <a:lnTo>
                    <a:pt x="789" y="567"/>
                  </a:lnTo>
                  <a:lnTo>
                    <a:pt x="769" y="583"/>
                  </a:lnTo>
                  <a:lnTo>
                    <a:pt x="725" y="610"/>
                  </a:lnTo>
                  <a:lnTo>
                    <a:pt x="700" y="620"/>
                  </a:lnTo>
                  <a:lnTo>
                    <a:pt x="699" y="621"/>
                  </a:lnTo>
                  <a:lnTo>
                    <a:pt x="773" y="695"/>
                  </a:lnTo>
                  <a:lnTo>
                    <a:pt x="847" y="793"/>
                  </a:lnTo>
                  <a:lnTo>
                    <a:pt x="907" y="903"/>
                  </a:lnTo>
                  <a:lnTo>
                    <a:pt x="948" y="1019"/>
                  </a:lnTo>
                  <a:lnTo>
                    <a:pt x="973" y="1138"/>
                  </a:lnTo>
                  <a:lnTo>
                    <a:pt x="979" y="1261"/>
                  </a:lnTo>
                  <a:lnTo>
                    <a:pt x="992" y="1526"/>
                  </a:lnTo>
                  <a:lnTo>
                    <a:pt x="1017" y="1530"/>
                  </a:lnTo>
                  <a:lnTo>
                    <a:pt x="1045" y="1541"/>
                  </a:lnTo>
                  <a:lnTo>
                    <a:pt x="1063" y="1570"/>
                  </a:lnTo>
                  <a:lnTo>
                    <a:pt x="1068" y="1611"/>
                  </a:lnTo>
                  <a:lnTo>
                    <a:pt x="1069" y="1665"/>
                  </a:lnTo>
                  <a:lnTo>
                    <a:pt x="1091" y="1675"/>
                  </a:lnTo>
                  <a:lnTo>
                    <a:pt x="1100" y="1711"/>
                  </a:lnTo>
                  <a:lnTo>
                    <a:pt x="1095" y="1741"/>
                  </a:lnTo>
                  <a:lnTo>
                    <a:pt x="1086" y="1772"/>
                  </a:lnTo>
                  <a:lnTo>
                    <a:pt x="1132" y="2038"/>
                  </a:lnTo>
                  <a:lnTo>
                    <a:pt x="1126" y="2059"/>
                  </a:lnTo>
                  <a:lnTo>
                    <a:pt x="1192" y="2141"/>
                  </a:lnTo>
                  <a:lnTo>
                    <a:pt x="1249" y="2124"/>
                  </a:lnTo>
                  <a:lnTo>
                    <a:pt x="1274" y="2154"/>
                  </a:lnTo>
                  <a:lnTo>
                    <a:pt x="1248" y="2174"/>
                  </a:lnTo>
                  <a:lnTo>
                    <a:pt x="1249" y="2200"/>
                  </a:lnTo>
                  <a:lnTo>
                    <a:pt x="1269" y="2216"/>
                  </a:lnTo>
                  <a:lnTo>
                    <a:pt x="1202" y="2238"/>
                  </a:lnTo>
                  <a:lnTo>
                    <a:pt x="1257" y="2299"/>
                  </a:lnTo>
                  <a:lnTo>
                    <a:pt x="1329" y="2276"/>
                  </a:lnTo>
                  <a:lnTo>
                    <a:pt x="1334" y="2311"/>
                  </a:lnTo>
                  <a:lnTo>
                    <a:pt x="1369" y="2298"/>
                  </a:lnTo>
                  <a:lnTo>
                    <a:pt x="1373" y="2344"/>
                  </a:lnTo>
                  <a:lnTo>
                    <a:pt x="1303" y="2363"/>
                  </a:lnTo>
                  <a:lnTo>
                    <a:pt x="1356" y="2416"/>
                  </a:lnTo>
                  <a:lnTo>
                    <a:pt x="1330" y="2443"/>
                  </a:lnTo>
                  <a:lnTo>
                    <a:pt x="1369" y="2468"/>
                  </a:lnTo>
                  <a:lnTo>
                    <a:pt x="1341" y="2494"/>
                  </a:lnTo>
                  <a:lnTo>
                    <a:pt x="1305" y="2477"/>
                  </a:lnTo>
                  <a:lnTo>
                    <a:pt x="1282" y="2494"/>
                  </a:lnTo>
                  <a:lnTo>
                    <a:pt x="913" y="2298"/>
                  </a:lnTo>
                  <a:lnTo>
                    <a:pt x="913" y="2435"/>
                  </a:lnTo>
                  <a:close/>
                </a:path>
              </a:pathLst>
            </a:custGeom>
            <a:solidFill>
              <a:srgbClr val="D9CBA3"/>
            </a:solidFill>
            <a:ln w="0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9" name="Freeform 24"/>
            <p:cNvSpPr>
              <a:spLocks/>
            </p:cNvSpPr>
            <p:nvPr/>
          </p:nvSpPr>
          <p:spPr bwMode="auto">
            <a:xfrm>
              <a:off x="4705" y="1281"/>
              <a:ext cx="130" cy="15"/>
            </a:xfrm>
            <a:custGeom>
              <a:avLst/>
              <a:gdLst/>
              <a:ahLst/>
              <a:cxnLst>
                <a:cxn ang="0">
                  <a:pos x="0" y="58"/>
                </a:cxn>
                <a:cxn ang="0">
                  <a:pos x="56" y="27"/>
                </a:cxn>
                <a:cxn ang="0">
                  <a:pos x="93" y="16"/>
                </a:cxn>
                <a:cxn ang="0">
                  <a:pos x="144" y="11"/>
                </a:cxn>
                <a:cxn ang="0">
                  <a:pos x="205" y="18"/>
                </a:cxn>
                <a:cxn ang="0">
                  <a:pos x="257" y="6"/>
                </a:cxn>
                <a:cxn ang="0">
                  <a:pos x="318" y="0"/>
                </a:cxn>
                <a:cxn ang="0">
                  <a:pos x="393" y="12"/>
                </a:cxn>
                <a:cxn ang="0">
                  <a:pos x="519" y="58"/>
                </a:cxn>
                <a:cxn ang="0">
                  <a:pos x="0" y="58"/>
                </a:cxn>
              </a:cxnLst>
              <a:rect l="0" t="0" r="r" b="b"/>
              <a:pathLst>
                <a:path w="519" h="58">
                  <a:moveTo>
                    <a:pt x="0" y="58"/>
                  </a:moveTo>
                  <a:lnTo>
                    <a:pt x="56" y="27"/>
                  </a:lnTo>
                  <a:lnTo>
                    <a:pt x="93" y="16"/>
                  </a:lnTo>
                  <a:lnTo>
                    <a:pt x="144" y="11"/>
                  </a:lnTo>
                  <a:lnTo>
                    <a:pt x="205" y="18"/>
                  </a:lnTo>
                  <a:lnTo>
                    <a:pt x="257" y="6"/>
                  </a:lnTo>
                  <a:lnTo>
                    <a:pt x="318" y="0"/>
                  </a:lnTo>
                  <a:lnTo>
                    <a:pt x="393" y="12"/>
                  </a:lnTo>
                  <a:lnTo>
                    <a:pt x="519" y="58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0000FF"/>
            </a:solidFill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0" name="Title 1"/>
          <p:cNvSpPr txBox="1">
            <a:spLocks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Judicial Term</a:t>
            </a:r>
            <a:endParaRPr kumimoji="0" lang="en-US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52400" y="6382435"/>
            <a:ext cx="2362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Carey et al., 2012</a:t>
            </a:r>
            <a:endParaRPr lang="en-US" sz="1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3795" name="Chart 7"/>
          <p:cNvGraphicFramePr>
            <a:graphicFrameLocks/>
          </p:cNvGraphicFramePr>
          <p:nvPr/>
        </p:nvGraphicFramePr>
        <p:xfrm>
          <a:off x="228600" y="1524000"/>
          <a:ext cx="6400800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r:id="rId5" imgW="7315834" imgH="4419983" progId="Excel.Sheet.8">
                  <p:embed/>
                </p:oleObj>
              </mc:Choice>
              <mc:Fallback>
                <p:oleObj r:id="rId5" imgW="7315834" imgH="4419983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24000"/>
                        <a:ext cx="6400800" cy="434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26"/>
          <p:cNvSpPr/>
          <p:nvPr/>
        </p:nvSpPr>
        <p:spPr>
          <a:xfrm>
            <a:off x="990600" y="5105400"/>
            <a:ext cx="53340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 rot="16200000">
            <a:off x="4431269" y="1584990"/>
            <a:ext cx="738664" cy="3048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 anchorCtr="1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Three times greater cost benefits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 rot="16200000">
            <a:off x="2314427" y="2943374"/>
            <a:ext cx="2000548" cy="381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 anchorCtr="1">
            <a:spAutoFit/>
          </a:bodyPr>
          <a:lstStyle/>
          <a:p>
            <a:pPr>
              <a:defRPr/>
            </a:pPr>
            <a:r>
              <a:rPr lang="en-US" sz="9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}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9393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ADCP_Logo1_2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610235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0" y="0"/>
            <a:ext cx="2286000" cy="6858000"/>
            <a:chOff x="7329" y="0"/>
            <a:chExt cx="8398" cy="15840"/>
          </a:xfrm>
          <a:scene3d>
            <a:camera prst="orthographicFront"/>
            <a:lightRig rig="sunset" dir="t"/>
          </a:scene3d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7344" y="0"/>
              <a:ext cx="8383" cy="15840"/>
              <a:chOff x="7560" y="0"/>
              <a:chExt cx="8047" cy="15840"/>
            </a:xfrm>
          </p:grpSpPr>
          <p:sp>
            <p:nvSpPr>
              <p:cNvPr id="10" name="Rectangle 4"/>
              <p:cNvSpPr>
                <a:spLocks noChangeArrowheads="1"/>
              </p:cNvSpPr>
              <p:nvPr/>
            </p:nvSpPr>
            <p:spPr bwMode="auto">
              <a:xfrm>
                <a:off x="7755" y="0"/>
                <a:ext cx="7852" cy="15840"/>
              </a:xfrm>
              <a:prstGeom prst="rect">
                <a:avLst/>
              </a:prstGeom>
              <a:solidFill>
                <a:srgbClr val="A80054"/>
              </a:solidFill>
              <a:ln w="9525">
                <a:noFill/>
                <a:miter lim="800000"/>
                <a:headEnd/>
                <a:tailEnd/>
              </a:ln>
              <a:sp3d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1" name="Rectangle 5" descr="Light vertical"/>
              <p:cNvSpPr>
                <a:spLocks noChangeArrowheads="1"/>
              </p:cNvSpPr>
              <p:nvPr/>
            </p:nvSpPr>
            <p:spPr bwMode="auto">
              <a:xfrm>
                <a:off x="7560" y="8"/>
                <a:ext cx="195" cy="15825"/>
              </a:xfrm>
              <a:prstGeom prst="rect">
                <a:avLst/>
              </a:prstGeom>
              <a:pattFill prst="ltVert">
                <a:fgClr>
                  <a:srgbClr val="993300">
                    <a:alpha val="80000"/>
                  </a:srgbClr>
                </a:fgClr>
                <a:bgClr>
                  <a:srgbClr val="FFFFFF">
                    <a:alpha val="80000"/>
                  </a:srgbClr>
                </a:bgClr>
              </a:pattFill>
              <a:ln w="12700">
                <a:noFill/>
                <a:miter lim="800000"/>
                <a:headEnd/>
                <a:tailEnd/>
              </a:ln>
              <a:effectLst/>
              <a:sp3d/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7344" y="0"/>
              <a:ext cx="4896" cy="39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329" y="10658"/>
              <a:ext cx="4889" cy="4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7C1E2E"/>
                </a:solidFill>
              </a:rPr>
              <a:t>Key Moments in NADCP History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Consistent Docket</a:t>
            </a:r>
            <a:endParaRPr kumimoji="0" lang="en-US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35842" name="AutoShape 2" descr="http://web.mail.comcast.net/service/home/~/?auth=co&amp;loc=en_US&amp;id=591568&amp;part=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4" name="AutoShape 4" descr="http://web.mail.comcast.net/service/home/~/?auth=co&amp;loc=en_US&amp;id=591568&amp;part=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35845" name="Object 6"/>
          <p:cNvGraphicFramePr>
            <a:graphicFrameLocks noChangeAspect="1"/>
          </p:cNvGraphicFramePr>
          <p:nvPr/>
        </p:nvGraphicFramePr>
        <p:xfrm>
          <a:off x="441325" y="1828800"/>
          <a:ext cx="6416675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Chart" r:id="rId4" imgW="8039175" imgH="4410102" progId="MSGraph.Chart.8">
                  <p:embed followColorScheme="full"/>
                </p:oleObj>
              </mc:Choice>
              <mc:Fallback>
                <p:oleObj name="Chart" r:id="rId4" imgW="8039175" imgH="4410102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1828800"/>
                        <a:ext cx="6416675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490360" y="3456801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39%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66760" y="2743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58%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00600" y="30480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51%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86557" y="5943600"/>
            <a:ext cx="188064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 smtClean="0"/>
              <a:t># judges presiding</a:t>
            </a:r>
            <a:endParaRPr lang="en-US" sz="1500" b="1" dirty="0"/>
          </a:p>
        </p:txBody>
      </p:sp>
      <p:sp>
        <p:nvSpPr>
          <p:cNvPr id="26" name="TextBox 25"/>
          <p:cNvSpPr txBox="1"/>
          <p:nvPr/>
        </p:nvSpPr>
        <p:spPr>
          <a:xfrm rot="16200000">
            <a:off x="-424292" y="3521939"/>
            <a:ext cx="143981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 smtClean="0"/>
              <a:t>Re-arrest rate</a:t>
            </a:r>
            <a:endParaRPr lang="en-US" sz="15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1040031" y="1600200"/>
            <a:ext cx="109356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Best </a:t>
            </a:r>
          </a:p>
          <a:p>
            <a:pPr algn="ctr"/>
            <a:r>
              <a:rPr lang="en-US" sz="1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outcomes</a:t>
            </a:r>
            <a:endParaRPr lang="en-US" sz="15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1" name="Straight Arrow Connector 30"/>
          <p:cNvCxnSpPr>
            <a:stCxn id="29" idx="2"/>
            <a:endCxn id="20" idx="0"/>
          </p:cNvCxnSpPr>
          <p:nvPr/>
        </p:nvCxnSpPr>
        <p:spPr>
          <a:xfrm>
            <a:off x="1586816" y="2154198"/>
            <a:ext cx="148964" cy="1302603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4876800" y="152400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1752600" y="33644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Oval 49"/>
          <p:cNvSpPr/>
          <p:nvPr/>
        </p:nvSpPr>
        <p:spPr>
          <a:xfrm>
            <a:off x="1066800" y="2819400"/>
            <a:ext cx="1295400" cy="27432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152400" y="6382435"/>
            <a:ext cx="2362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Goldkamp</a:t>
            </a:r>
            <a:r>
              <a:rPr lang="en-US" sz="15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et al., 2002</a:t>
            </a:r>
            <a:endParaRPr lang="en-US" sz="1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7" name="Group 18"/>
          <p:cNvGrpSpPr>
            <a:grpSpLocks/>
          </p:cNvGrpSpPr>
          <p:nvPr/>
        </p:nvGrpSpPr>
        <p:grpSpPr bwMode="auto">
          <a:xfrm>
            <a:off x="7086600" y="1524000"/>
            <a:ext cx="1828800" cy="2438400"/>
            <a:chOff x="4056" y="945"/>
            <a:chExt cx="1440" cy="1386"/>
          </a:xfrm>
        </p:grpSpPr>
        <p:sp>
          <p:nvSpPr>
            <p:cNvPr id="38" name="Freeform 19"/>
            <p:cNvSpPr>
              <a:spLocks/>
            </p:cNvSpPr>
            <p:nvPr/>
          </p:nvSpPr>
          <p:spPr bwMode="auto">
            <a:xfrm>
              <a:off x="4056" y="1296"/>
              <a:ext cx="1440" cy="1035"/>
            </a:xfrm>
            <a:custGeom>
              <a:avLst/>
              <a:gdLst/>
              <a:ahLst/>
              <a:cxnLst>
                <a:cxn ang="0">
                  <a:pos x="3114" y="0"/>
                </a:cxn>
                <a:cxn ang="0">
                  <a:pos x="2594" y="0"/>
                </a:cxn>
                <a:cxn ang="0">
                  <a:pos x="2246" y="0"/>
                </a:cxn>
                <a:cxn ang="0">
                  <a:pos x="2167" y="0"/>
                </a:cxn>
                <a:cxn ang="0">
                  <a:pos x="2167" y="317"/>
                </a:cxn>
                <a:cxn ang="0">
                  <a:pos x="2167" y="746"/>
                </a:cxn>
                <a:cxn ang="0">
                  <a:pos x="2167" y="2098"/>
                </a:cxn>
                <a:cxn ang="0">
                  <a:pos x="2167" y="2261"/>
                </a:cxn>
                <a:cxn ang="0">
                  <a:pos x="2034" y="2261"/>
                </a:cxn>
                <a:cxn ang="0">
                  <a:pos x="1645" y="2261"/>
                </a:cxn>
                <a:cxn ang="0">
                  <a:pos x="1428" y="2261"/>
                </a:cxn>
                <a:cxn ang="0">
                  <a:pos x="1328" y="2261"/>
                </a:cxn>
                <a:cxn ang="0">
                  <a:pos x="110" y="2261"/>
                </a:cxn>
                <a:cxn ang="0">
                  <a:pos x="0" y="2261"/>
                </a:cxn>
                <a:cxn ang="0">
                  <a:pos x="0" y="2425"/>
                </a:cxn>
                <a:cxn ang="0">
                  <a:pos x="2333" y="2425"/>
                </a:cxn>
                <a:cxn ang="0">
                  <a:pos x="2333" y="163"/>
                </a:cxn>
                <a:cxn ang="0">
                  <a:pos x="3854" y="163"/>
                </a:cxn>
                <a:cxn ang="0">
                  <a:pos x="3854" y="4142"/>
                </a:cxn>
                <a:cxn ang="0">
                  <a:pos x="5762" y="4142"/>
                </a:cxn>
                <a:cxn ang="0">
                  <a:pos x="5762" y="3979"/>
                </a:cxn>
                <a:cxn ang="0">
                  <a:pos x="5169" y="3979"/>
                </a:cxn>
                <a:cxn ang="0">
                  <a:pos x="4333" y="3979"/>
                </a:cxn>
                <a:cxn ang="0">
                  <a:pos x="4015" y="3979"/>
                </a:cxn>
                <a:cxn ang="0">
                  <a:pos x="4015" y="0"/>
                </a:cxn>
                <a:cxn ang="0">
                  <a:pos x="3114" y="0"/>
                </a:cxn>
              </a:cxnLst>
              <a:rect l="0" t="0" r="r" b="b"/>
              <a:pathLst>
                <a:path w="5762" h="4142">
                  <a:moveTo>
                    <a:pt x="3114" y="0"/>
                  </a:moveTo>
                  <a:lnTo>
                    <a:pt x="2594" y="0"/>
                  </a:lnTo>
                  <a:lnTo>
                    <a:pt x="2246" y="0"/>
                  </a:lnTo>
                  <a:lnTo>
                    <a:pt x="2167" y="0"/>
                  </a:lnTo>
                  <a:lnTo>
                    <a:pt x="2167" y="317"/>
                  </a:lnTo>
                  <a:lnTo>
                    <a:pt x="2167" y="746"/>
                  </a:lnTo>
                  <a:lnTo>
                    <a:pt x="2167" y="2098"/>
                  </a:lnTo>
                  <a:lnTo>
                    <a:pt x="2167" y="2261"/>
                  </a:lnTo>
                  <a:lnTo>
                    <a:pt x="2034" y="2261"/>
                  </a:lnTo>
                  <a:lnTo>
                    <a:pt x="1645" y="2261"/>
                  </a:lnTo>
                  <a:lnTo>
                    <a:pt x="1428" y="2261"/>
                  </a:lnTo>
                  <a:lnTo>
                    <a:pt x="1328" y="2261"/>
                  </a:lnTo>
                  <a:lnTo>
                    <a:pt x="110" y="2261"/>
                  </a:lnTo>
                  <a:lnTo>
                    <a:pt x="0" y="2261"/>
                  </a:lnTo>
                  <a:lnTo>
                    <a:pt x="0" y="2425"/>
                  </a:lnTo>
                  <a:lnTo>
                    <a:pt x="2333" y="2425"/>
                  </a:lnTo>
                  <a:lnTo>
                    <a:pt x="2333" y="163"/>
                  </a:lnTo>
                  <a:lnTo>
                    <a:pt x="3854" y="163"/>
                  </a:lnTo>
                  <a:lnTo>
                    <a:pt x="3854" y="4142"/>
                  </a:lnTo>
                  <a:lnTo>
                    <a:pt x="5762" y="4142"/>
                  </a:lnTo>
                  <a:lnTo>
                    <a:pt x="5762" y="3979"/>
                  </a:lnTo>
                  <a:lnTo>
                    <a:pt x="5169" y="3979"/>
                  </a:lnTo>
                  <a:lnTo>
                    <a:pt x="4333" y="3979"/>
                  </a:lnTo>
                  <a:lnTo>
                    <a:pt x="4015" y="3979"/>
                  </a:lnTo>
                  <a:lnTo>
                    <a:pt x="4015" y="0"/>
                  </a:lnTo>
                  <a:lnTo>
                    <a:pt x="3114" y="0"/>
                  </a:lnTo>
                  <a:close/>
                </a:path>
              </a:pathLst>
            </a:custGeom>
            <a:solidFill>
              <a:srgbClr val="A85700"/>
            </a:solidFill>
            <a:ln w="0">
              <a:solidFill>
                <a:srgbClr val="A85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9" name="Freeform 20"/>
            <p:cNvSpPr>
              <a:spLocks/>
            </p:cNvSpPr>
            <p:nvPr/>
          </p:nvSpPr>
          <p:spPr bwMode="auto">
            <a:xfrm>
              <a:off x="4056" y="945"/>
              <a:ext cx="367" cy="916"/>
            </a:xfrm>
            <a:custGeom>
              <a:avLst/>
              <a:gdLst/>
              <a:ahLst/>
              <a:cxnLst>
                <a:cxn ang="0">
                  <a:pos x="816" y="2376"/>
                </a:cxn>
                <a:cxn ang="0">
                  <a:pos x="895" y="2432"/>
                </a:cxn>
                <a:cxn ang="0">
                  <a:pos x="980" y="2481"/>
                </a:cxn>
                <a:cxn ang="0">
                  <a:pos x="1067" y="2522"/>
                </a:cxn>
                <a:cxn ang="0">
                  <a:pos x="1157" y="2557"/>
                </a:cxn>
                <a:cxn ang="0">
                  <a:pos x="1251" y="2583"/>
                </a:cxn>
                <a:cxn ang="0">
                  <a:pos x="1345" y="2603"/>
                </a:cxn>
                <a:cxn ang="0">
                  <a:pos x="1442" y="2613"/>
                </a:cxn>
                <a:cxn ang="0">
                  <a:pos x="1470" y="2827"/>
                </a:cxn>
                <a:cxn ang="0">
                  <a:pos x="1328" y="2830"/>
                </a:cxn>
                <a:cxn ang="0">
                  <a:pos x="144" y="3160"/>
                </a:cxn>
                <a:cxn ang="0">
                  <a:pos x="1129" y="3268"/>
                </a:cxn>
                <a:cxn ang="0">
                  <a:pos x="110" y="3663"/>
                </a:cxn>
                <a:cxn ang="0">
                  <a:pos x="0" y="4"/>
                </a:cxn>
                <a:cxn ang="0">
                  <a:pos x="298" y="25"/>
                </a:cxn>
                <a:cxn ang="0">
                  <a:pos x="394" y="135"/>
                </a:cxn>
                <a:cxn ang="0">
                  <a:pos x="435" y="253"/>
                </a:cxn>
                <a:cxn ang="0">
                  <a:pos x="439" y="374"/>
                </a:cxn>
                <a:cxn ang="0">
                  <a:pos x="407" y="492"/>
                </a:cxn>
                <a:cxn ang="0">
                  <a:pos x="466" y="1724"/>
                </a:cxn>
                <a:cxn ang="0">
                  <a:pos x="699" y="1702"/>
                </a:cxn>
                <a:cxn ang="0">
                  <a:pos x="725" y="1667"/>
                </a:cxn>
                <a:cxn ang="0">
                  <a:pos x="777" y="1655"/>
                </a:cxn>
                <a:cxn ang="0">
                  <a:pos x="758" y="1818"/>
                </a:cxn>
                <a:cxn ang="0">
                  <a:pos x="470" y="1886"/>
                </a:cxn>
                <a:cxn ang="0">
                  <a:pos x="742" y="1880"/>
                </a:cxn>
                <a:cxn ang="0">
                  <a:pos x="705" y="2024"/>
                </a:cxn>
                <a:cxn ang="0">
                  <a:pos x="476" y="2069"/>
                </a:cxn>
                <a:cxn ang="0">
                  <a:pos x="482" y="2148"/>
                </a:cxn>
                <a:cxn ang="0">
                  <a:pos x="478" y="2229"/>
                </a:cxn>
                <a:cxn ang="0">
                  <a:pos x="456" y="2348"/>
                </a:cxn>
                <a:cxn ang="0">
                  <a:pos x="579" y="2342"/>
                </a:cxn>
                <a:cxn ang="0">
                  <a:pos x="712" y="2343"/>
                </a:cxn>
              </a:cxnLst>
              <a:rect l="0" t="0" r="r" b="b"/>
              <a:pathLst>
                <a:path w="1470" h="3663">
                  <a:moveTo>
                    <a:pt x="781" y="2347"/>
                  </a:moveTo>
                  <a:lnTo>
                    <a:pt x="816" y="2376"/>
                  </a:lnTo>
                  <a:lnTo>
                    <a:pt x="855" y="2404"/>
                  </a:lnTo>
                  <a:lnTo>
                    <a:pt x="895" y="2432"/>
                  </a:lnTo>
                  <a:lnTo>
                    <a:pt x="936" y="2458"/>
                  </a:lnTo>
                  <a:lnTo>
                    <a:pt x="980" y="2481"/>
                  </a:lnTo>
                  <a:lnTo>
                    <a:pt x="1024" y="2502"/>
                  </a:lnTo>
                  <a:lnTo>
                    <a:pt x="1067" y="2522"/>
                  </a:lnTo>
                  <a:lnTo>
                    <a:pt x="1111" y="2541"/>
                  </a:lnTo>
                  <a:lnTo>
                    <a:pt x="1157" y="2557"/>
                  </a:lnTo>
                  <a:lnTo>
                    <a:pt x="1203" y="2571"/>
                  </a:lnTo>
                  <a:lnTo>
                    <a:pt x="1251" y="2583"/>
                  </a:lnTo>
                  <a:lnTo>
                    <a:pt x="1296" y="2595"/>
                  </a:lnTo>
                  <a:lnTo>
                    <a:pt x="1345" y="2603"/>
                  </a:lnTo>
                  <a:lnTo>
                    <a:pt x="1392" y="2608"/>
                  </a:lnTo>
                  <a:lnTo>
                    <a:pt x="1442" y="2613"/>
                  </a:lnTo>
                  <a:lnTo>
                    <a:pt x="1470" y="2613"/>
                  </a:lnTo>
                  <a:lnTo>
                    <a:pt x="1470" y="2827"/>
                  </a:lnTo>
                  <a:lnTo>
                    <a:pt x="1328" y="2968"/>
                  </a:lnTo>
                  <a:lnTo>
                    <a:pt x="1328" y="2830"/>
                  </a:lnTo>
                  <a:lnTo>
                    <a:pt x="165" y="2830"/>
                  </a:lnTo>
                  <a:lnTo>
                    <a:pt x="144" y="3160"/>
                  </a:lnTo>
                  <a:lnTo>
                    <a:pt x="1129" y="3159"/>
                  </a:lnTo>
                  <a:lnTo>
                    <a:pt x="1129" y="3268"/>
                  </a:lnTo>
                  <a:lnTo>
                    <a:pt x="136" y="3268"/>
                  </a:lnTo>
                  <a:lnTo>
                    <a:pt x="110" y="3663"/>
                  </a:lnTo>
                  <a:lnTo>
                    <a:pt x="0" y="3663"/>
                  </a:lnTo>
                  <a:lnTo>
                    <a:pt x="0" y="4"/>
                  </a:lnTo>
                  <a:lnTo>
                    <a:pt x="237" y="0"/>
                  </a:lnTo>
                  <a:lnTo>
                    <a:pt x="298" y="25"/>
                  </a:lnTo>
                  <a:lnTo>
                    <a:pt x="350" y="69"/>
                  </a:lnTo>
                  <a:lnTo>
                    <a:pt x="394" y="135"/>
                  </a:lnTo>
                  <a:lnTo>
                    <a:pt x="419" y="195"/>
                  </a:lnTo>
                  <a:lnTo>
                    <a:pt x="435" y="253"/>
                  </a:lnTo>
                  <a:lnTo>
                    <a:pt x="439" y="313"/>
                  </a:lnTo>
                  <a:lnTo>
                    <a:pt x="439" y="374"/>
                  </a:lnTo>
                  <a:lnTo>
                    <a:pt x="429" y="435"/>
                  </a:lnTo>
                  <a:lnTo>
                    <a:pt x="407" y="492"/>
                  </a:lnTo>
                  <a:lnTo>
                    <a:pt x="380" y="546"/>
                  </a:lnTo>
                  <a:lnTo>
                    <a:pt x="466" y="1724"/>
                  </a:lnTo>
                  <a:lnTo>
                    <a:pt x="695" y="1724"/>
                  </a:lnTo>
                  <a:lnTo>
                    <a:pt x="699" y="1702"/>
                  </a:lnTo>
                  <a:lnTo>
                    <a:pt x="709" y="1681"/>
                  </a:lnTo>
                  <a:lnTo>
                    <a:pt x="725" y="1667"/>
                  </a:lnTo>
                  <a:lnTo>
                    <a:pt x="746" y="1658"/>
                  </a:lnTo>
                  <a:lnTo>
                    <a:pt x="777" y="1655"/>
                  </a:lnTo>
                  <a:lnTo>
                    <a:pt x="821" y="1655"/>
                  </a:lnTo>
                  <a:lnTo>
                    <a:pt x="758" y="1818"/>
                  </a:lnTo>
                  <a:lnTo>
                    <a:pt x="466" y="1818"/>
                  </a:lnTo>
                  <a:lnTo>
                    <a:pt x="470" y="1886"/>
                  </a:lnTo>
                  <a:lnTo>
                    <a:pt x="605" y="1878"/>
                  </a:lnTo>
                  <a:lnTo>
                    <a:pt x="742" y="1880"/>
                  </a:lnTo>
                  <a:lnTo>
                    <a:pt x="714" y="1980"/>
                  </a:lnTo>
                  <a:lnTo>
                    <a:pt x="705" y="2024"/>
                  </a:lnTo>
                  <a:lnTo>
                    <a:pt x="471" y="2024"/>
                  </a:lnTo>
                  <a:lnTo>
                    <a:pt x="476" y="2069"/>
                  </a:lnTo>
                  <a:lnTo>
                    <a:pt x="480" y="2107"/>
                  </a:lnTo>
                  <a:lnTo>
                    <a:pt x="482" y="2148"/>
                  </a:lnTo>
                  <a:lnTo>
                    <a:pt x="480" y="2189"/>
                  </a:lnTo>
                  <a:lnTo>
                    <a:pt x="478" y="2229"/>
                  </a:lnTo>
                  <a:lnTo>
                    <a:pt x="472" y="2268"/>
                  </a:lnTo>
                  <a:lnTo>
                    <a:pt x="456" y="2348"/>
                  </a:lnTo>
                  <a:lnTo>
                    <a:pt x="511" y="2344"/>
                  </a:lnTo>
                  <a:lnTo>
                    <a:pt x="579" y="2342"/>
                  </a:lnTo>
                  <a:lnTo>
                    <a:pt x="645" y="2342"/>
                  </a:lnTo>
                  <a:lnTo>
                    <a:pt x="712" y="2343"/>
                  </a:lnTo>
                  <a:lnTo>
                    <a:pt x="781" y="2347"/>
                  </a:lnTo>
                  <a:close/>
                </a:path>
              </a:pathLst>
            </a:custGeom>
            <a:solidFill>
              <a:srgbClr val="D9CBA3"/>
            </a:solidFill>
            <a:ln w="0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" name="Freeform 21"/>
            <p:cNvSpPr>
              <a:spLocks/>
            </p:cNvSpPr>
            <p:nvPr/>
          </p:nvSpPr>
          <p:spPr bwMode="auto">
            <a:xfrm>
              <a:off x="4224" y="960"/>
              <a:ext cx="387" cy="889"/>
            </a:xfrm>
            <a:custGeom>
              <a:avLst/>
              <a:gdLst/>
              <a:ahLst/>
              <a:cxnLst>
                <a:cxn ang="0">
                  <a:pos x="696" y="2498"/>
                </a:cxn>
                <a:cxn ang="0">
                  <a:pos x="555" y="2473"/>
                </a:cxn>
                <a:cxn ang="0">
                  <a:pos x="415" y="2431"/>
                </a:cxn>
                <a:cxn ang="0">
                  <a:pos x="284" y="2371"/>
                </a:cxn>
                <a:cxn ang="0">
                  <a:pos x="159" y="2294"/>
                </a:cxn>
                <a:cxn ang="0">
                  <a:pos x="62" y="2208"/>
                </a:cxn>
                <a:cxn ang="0">
                  <a:pos x="25" y="2137"/>
                </a:cxn>
                <a:cxn ang="0">
                  <a:pos x="4" y="2060"/>
                </a:cxn>
                <a:cxn ang="0">
                  <a:pos x="0" y="1979"/>
                </a:cxn>
                <a:cxn ang="0">
                  <a:pos x="18" y="1870"/>
                </a:cxn>
                <a:cxn ang="0">
                  <a:pos x="62" y="1708"/>
                </a:cxn>
                <a:cxn ang="0">
                  <a:pos x="522" y="670"/>
                </a:cxn>
                <a:cxn ang="0">
                  <a:pos x="589" y="601"/>
                </a:cxn>
                <a:cxn ang="0">
                  <a:pos x="672" y="558"/>
                </a:cxn>
                <a:cxn ang="0">
                  <a:pos x="845" y="485"/>
                </a:cxn>
                <a:cxn ang="0">
                  <a:pos x="819" y="377"/>
                </a:cxn>
                <a:cxn ang="0">
                  <a:pos x="822" y="284"/>
                </a:cxn>
                <a:cxn ang="0">
                  <a:pos x="845" y="192"/>
                </a:cxn>
                <a:cxn ang="0">
                  <a:pos x="890" y="109"/>
                </a:cxn>
                <a:cxn ang="0">
                  <a:pos x="952" y="46"/>
                </a:cxn>
                <a:cxn ang="0">
                  <a:pos x="1015" y="15"/>
                </a:cxn>
                <a:cxn ang="0">
                  <a:pos x="1131" y="0"/>
                </a:cxn>
                <a:cxn ang="0">
                  <a:pos x="1234" y="7"/>
                </a:cxn>
                <a:cxn ang="0">
                  <a:pos x="1332" y="35"/>
                </a:cxn>
                <a:cxn ang="0">
                  <a:pos x="1425" y="164"/>
                </a:cxn>
                <a:cxn ang="0">
                  <a:pos x="1453" y="244"/>
                </a:cxn>
                <a:cxn ang="0">
                  <a:pos x="1463" y="346"/>
                </a:cxn>
                <a:cxn ang="0">
                  <a:pos x="1479" y="513"/>
                </a:cxn>
                <a:cxn ang="0">
                  <a:pos x="1431" y="529"/>
                </a:cxn>
                <a:cxn ang="0">
                  <a:pos x="1400" y="599"/>
                </a:cxn>
                <a:cxn ang="0">
                  <a:pos x="1363" y="650"/>
                </a:cxn>
                <a:cxn ang="0">
                  <a:pos x="1339" y="712"/>
                </a:cxn>
                <a:cxn ang="0">
                  <a:pos x="1210" y="711"/>
                </a:cxn>
                <a:cxn ang="0">
                  <a:pos x="1173" y="940"/>
                </a:cxn>
                <a:cxn ang="0">
                  <a:pos x="1471" y="1292"/>
                </a:cxn>
                <a:cxn ang="0">
                  <a:pos x="1409" y="1639"/>
                </a:cxn>
                <a:cxn ang="0">
                  <a:pos x="1260" y="1638"/>
                </a:cxn>
                <a:cxn ang="0">
                  <a:pos x="1148" y="1562"/>
                </a:cxn>
                <a:cxn ang="0">
                  <a:pos x="1471" y="2038"/>
                </a:cxn>
                <a:cxn ang="0">
                  <a:pos x="1271" y="3347"/>
                </a:cxn>
                <a:cxn ang="0">
                  <a:pos x="1090" y="3321"/>
                </a:cxn>
                <a:cxn ang="0">
                  <a:pos x="1231" y="3428"/>
                </a:cxn>
                <a:cxn ang="0">
                  <a:pos x="1344" y="3522"/>
                </a:cxn>
                <a:cxn ang="0">
                  <a:pos x="732" y="3452"/>
                </a:cxn>
                <a:cxn ang="0">
                  <a:pos x="568" y="3372"/>
                </a:cxn>
                <a:cxn ang="0">
                  <a:pos x="527" y="3307"/>
                </a:cxn>
                <a:cxn ang="0">
                  <a:pos x="498" y="3240"/>
                </a:cxn>
                <a:cxn ang="0">
                  <a:pos x="433" y="3049"/>
                </a:cxn>
                <a:cxn ang="0">
                  <a:pos x="774" y="2717"/>
                </a:cxn>
              </a:cxnLst>
              <a:rect l="0" t="0" r="r" b="b"/>
              <a:pathLst>
                <a:path w="1548" h="3553">
                  <a:moveTo>
                    <a:pt x="774" y="2503"/>
                  </a:moveTo>
                  <a:lnTo>
                    <a:pt x="746" y="2503"/>
                  </a:lnTo>
                  <a:lnTo>
                    <a:pt x="696" y="2498"/>
                  </a:lnTo>
                  <a:lnTo>
                    <a:pt x="649" y="2493"/>
                  </a:lnTo>
                  <a:lnTo>
                    <a:pt x="600" y="2485"/>
                  </a:lnTo>
                  <a:lnTo>
                    <a:pt x="555" y="2473"/>
                  </a:lnTo>
                  <a:lnTo>
                    <a:pt x="507" y="2461"/>
                  </a:lnTo>
                  <a:lnTo>
                    <a:pt x="461" y="2447"/>
                  </a:lnTo>
                  <a:lnTo>
                    <a:pt x="415" y="2431"/>
                  </a:lnTo>
                  <a:lnTo>
                    <a:pt x="371" y="2412"/>
                  </a:lnTo>
                  <a:lnTo>
                    <a:pt x="328" y="2392"/>
                  </a:lnTo>
                  <a:lnTo>
                    <a:pt x="284" y="2371"/>
                  </a:lnTo>
                  <a:lnTo>
                    <a:pt x="240" y="2348"/>
                  </a:lnTo>
                  <a:lnTo>
                    <a:pt x="199" y="2322"/>
                  </a:lnTo>
                  <a:lnTo>
                    <a:pt x="159" y="2294"/>
                  </a:lnTo>
                  <a:lnTo>
                    <a:pt x="120" y="2266"/>
                  </a:lnTo>
                  <a:lnTo>
                    <a:pt x="85" y="2237"/>
                  </a:lnTo>
                  <a:lnTo>
                    <a:pt x="62" y="2208"/>
                  </a:lnTo>
                  <a:lnTo>
                    <a:pt x="50" y="2186"/>
                  </a:lnTo>
                  <a:lnTo>
                    <a:pt x="36" y="2162"/>
                  </a:lnTo>
                  <a:lnTo>
                    <a:pt x="25" y="2137"/>
                  </a:lnTo>
                  <a:lnTo>
                    <a:pt x="16" y="2111"/>
                  </a:lnTo>
                  <a:lnTo>
                    <a:pt x="9" y="2086"/>
                  </a:lnTo>
                  <a:lnTo>
                    <a:pt x="4" y="2060"/>
                  </a:lnTo>
                  <a:lnTo>
                    <a:pt x="0" y="2033"/>
                  </a:lnTo>
                  <a:lnTo>
                    <a:pt x="0" y="2005"/>
                  </a:lnTo>
                  <a:lnTo>
                    <a:pt x="0" y="1979"/>
                  </a:lnTo>
                  <a:lnTo>
                    <a:pt x="3" y="1952"/>
                  </a:lnTo>
                  <a:lnTo>
                    <a:pt x="9" y="1914"/>
                  </a:lnTo>
                  <a:lnTo>
                    <a:pt x="18" y="1870"/>
                  </a:lnTo>
                  <a:lnTo>
                    <a:pt x="46" y="1770"/>
                  </a:lnTo>
                  <a:lnTo>
                    <a:pt x="54" y="1746"/>
                  </a:lnTo>
                  <a:lnTo>
                    <a:pt x="62" y="1708"/>
                  </a:lnTo>
                  <a:lnTo>
                    <a:pt x="125" y="1545"/>
                  </a:lnTo>
                  <a:lnTo>
                    <a:pt x="505" y="697"/>
                  </a:lnTo>
                  <a:lnTo>
                    <a:pt x="522" y="670"/>
                  </a:lnTo>
                  <a:lnTo>
                    <a:pt x="543" y="645"/>
                  </a:lnTo>
                  <a:lnTo>
                    <a:pt x="563" y="621"/>
                  </a:lnTo>
                  <a:lnTo>
                    <a:pt x="589" y="601"/>
                  </a:lnTo>
                  <a:lnTo>
                    <a:pt x="614" y="585"/>
                  </a:lnTo>
                  <a:lnTo>
                    <a:pt x="644" y="569"/>
                  </a:lnTo>
                  <a:lnTo>
                    <a:pt x="672" y="558"/>
                  </a:lnTo>
                  <a:lnTo>
                    <a:pt x="705" y="550"/>
                  </a:lnTo>
                  <a:lnTo>
                    <a:pt x="783" y="549"/>
                  </a:lnTo>
                  <a:lnTo>
                    <a:pt x="845" y="485"/>
                  </a:lnTo>
                  <a:lnTo>
                    <a:pt x="830" y="439"/>
                  </a:lnTo>
                  <a:lnTo>
                    <a:pt x="823" y="408"/>
                  </a:lnTo>
                  <a:lnTo>
                    <a:pt x="819" y="377"/>
                  </a:lnTo>
                  <a:lnTo>
                    <a:pt x="817" y="346"/>
                  </a:lnTo>
                  <a:lnTo>
                    <a:pt x="818" y="315"/>
                  </a:lnTo>
                  <a:lnTo>
                    <a:pt x="822" y="284"/>
                  </a:lnTo>
                  <a:lnTo>
                    <a:pt x="828" y="253"/>
                  </a:lnTo>
                  <a:lnTo>
                    <a:pt x="835" y="221"/>
                  </a:lnTo>
                  <a:lnTo>
                    <a:pt x="845" y="192"/>
                  </a:lnTo>
                  <a:lnTo>
                    <a:pt x="858" y="163"/>
                  </a:lnTo>
                  <a:lnTo>
                    <a:pt x="873" y="136"/>
                  </a:lnTo>
                  <a:lnTo>
                    <a:pt x="890" y="109"/>
                  </a:lnTo>
                  <a:lnTo>
                    <a:pt x="909" y="85"/>
                  </a:lnTo>
                  <a:lnTo>
                    <a:pt x="932" y="60"/>
                  </a:lnTo>
                  <a:lnTo>
                    <a:pt x="952" y="46"/>
                  </a:lnTo>
                  <a:lnTo>
                    <a:pt x="970" y="32"/>
                  </a:lnTo>
                  <a:lnTo>
                    <a:pt x="993" y="24"/>
                  </a:lnTo>
                  <a:lnTo>
                    <a:pt x="1015" y="15"/>
                  </a:lnTo>
                  <a:lnTo>
                    <a:pt x="1039" y="7"/>
                  </a:lnTo>
                  <a:lnTo>
                    <a:pt x="1082" y="1"/>
                  </a:lnTo>
                  <a:lnTo>
                    <a:pt x="1131" y="0"/>
                  </a:lnTo>
                  <a:lnTo>
                    <a:pt x="1165" y="1"/>
                  </a:lnTo>
                  <a:lnTo>
                    <a:pt x="1200" y="2"/>
                  </a:lnTo>
                  <a:lnTo>
                    <a:pt x="1234" y="7"/>
                  </a:lnTo>
                  <a:lnTo>
                    <a:pt x="1268" y="15"/>
                  </a:lnTo>
                  <a:lnTo>
                    <a:pt x="1301" y="24"/>
                  </a:lnTo>
                  <a:lnTo>
                    <a:pt x="1332" y="35"/>
                  </a:lnTo>
                  <a:lnTo>
                    <a:pt x="1364" y="48"/>
                  </a:lnTo>
                  <a:lnTo>
                    <a:pt x="1459" y="97"/>
                  </a:lnTo>
                  <a:lnTo>
                    <a:pt x="1425" y="164"/>
                  </a:lnTo>
                  <a:lnTo>
                    <a:pt x="1433" y="178"/>
                  </a:lnTo>
                  <a:lnTo>
                    <a:pt x="1444" y="210"/>
                  </a:lnTo>
                  <a:lnTo>
                    <a:pt x="1453" y="244"/>
                  </a:lnTo>
                  <a:lnTo>
                    <a:pt x="1459" y="279"/>
                  </a:lnTo>
                  <a:lnTo>
                    <a:pt x="1461" y="312"/>
                  </a:lnTo>
                  <a:lnTo>
                    <a:pt x="1463" y="346"/>
                  </a:lnTo>
                  <a:lnTo>
                    <a:pt x="1459" y="390"/>
                  </a:lnTo>
                  <a:lnTo>
                    <a:pt x="1441" y="401"/>
                  </a:lnTo>
                  <a:lnTo>
                    <a:pt x="1479" y="513"/>
                  </a:lnTo>
                  <a:lnTo>
                    <a:pt x="1475" y="521"/>
                  </a:lnTo>
                  <a:lnTo>
                    <a:pt x="1459" y="525"/>
                  </a:lnTo>
                  <a:lnTo>
                    <a:pt x="1431" y="529"/>
                  </a:lnTo>
                  <a:lnTo>
                    <a:pt x="1433" y="554"/>
                  </a:lnTo>
                  <a:lnTo>
                    <a:pt x="1429" y="580"/>
                  </a:lnTo>
                  <a:lnTo>
                    <a:pt x="1400" y="599"/>
                  </a:lnTo>
                  <a:lnTo>
                    <a:pt x="1400" y="627"/>
                  </a:lnTo>
                  <a:lnTo>
                    <a:pt x="1375" y="635"/>
                  </a:lnTo>
                  <a:lnTo>
                    <a:pt x="1363" y="650"/>
                  </a:lnTo>
                  <a:lnTo>
                    <a:pt x="1365" y="678"/>
                  </a:lnTo>
                  <a:lnTo>
                    <a:pt x="1359" y="701"/>
                  </a:lnTo>
                  <a:lnTo>
                    <a:pt x="1339" y="712"/>
                  </a:lnTo>
                  <a:lnTo>
                    <a:pt x="1314" y="716"/>
                  </a:lnTo>
                  <a:lnTo>
                    <a:pt x="1276" y="712"/>
                  </a:lnTo>
                  <a:lnTo>
                    <a:pt x="1210" y="711"/>
                  </a:lnTo>
                  <a:lnTo>
                    <a:pt x="1148" y="722"/>
                  </a:lnTo>
                  <a:lnTo>
                    <a:pt x="1123" y="752"/>
                  </a:lnTo>
                  <a:lnTo>
                    <a:pt x="1173" y="940"/>
                  </a:lnTo>
                  <a:lnTo>
                    <a:pt x="1471" y="1226"/>
                  </a:lnTo>
                  <a:lnTo>
                    <a:pt x="1548" y="1292"/>
                  </a:lnTo>
                  <a:lnTo>
                    <a:pt x="1471" y="1292"/>
                  </a:lnTo>
                  <a:lnTo>
                    <a:pt x="1471" y="1609"/>
                  </a:lnTo>
                  <a:lnTo>
                    <a:pt x="1455" y="1619"/>
                  </a:lnTo>
                  <a:lnTo>
                    <a:pt x="1409" y="1639"/>
                  </a:lnTo>
                  <a:lnTo>
                    <a:pt x="1360" y="1648"/>
                  </a:lnTo>
                  <a:lnTo>
                    <a:pt x="1309" y="1648"/>
                  </a:lnTo>
                  <a:lnTo>
                    <a:pt x="1260" y="1638"/>
                  </a:lnTo>
                  <a:lnTo>
                    <a:pt x="1214" y="1618"/>
                  </a:lnTo>
                  <a:lnTo>
                    <a:pt x="1173" y="1590"/>
                  </a:lnTo>
                  <a:lnTo>
                    <a:pt x="1148" y="1562"/>
                  </a:lnTo>
                  <a:lnTo>
                    <a:pt x="1123" y="1532"/>
                  </a:lnTo>
                  <a:lnTo>
                    <a:pt x="1059" y="1975"/>
                  </a:lnTo>
                  <a:lnTo>
                    <a:pt x="1471" y="2038"/>
                  </a:lnTo>
                  <a:lnTo>
                    <a:pt x="1471" y="3390"/>
                  </a:lnTo>
                  <a:lnTo>
                    <a:pt x="1367" y="3370"/>
                  </a:lnTo>
                  <a:lnTo>
                    <a:pt x="1271" y="3347"/>
                  </a:lnTo>
                  <a:lnTo>
                    <a:pt x="1176" y="3316"/>
                  </a:lnTo>
                  <a:lnTo>
                    <a:pt x="1084" y="3291"/>
                  </a:lnTo>
                  <a:lnTo>
                    <a:pt x="1090" y="3321"/>
                  </a:lnTo>
                  <a:lnTo>
                    <a:pt x="1119" y="3366"/>
                  </a:lnTo>
                  <a:lnTo>
                    <a:pt x="1154" y="3393"/>
                  </a:lnTo>
                  <a:lnTo>
                    <a:pt x="1231" y="3428"/>
                  </a:lnTo>
                  <a:lnTo>
                    <a:pt x="1338" y="3463"/>
                  </a:lnTo>
                  <a:lnTo>
                    <a:pt x="1344" y="3497"/>
                  </a:lnTo>
                  <a:lnTo>
                    <a:pt x="1344" y="3522"/>
                  </a:lnTo>
                  <a:lnTo>
                    <a:pt x="1338" y="3553"/>
                  </a:lnTo>
                  <a:lnTo>
                    <a:pt x="949" y="3553"/>
                  </a:lnTo>
                  <a:lnTo>
                    <a:pt x="732" y="3452"/>
                  </a:lnTo>
                  <a:lnTo>
                    <a:pt x="632" y="3402"/>
                  </a:lnTo>
                  <a:lnTo>
                    <a:pt x="593" y="3390"/>
                  </a:lnTo>
                  <a:lnTo>
                    <a:pt x="568" y="3372"/>
                  </a:lnTo>
                  <a:lnTo>
                    <a:pt x="545" y="3352"/>
                  </a:lnTo>
                  <a:lnTo>
                    <a:pt x="533" y="3334"/>
                  </a:lnTo>
                  <a:lnTo>
                    <a:pt x="527" y="3307"/>
                  </a:lnTo>
                  <a:lnTo>
                    <a:pt x="527" y="3285"/>
                  </a:lnTo>
                  <a:lnTo>
                    <a:pt x="529" y="3261"/>
                  </a:lnTo>
                  <a:lnTo>
                    <a:pt x="498" y="3240"/>
                  </a:lnTo>
                  <a:lnTo>
                    <a:pt x="449" y="3198"/>
                  </a:lnTo>
                  <a:lnTo>
                    <a:pt x="433" y="3158"/>
                  </a:lnTo>
                  <a:lnTo>
                    <a:pt x="433" y="3049"/>
                  </a:lnTo>
                  <a:lnTo>
                    <a:pt x="469" y="2989"/>
                  </a:lnTo>
                  <a:lnTo>
                    <a:pt x="632" y="2858"/>
                  </a:lnTo>
                  <a:lnTo>
                    <a:pt x="774" y="2717"/>
                  </a:lnTo>
                  <a:lnTo>
                    <a:pt x="966" y="2523"/>
                  </a:lnTo>
                  <a:lnTo>
                    <a:pt x="774" y="2503"/>
                  </a:lnTo>
                  <a:close/>
                </a:path>
              </a:pathLst>
            </a:custGeom>
            <a:solidFill>
              <a:srgbClr val="D9CBA3"/>
            </a:solidFill>
            <a:ln w="0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" name="Freeform 22"/>
            <p:cNvSpPr>
              <a:spLocks/>
            </p:cNvSpPr>
            <p:nvPr/>
          </p:nvSpPr>
          <p:spPr bwMode="auto">
            <a:xfrm>
              <a:off x="4388" y="1823"/>
              <a:ext cx="24" cy="3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1"/>
                </a:cxn>
                <a:cxn ang="0">
                  <a:pos x="100" y="151"/>
                </a:cxn>
                <a:cxn ang="0">
                  <a:pos x="100" y="50"/>
                </a:cxn>
                <a:cxn ang="0">
                  <a:pos x="0" y="0"/>
                </a:cxn>
              </a:cxnLst>
              <a:rect l="0" t="0" r="r" b="b"/>
              <a:pathLst>
                <a:path w="100" h="151">
                  <a:moveTo>
                    <a:pt x="0" y="0"/>
                  </a:moveTo>
                  <a:lnTo>
                    <a:pt x="0" y="151"/>
                  </a:lnTo>
                  <a:lnTo>
                    <a:pt x="100" y="151"/>
                  </a:lnTo>
                  <a:lnTo>
                    <a:pt x="100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3" name="Freeform 23"/>
            <p:cNvSpPr>
              <a:spLocks/>
            </p:cNvSpPr>
            <p:nvPr/>
          </p:nvSpPr>
          <p:spPr bwMode="auto">
            <a:xfrm>
              <a:off x="5139" y="1089"/>
              <a:ext cx="343" cy="1201"/>
            </a:xfrm>
            <a:custGeom>
              <a:avLst/>
              <a:gdLst/>
              <a:ahLst/>
              <a:cxnLst>
                <a:cxn ang="0">
                  <a:pos x="887" y="2728"/>
                </a:cxn>
                <a:cxn ang="0">
                  <a:pos x="885" y="3414"/>
                </a:cxn>
                <a:cxn ang="0">
                  <a:pos x="928" y="4058"/>
                </a:cxn>
                <a:cxn ang="0">
                  <a:pos x="837" y="4663"/>
                </a:cxn>
                <a:cxn ang="0">
                  <a:pos x="2" y="4787"/>
                </a:cxn>
                <a:cxn ang="0">
                  <a:pos x="138" y="4732"/>
                </a:cxn>
                <a:cxn ang="0">
                  <a:pos x="342" y="4616"/>
                </a:cxn>
                <a:cxn ang="0">
                  <a:pos x="435" y="4342"/>
                </a:cxn>
                <a:cxn ang="0">
                  <a:pos x="230" y="2715"/>
                </a:cxn>
                <a:cxn ang="0">
                  <a:pos x="147" y="1976"/>
                </a:cxn>
                <a:cxn ang="0">
                  <a:pos x="117" y="1785"/>
                </a:cxn>
                <a:cxn ang="0">
                  <a:pos x="160" y="1474"/>
                </a:cxn>
                <a:cxn ang="0">
                  <a:pos x="234" y="1167"/>
                </a:cxn>
                <a:cxn ang="0">
                  <a:pos x="337" y="868"/>
                </a:cxn>
                <a:cxn ang="0">
                  <a:pos x="359" y="725"/>
                </a:cxn>
                <a:cxn ang="0">
                  <a:pos x="219" y="585"/>
                </a:cxn>
                <a:cxn ang="0">
                  <a:pos x="186" y="519"/>
                </a:cxn>
                <a:cxn ang="0">
                  <a:pos x="155" y="375"/>
                </a:cxn>
                <a:cxn ang="0">
                  <a:pos x="163" y="343"/>
                </a:cxn>
                <a:cxn ang="0">
                  <a:pos x="262" y="242"/>
                </a:cxn>
                <a:cxn ang="0">
                  <a:pos x="300" y="163"/>
                </a:cxn>
                <a:cxn ang="0">
                  <a:pos x="362" y="96"/>
                </a:cxn>
                <a:cxn ang="0">
                  <a:pos x="378" y="13"/>
                </a:cxn>
                <a:cxn ang="0">
                  <a:pos x="501" y="10"/>
                </a:cxn>
                <a:cxn ang="0">
                  <a:pos x="623" y="61"/>
                </a:cxn>
                <a:cxn ang="0">
                  <a:pos x="764" y="160"/>
                </a:cxn>
                <a:cxn ang="0">
                  <a:pos x="865" y="301"/>
                </a:cxn>
                <a:cxn ang="0">
                  <a:pos x="872" y="406"/>
                </a:cxn>
                <a:cxn ang="0">
                  <a:pos x="839" y="504"/>
                </a:cxn>
                <a:cxn ang="0">
                  <a:pos x="769" y="583"/>
                </a:cxn>
                <a:cxn ang="0">
                  <a:pos x="699" y="621"/>
                </a:cxn>
                <a:cxn ang="0">
                  <a:pos x="907" y="903"/>
                </a:cxn>
                <a:cxn ang="0">
                  <a:pos x="979" y="1261"/>
                </a:cxn>
                <a:cxn ang="0">
                  <a:pos x="1045" y="1541"/>
                </a:cxn>
                <a:cxn ang="0">
                  <a:pos x="1069" y="1665"/>
                </a:cxn>
                <a:cxn ang="0">
                  <a:pos x="1095" y="1741"/>
                </a:cxn>
                <a:cxn ang="0">
                  <a:pos x="1126" y="2059"/>
                </a:cxn>
                <a:cxn ang="0">
                  <a:pos x="1274" y="2154"/>
                </a:cxn>
                <a:cxn ang="0">
                  <a:pos x="1269" y="2216"/>
                </a:cxn>
                <a:cxn ang="0">
                  <a:pos x="1329" y="2276"/>
                </a:cxn>
                <a:cxn ang="0">
                  <a:pos x="1373" y="2344"/>
                </a:cxn>
                <a:cxn ang="0">
                  <a:pos x="1330" y="2443"/>
                </a:cxn>
                <a:cxn ang="0">
                  <a:pos x="1305" y="2477"/>
                </a:cxn>
                <a:cxn ang="0">
                  <a:pos x="913" y="2435"/>
                </a:cxn>
              </a:cxnLst>
              <a:rect l="0" t="0" r="r" b="b"/>
              <a:pathLst>
                <a:path w="1373" h="4807">
                  <a:moveTo>
                    <a:pt x="913" y="2435"/>
                  </a:moveTo>
                  <a:lnTo>
                    <a:pt x="908" y="2591"/>
                  </a:lnTo>
                  <a:lnTo>
                    <a:pt x="887" y="2728"/>
                  </a:lnTo>
                  <a:lnTo>
                    <a:pt x="837" y="3039"/>
                  </a:lnTo>
                  <a:lnTo>
                    <a:pt x="866" y="3248"/>
                  </a:lnTo>
                  <a:lnTo>
                    <a:pt x="885" y="3414"/>
                  </a:lnTo>
                  <a:lnTo>
                    <a:pt x="897" y="3577"/>
                  </a:lnTo>
                  <a:lnTo>
                    <a:pt x="922" y="3819"/>
                  </a:lnTo>
                  <a:lnTo>
                    <a:pt x="928" y="4058"/>
                  </a:lnTo>
                  <a:lnTo>
                    <a:pt x="913" y="4517"/>
                  </a:lnTo>
                  <a:lnTo>
                    <a:pt x="901" y="4663"/>
                  </a:lnTo>
                  <a:lnTo>
                    <a:pt x="837" y="4663"/>
                  </a:lnTo>
                  <a:lnTo>
                    <a:pt x="836" y="4807"/>
                  </a:lnTo>
                  <a:lnTo>
                    <a:pt x="0" y="4807"/>
                  </a:lnTo>
                  <a:lnTo>
                    <a:pt x="2" y="4787"/>
                  </a:lnTo>
                  <a:lnTo>
                    <a:pt x="18" y="4764"/>
                  </a:lnTo>
                  <a:lnTo>
                    <a:pt x="58" y="4754"/>
                  </a:lnTo>
                  <a:lnTo>
                    <a:pt x="138" y="4732"/>
                  </a:lnTo>
                  <a:lnTo>
                    <a:pt x="230" y="4700"/>
                  </a:lnTo>
                  <a:lnTo>
                    <a:pt x="290" y="4662"/>
                  </a:lnTo>
                  <a:lnTo>
                    <a:pt x="342" y="4616"/>
                  </a:lnTo>
                  <a:lnTo>
                    <a:pt x="384" y="4545"/>
                  </a:lnTo>
                  <a:lnTo>
                    <a:pt x="418" y="4458"/>
                  </a:lnTo>
                  <a:lnTo>
                    <a:pt x="435" y="4342"/>
                  </a:lnTo>
                  <a:lnTo>
                    <a:pt x="424" y="4087"/>
                  </a:lnTo>
                  <a:lnTo>
                    <a:pt x="308" y="3402"/>
                  </a:lnTo>
                  <a:lnTo>
                    <a:pt x="230" y="2715"/>
                  </a:lnTo>
                  <a:lnTo>
                    <a:pt x="120" y="2029"/>
                  </a:lnTo>
                  <a:lnTo>
                    <a:pt x="147" y="2002"/>
                  </a:lnTo>
                  <a:lnTo>
                    <a:pt x="147" y="1976"/>
                  </a:lnTo>
                  <a:lnTo>
                    <a:pt x="106" y="1919"/>
                  </a:lnTo>
                  <a:lnTo>
                    <a:pt x="108" y="1889"/>
                  </a:lnTo>
                  <a:lnTo>
                    <a:pt x="117" y="1785"/>
                  </a:lnTo>
                  <a:lnTo>
                    <a:pt x="127" y="1681"/>
                  </a:lnTo>
                  <a:lnTo>
                    <a:pt x="142" y="1577"/>
                  </a:lnTo>
                  <a:lnTo>
                    <a:pt x="160" y="1474"/>
                  </a:lnTo>
                  <a:lnTo>
                    <a:pt x="181" y="1370"/>
                  </a:lnTo>
                  <a:lnTo>
                    <a:pt x="205" y="1267"/>
                  </a:lnTo>
                  <a:lnTo>
                    <a:pt x="234" y="1167"/>
                  </a:lnTo>
                  <a:lnTo>
                    <a:pt x="265" y="1066"/>
                  </a:lnTo>
                  <a:lnTo>
                    <a:pt x="300" y="967"/>
                  </a:lnTo>
                  <a:lnTo>
                    <a:pt x="337" y="868"/>
                  </a:lnTo>
                  <a:lnTo>
                    <a:pt x="337" y="755"/>
                  </a:lnTo>
                  <a:lnTo>
                    <a:pt x="359" y="737"/>
                  </a:lnTo>
                  <a:lnTo>
                    <a:pt x="359" y="725"/>
                  </a:lnTo>
                  <a:lnTo>
                    <a:pt x="347" y="699"/>
                  </a:lnTo>
                  <a:lnTo>
                    <a:pt x="291" y="650"/>
                  </a:lnTo>
                  <a:lnTo>
                    <a:pt x="219" y="585"/>
                  </a:lnTo>
                  <a:lnTo>
                    <a:pt x="201" y="573"/>
                  </a:lnTo>
                  <a:lnTo>
                    <a:pt x="186" y="549"/>
                  </a:lnTo>
                  <a:lnTo>
                    <a:pt x="186" y="519"/>
                  </a:lnTo>
                  <a:lnTo>
                    <a:pt x="196" y="409"/>
                  </a:lnTo>
                  <a:lnTo>
                    <a:pt x="167" y="385"/>
                  </a:lnTo>
                  <a:lnTo>
                    <a:pt x="155" y="375"/>
                  </a:lnTo>
                  <a:lnTo>
                    <a:pt x="153" y="364"/>
                  </a:lnTo>
                  <a:lnTo>
                    <a:pt x="155" y="351"/>
                  </a:lnTo>
                  <a:lnTo>
                    <a:pt x="163" y="343"/>
                  </a:lnTo>
                  <a:lnTo>
                    <a:pt x="172" y="336"/>
                  </a:lnTo>
                  <a:lnTo>
                    <a:pt x="259" y="264"/>
                  </a:lnTo>
                  <a:lnTo>
                    <a:pt x="262" y="242"/>
                  </a:lnTo>
                  <a:lnTo>
                    <a:pt x="269" y="219"/>
                  </a:lnTo>
                  <a:lnTo>
                    <a:pt x="282" y="192"/>
                  </a:lnTo>
                  <a:lnTo>
                    <a:pt x="300" y="163"/>
                  </a:lnTo>
                  <a:lnTo>
                    <a:pt x="316" y="142"/>
                  </a:lnTo>
                  <a:lnTo>
                    <a:pt x="332" y="123"/>
                  </a:lnTo>
                  <a:lnTo>
                    <a:pt x="362" y="96"/>
                  </a:lnTo>
                  <a:lnTo>
                    <a:pt x="358" y="71"/>
                  </a:lnTo>
                  <a:lnTo>
                    <a:pt x="361" y="44"/>
                  </a:lnTo>
                  <a:lnTo>
                    <a:pt x="378" y="13"/>
                  </a:lnTo>
                  <a:lnTo>
                    <a:pt x="408" y="0"/>
                  </a:lnTo>
                  <a:lnTo>
                    <a:pt x="454" y="0"/>
                  </a:lnTo>
                  <a:lnTo>
                    <a:pt x="501" y="10"/>
                  </a:lnTo>
                  <a:lnTo>
                    <a:pt x="540" y="25"/>
                  </a:lnTo>
                  <a:lnTo>
                    <a:pt x="582" y="41"/>
                  </a:lnTo>
                  <a:lnTo>
                    <a:pt x="623" y="61"/>
                  </a:lnTo>
                  <a:lnTo>
                    <a:pt x="661" y="82"/>
                  </a:lnTo>
                  <a:lnTo>
                    <a:pt x="730" y="132"/>
                  </a:lnTo>
                  <a:lnTo>
                    <a:pt x="764" y="160"/>
                  </a:lnTo>
                  <a:lnTo>
                    <a:pt x="825" y="222"/>
                  </a:lnTo>
                  <a:lnTo>
                    <a:pt x="857" y="277"/>
                  </a:lnTo>
                  <a:lnTo>
                    <a:pt x="865" y="301"/>
                  </a:lnTo>
                  <a:lnTo>
                    <a:pt x="873" y="354"/>
                  </a:lnTo>
                  <a:lnTo>
                    <a:pt x="873" y="380"/>
                  </a:lnTo>
                  <a:lnTo>
                    <a:pt x="872" y="406"/>
                  </a:lnTo>
                  <a:lnTo>
                    <a:pt x="860" y="458"/>
                  </a:lnTo>
                  <a:lnTo>
                    <a:pt x="851" y="481"/>
                  </a:lnTo>
                  <a:lnTo>
                    <a:pt x="839" y="504"/>
                  </a:lnTo>
                  <a:lnTo>
                    <a:pt x="806" y="548"/>
                  </a:lnTo>
                  <a:lnTo>
                    <a:pt x="789" y="567"/>
                  </a:lnTo>
                  <a:lnTo>
                    <a:pt x="769" y="583"/>
                  </a:lnTo>
                  <a:lnTo>
                    <a:pt x="725" y="610"/>
                  </a:lnTo>
                  <a:lnTo>
                    <a:pt x="700" y="620"/>
                  </a:lnTo>
                  <a:lnTo>
                    <a:pt x="699" y="621"/>
                  </a:lnTo>
                  <a:lnTo>
                    <a:pt x="773" y="695"/>
                  </a:lnTo>
                  <a:lnTo>
                    <a:pt x="847" y="793"/>
                  </a:lnTo>
                  <a:lnTo>
                    <a:pt x="907" y="903"/>
                  </a:lnTo>
                  <a:lnTo>
                    <a:pt x="948" y="1019"/>
                  </a:lnTo>
                  <a:lnTo>
                    <a:pt x="973" y="1138"/>
                  </a:lnTo>
                  <a:lnTo>
                    <a:pt x="979" y="1261"/>
                  </a:lnTo>
                  <a:lnTo>
                    <a:pt x="992" y="1526"/>
                  </a:lnTo>
                  <a:lnTo>
                    <a:pt x="1017" y="1530"/>
                  </a:lnTo>
                  <a:lnTo>
                    <a:pt x="1045" y="1541"/>
                  </a:lnTo>
                  <a:lnTo>
                    <a:pt x="1063" y="1570"/>
                  </a:lnTo>
                  <a:lnTo>
                    <a:pt x="1068" y="1611"/>
                  </a:lnTo>
                  <a:lnTo>
                    <a:pt x="1069" y="1665"/>
                  </a:lnTo>
                  <a:lnTo>
                    <a:pt x="1091" y="1675"/>
                  </a:lnTo>
                  <a:lnTo>
                    <a:pt x="1100" y="1711"/>
                  </a:lnTo>
                  <a:lnTo>
                    <a:pt x="1095" y="1741"/>
                  </a:lnTo>
                  <a:lnTo>
                    <a:pt x="1086" y="1772"/>
                  </a:lnTo>
                  <a:lnTo>
                    <a:pt x="1132" y="2038"/>
                  </a:lnTo>
                  <a:lnTo>
                    <a:pt x="1126" y="2059"/>
                  </a:lnTo>
                  <a:lnTo>
                    <a:pt x="1192" y="2141"/>
                  </a:lnTo>
                  <a:lnTo>
                    <a:pt x="1249" y="2124"/>
                  </a:lnTo>
                  <a:lnTo>
                    <a:pt x="1274" y="2154"/>
                  </a:lnTo>
                  <a:lnTo>
                    <a:pt x="1248" y="2174"/>
                  </a:lnTo>
                  <a:lnTo>
                    <a:pt x="1249" y="2200"/>
                  </a:lnTo>
                  <a:lnTo>
                    <a:pt x="1269" y="2216"/>
                  </a:lnTo>
                  <a:lnTo>
                    <a:pt x="1202" y="2238"/>
                  </a:lnTo>
                  <a:lnTo>
                    <a:pt x="1257" y="2299"/>
                  </a:lnTo>
                  <a:lnTo>
                    <a:pt x="1329" y="2276"/>
                  </a:lnTo>
                  <a:lnTo>
                    <a:pt x="1334" y="2311"/>
                  </a:lnTo>
                  <a:lnTo>
                    <a:pt x="1369" y="2298"/>
                  </a:lnTo>
                  <a:lnTo>
                    <a:pt x="1373" y="2344"/>
                  </a:lnTo>
                  <a:lnTo>
                    <a:pt x="1303" y="2363"/>
                  </a:lnTo>
                  <a:lnTo>
                    <a:pt x="1356" y="2416"/>
                  </a:lnTo>
                  <a:lnTo>
                    <a:pt x="1330" y="2443"/>
                  </a:lnTo>
                  <a:lnTo>
                    <a:pt x="1369" y="2468"/>
                  </a:lnTo>
                  <a:lnTo>
                    <a:pt x="1341" y="2494"/>
                  </a:lnTo>
                  <a:lnTo>
                    <a:pt x="1305" y="2477"/>
                  </a:lnTo>
                  <a:lnTo>
                    <a:pt x="1282" y="2494"/>
                  </a:lnTo>
                  <a:lnTo>
                    <a:pt x="913" y="2298"/>
                  </a:lnTo>
                  <a:lnTo>
                    <a:pt x="913" y="2435"/>
                  </a:lnTo>
                  <a:close/>
                </a:path>
              </a:pathLst>
            </a:custGeom>
            <a:solidFill>
              <a:srgbClr val="D9CBA3"/>
            </a:solidFill>
            <a:ln w="0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4" name="Freeform 24"/>
            <p:cNvSpPr>
              <a:spLocks/>
            </p:cNvSpPr>
            <p:nvPr/>
          </p:nvSpPr>
          <p:spPr bwMode="auto">
            <a:xfrm>
              <a:off x="4705" y="1281"/>
              <a:ext cx="130" cy="15"/>
            </a:xfrm>
            <a:custGeom>
              <a:avLst/>
              <a:gdLst/>
              <a:ahLst/>
              <a:cxnLst>
                <a:cxn ang="0">
                  <a:pos x="0" y="58"/>
                </a:cxn>
                <a:cxn ang="0">
                  <a:pos x="56" y="27"/>
                </a:cxn>
                <a:cxn ang="0">
                  <a:pos x="93" y="16"/>
                </a:cxn>
                <a:cxn ang="0">
                  <a:pos x="144" y="11"/>
                </a:cxn>
                <a:cxn ang="0">
                  <a:pos x="205" y="18"/>
                </a:cxn>
                <a:cxn ang="0">
                  <a:pos x="257" y="6"/>
                </a:cxn>
                <a:cxn ang="0">
                  <a:pos x="318" y="0"/>
                </a:cxn>
                <a:cxn ang="0">
                  <a:pos x="393" y="12"/>
                </a:cxn>
                <a:cxn ang="0">
                  <a:pos x="519" y="58"/>
                </a:cxn>
                <a:cxn ang="0">
                  <a:pos x="0" y="58"/>
                </a:cxn>
              </a:cxnLst>
              <a:rect l="0" t="0" r="r" b="b"/>
              <a:pathLst>
                <a:path w="519" h="58">
                  <a:moveTo>
                    <a:pt x="0" y="58"/>
                  </a:moveTo>
                  <a:lnTo>
                    <a:pt x="56" y="27"/>
                  </a:lnTo>
                  <a:lnTo>
                    <a:pt x="93" y="16"/>
                  </a:lnTo>
                  <a:lnTo>
                    <a:pt x="144" y="11"/>
                  </a:lnTo>
                  <a:lnTo>
                    <a:pt x="205" y="18"/>
                  </a:lnTo>
                  <a:lnTo>
                    <a:pt x="257" y="6"/>
                  </a:lnTo>
                  <a:lnTo>
                    <a:pt x="318" y="0"/>
                  </a:lnTo>
                  <a:lnTo>
                    <a:pt x="393" y="12"/>
                  </a:lnTo>
                  <a:lnTo>
                    <a:pt x="519" y="58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0000FF"/>
            </a:solidFill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171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42" grpId="0"/>
      <p:bldP spid="5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ADCP_Logo1_2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610235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0" y="0"/>
            <a:ext cx="2286000" cy="6858000"/>
            <a:chOff x="7329" y="0"/>
            <a:chExt cx="8398" cy="15840"/>
          </a:xfrm>
          <a:scene3d>
            <a:camera prst="orthographicFront"/>
            <a:lightRig rig="sunset" dir="t"/>
          </a:scene3d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7344" y="0"/>
              <a:ext cx="8383" cy="15840"/>
              <a:chOff x="7560" y="0"/>
              <a:chExt cx="8047" cy="15840"/>
            </a:xfrm>
          </p:grpSpPr>
          <p:sp>
            <p:nvSpPr>
              <p:cNvPr id="10" name="Rectangle 4"/>
              <p:cNvSpPr>
                <a:spLocks noChangeArrowheads="1"/>
              </p:cNvSpPr>
              <p:nvPr/>
            </p:nvSpPr>
            <p:spPr bwMode="auto">
              <a:xfrm>
                <a:off x="7755" y="0"/>
                <a:ext cx="7852" cy="15840"/>
              </a:xfrm>
              <a:prstGeom prst="rect">
                <a:avLst/>
              </a:prstGeom>
              <a:solidFill>
                <a:srgbClr val="A80054"/>
              </a:solidFill>
              <a:ln w="9525">
                <a:noFill/>
                <a:miter lim="800000"/>
                <a:headEnd/>
                <a:tailEnd/>
              </a:ln>
              <a:sp3d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1" name="Rectangle 5" descr="Light vertical"/>
              <p:cNvSpPr>
                <a:spLocks noChangeArrowheads="1"/>
              </p:cNvSpPr>
              <p:nvPr/>
            </p:nvSpPr>
            <p:spPr bwMode="auto">
              <a:xfrm>
                <a:off x="7560" y="8"/>
                <a:ext cx="195" cy="15825"/>
              </a:xfrm>
              <a:prstGeom prst="rect">
                <a:avLst/>
              </a:prstGeom>
              <a:pattFill prst="ltVert">
                <a:fgClr>
                  <a:srgbClr val="993300">
                    <a:alpha val="80000"/>
                  </a:srgbClr>
                </a:fgClr>
                <a:bgClr>
                  <a:srgbClr val="FFFFFF">
                    <a:alpha val="80000"/>
                  </a:srgbClr>
                </a:bgClr>
              </a:pattFill>
              <a:ln w="12700">
                <a:noFill/>
                <a:miter lim="800000"/>
                <a:headEnd/>
                <a:tailEnd/>
              </a:ln>
              <a:effectLst/>
              <a:sp3d/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7344" y="0"/>
              <a:ext cx="4896" cy="39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329" y="10658"/>
              <a:ext cx="4889" cy="4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7C1E2E"/>
                </a:solidFill>
              </a:rPr>
              <a:t>Key Moments in NADCP History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0" y="38100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3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Structre</a:t>
            </a:r>
            <a:endParaRPr kumimoji="0" lang="en-US" sz="53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14" name="Picture 4" descr="NADCP_Logo1_2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594360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1143000" y="5802868"/>
            <a:ext cx="5257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057400" y="5498068"/>
            <a:ext cx="762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800600" y="5498068"/>
            <a:ext cx="762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 rot="16200000">
            <a:off x="4226868" y="2160033"/>
            <a:ext cx="46166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anchorCtr="1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Twice the cost benefit</a:t>
            </a:r>
            <a:endParaRPr lang="en-US" sz="18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 rot="16200000">
            <a:off x="2331305" y="3415844"/>
            <a:ext cx="1661993" cy="381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 anchorCtr="1">
            <a:spAutoFit/>
          </a:bodyPr>
          <a:lstStyle/>
          <a:p>
            <a:pPr algn="l">
              <a:defRPr/>
            </a:pPr>
            <a:r>
              <a:rPr lang="en-US" sz="7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}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 bwMode="auto">
          <a:xfrm>
            <a:off x="0" y="152400"/>
            <a:ext cx="9144000" cy="1143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Pre-Court </a:t>
            </a:r>
            <a:r>
              <a:rPr lang="en-US" sz="53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Staffings</a:t>
            </a:r>
            <a:endParaRPr kumimoji="0" lang="en-US" sz="53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7086600" y="1905000"/>
            <a:ext cx="1828800" cy="2438400"/>
            <a:chOff x="4056" y="945"/>
            <a:chExt cx="1440" cy="1386"/>
          </a:xfrm>
        </p:grpSpPr>
        <p:sp>
          <p:nvSpPr>
            <p:cNvPr id="24" name="Freeform 19"/>
            <p:cNvSpPr>
              <a:spLocks/>
            </p:cNvSpPr>
            <p:nvPr/>
          </p:nvSpPr>
          <p:spPr bwMode="auto">
            <a:xfrm>
              <a:off x="4056" y="1296"/>
              <a:ext cx="1440" cy="1035"/>
            </a:xfrm>
            <a:custGeom>
              <a:avLst/>
              <a:gdLst/>
              <a:ahLst/>
              <a:cxnLst>
                <a:cxn ang="0">
                  <a:pos x="3114" y="0"/>
                </a:cxn>
                <a:cxn ang="0">
                  <a:pos x="2594" y="0"/>
                </a:cxn>
                <a:cxn ang="0">
                  <a:pos x="2246" y="0"/>
                </a:cxn>
                <a:cxn ang="0">
                  <a:pos x="2167" y="0"/>
                </a:cxn>
                <a:cxn ang="0">
                  <a:pos x="2167" y="317"/>
                </a:cxn>
                <a:cxn ang="0">
                  <a:pos x="2167" y="746"/>
                </a:cxn>
                <a:cxn ang="0">
                  <a:pos x="2167" y="2098"/>
                </a:cxn>
                <a:cxn ang="0">
                  <a:pos x="2167" y="2261"/>
                </a:cxn>
                <a:cxn ang="0">
                  <a:pos x="2034" y="2261"/>
                </a:cxn>
                <a:cxn ang="0">
                  <a:pos x="1645" y="2261"/>
                </a:cxn>
                <a:cxn ang="0">
                  <a:pos x="1428" y="2261"/>
                </a:cxn>
                <a:cxn ang="0">
                  <a:pos x="1328" y="2261"/>
                </a:cxn>
                <a:cxn ang="0">
                  <a:pos x="110" y="2261"/>
                </a:cxn>
                <a:cxn ang="0">
                  <a:pos x="0" y="2261"/>
                </a:cxn>
                <a:cxn ang="0">
                  <a:pos x="0" y="2425"/>
                </a:cxn>
                <a:cxn ang="0">
                  <a:pos x="2333" y="2425"/>
                </a:cxn>
                <a:cxn ang="0">
                  <a:pos x="2333" y="163"/>
                </a:cxn>
                <a:cxn ang="0">
                  <a:pos x="3854" y="163"/>
                </a:cxn>
                <a:cxn ang="0">
                  <a:pos x="3854" y="4142"/>
                </a:cxn>
                <a:cxn ang="0">
                  <a:pos x="5762" y="4142"/>
                </a:cxn>
                <a:cxn ang="0">
                  <a:pos x="5762" y="3979"/>
                </a:cxn>
                <a:cxn ang="0">
                  <a:pos x="5169" y="3979"/>
                </a:cxn>
                <a:cxn ang="0">
                  <a:pos x="4333" y="3979"/>
                </a:cxn>
                <a:cxn ang="0">
                  <a:pos x="4015" y="3979"/>
                </a:cxn>
                <a:cxn ang="0">
                  <a:pos x="4015" y="0"/>
                </a:cxn>
                <a:cxn ang="0">
                  <a:pos x="3114" y="0"/>
                </a:cxn>
              </a:cxnLst>
              <a:rect l="0" t="0" r="r" b="b"/>
              <a:pathLst>
                <a:path w="5762" h="4142">
                  <a:moveTo>
                    <a:pt x="3114" y="0"/>
                  </a:moveTo>
                  <a:lnTo>
                    <a:pt x="2594" y="0"/>
                  </a:lnTo>
                  <a:lnTo>
                    <a:pt x="2246" y="0"/>
                  </a:lnTo>
                  <a:lnTo>
                    <a:pt x="2167" y="0"/>
                  </a:lnTo>
                  <a:lnTo>
                    <a:pt x="2167" y="317"/>
                  </a:lnTo>
                  <a:lnTo>
                    <a:pt x="2167" y="746"/>
                  </a:lnTo>
                  <a:lnTo>
                    <a:pt x="2167" y="2098"/>
                  </a:lnTo>
                  <a:lnTo>
                    <a:pt x="2167" y="2261"/>
                  </a:lnTo>
                  <a:lnTo>
                    <a:pt x="2034" y="2261"/>
                  </a:lnTo>
                  <a:lnTo>
                    <a:pt x="1645" y="2261"/>
                  </a:lnTo>
                  <a:lnTo>
                    <a:pt x="1428" y="2261"/>
                  </a:lnTo>
                  <a:lnTo>
                    <a:pt x="1328" y="2261"/>
                  </a:lnTo>
                  <a:lnTo>
                    <a:pt x="110" y="2261"/>
                  </a:lnTo>
                  <a:lnTo>
                    <a:pt x="0" y="2261"/>
                  </a:lnTo>
                  <a:lnTo>
                    <a:pt x="0" y="2425"/>
                  </a:lnTo>
                  <a:lnTo>
                    <a:pt x="2333" y="2425"/>
                  </a:lnTo>
                  <a:lnTo>
                    <a:pt x="2333" y="163"/>
                  </a:lnTo>
                  <a:lnTo>
                    <a:pt x="3854" y="163"/>
                  </a:lnTo>
                  <a:lnTo>
                    <a:pt x="3854" y="4142"/>
                  </a:lnTo>
                  <a:lnTo>
                    <a:pt x="5762" y="4142"/>
                  </a:lnTo>
                  <a:lnTo>
                    <a:pt x="5762" y="3979"/>
                  </a:lnTo>
                  <a:lnTo>
                    <a:pt x="5169" y="3979"/>
                  </a:lnTo>
                  <a:lnTo>
                    <a:pt x="4333" y="3979"/>
                  </a:lnTo>
                  <a:lnTo>
                    <a:pt x="4015" y="3979"/>
                  </a:lnTo>
                  <a:lnTo>
                    <a:pt x="4015" y="0"/>
                  </a:lnTo>
                  <a:lnTo>
                    <a:pt x="3114" y="0"/>
                  </a:lnTo>
                  <a:close/>
                </a:path>
              </a:pathLst>
            </a:custGeom>
            <a:solidFill>
              <a:srgbClr val="A85700"/>
            </a:solidFill>
            <a:ln w="0">
              <a:solidFill>
                <a:srgbClr val="A85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5" name="Freeform 20"/>
            <p:cNvSpPr>
              <a:spLocks/>
            </p:cNvSpPr>
            <p:nvPr/>
          </p:nvSpPr>
          <p:spPr bwMode="auto">
            <a:xfrm>
              <a:off x="4056" y="945"/>
              <a:ext cx="367" cy="916"/>
            </a:xfrm>
            <a:custGeom>
              <a:avLst/>
              <a:gdLst/>
              <a:ahLst/>
              <a:cxnLst>
                <a:cxn ang="0">
                  <a:pos x="816" y="2376"/>
                </a:cxn>
                <a:cxn ang="0">
                  <a:pos x="895" y="2432"/>
                </a:cxn>
                <a:cxn ang="0">
                  <a:pos x="980" y="2481"/>
                </a:cxn>
                <a:cxn ang="0">
                  <a:pos x="1067" y="2522"/>
                </a:cxn>
                <a:cxn ang="0">
                  <a:pos x="1157" y="2557"/>
                </a:cxn>
                <a:cxn ang="0">
                  <a:pos x="1251" y="2583"/>
                </a:cxn>
                <a:cxn ang="0">
                  <a:pos x="1345" y="2603"/>
                </a:cxn>
                <a:cxn ang="0">
                  <a:pos x="1442" y="2613"/>
                </a:cxn>
                <a:cxn ang="0">
                  <a:pos x="1470" y="2827"/>
                </a:cxn>
                <a:cxn ang="0">
                  <a:pos x="1328" y="2830"/>
                </a:cxn>
                <a:cxn ang="0">
                  <a:pos x="144" y="3160"/>
                </a:cxn>
                <a:cxn ang="0">
                  <a:pos x="1129" y="3268"/>
                </a:cxn>
                <a:cxn ang="0">
                  <a:pos x="110" y="3663"/>
                </a:cxn>
                <a:cxn ang="0">
                  <a:pos x="0" y="4"/>
                </a:cxn>
                <a:cxn ang="0">
                  <a:pos x="298" y="25"/>
                </a:cxn>
                <a:cxn ang="0">
                  <a:pos x="394" y="135"/>
                </a:cxn>
                <a:cxn ang="0">
                  <a:pos x="435" y="253"/>
                </a:cxn>
                <a:cxn ang="0">
                  <a:pos x="439" y="374"/>
                </a:cxn>
                <a:cxn ang="0">
                  <a:pos x="407" y="492"/>
                </a:cxn>
                <a:cxn ang="0">
                  <a:pos x="466" y="1724"/>
                </a:cxn>
                <a:cxn ang="0">
                  <a:pos x="699" y="1702"/>
                </a:cxn>
                <a:cxn ang="0">
                  <a:pos x="725" y="1667"/>
                </a:cxn>
                <a:cxn ang="0">
                  <a:pos x="777" y="1655"/>
                </a:cxn>
                <a:cxn ang="0">
                  <a:pos x="758" y="1818"/>
                </a:cxn>
                <a:cxn ang="0">
                  <a:pos x="470" y="1886"/>
                </a:cxn>
                <a:cxn ang="0">
                  <a:pos x="742" y="1880"/>
                </a:cxn>
                <a:cxn ang="0">
                  <a:pos x="705" y="2024"/>
                </a:cxn>
                <a:cxn ang="0">
                  <a:pos x="476" y="2069"/>
                </a:cxn>
                <a:cxn ang="0">
                  <a:pos x="482" y="2148"/>
                </a:cxn>
                <a:cxn ang="0">
                  <a:pos x="478" y="2229"/>
                </a:cxn>
                <a:cxn ang="0">
                  <a:pos x="456" y="2348"/>
                </a:cxn>
                <a:cxn ang="0">
                  <a:pos x="579" y="2342"/>
                </a:cxn>
                <a:cxn ang="0">
                  <a:pos x="712" y="2343"/>
                </a:cxn>
              </a:cxnLst>
              <a:rect l="0" t="0" r="r" b="b"/>
              <a:pathLst>
                <a:path w="1470" h="3663">
                  <a:moveTo>
                    <a:pt x="781" y="2347"/>
                  </a:moveTo>
                  <a:lnTo>
                    <a:pt x="816" y="2376"/>
                  </a:lnTo>
                  <a:lnTo>
                    <a:pt x="855" y="2404"/>
                  </a:lnTo>
                  <a:lnTo>
                    <a:pt x="895" y="2432"/>
                  </a:lnTo>
                  <a:lnTo>
                    <a:pt x="936" y="2458"/>
                  </a:lnTo>
                  <a:lnTo>
                    <a:pt x="980" y="2481"/>
                  </a:lnTo>
                  <a:lnTo>
                    <a:pt x="1024" y="2502"/>
                  </a:lnTo>
                  <a:lnTo>
                    <a:pt x="1067" y="2522"/>
                  </a:lnTo>
                  <a:lnTo>
                    <a:pt x="1111" y="2541"/>
                  </a:lnTo>
                  <a:lnTo>
                    <a:pt x="1157" y="2557"/>
                  </a:lnTo>
                  <a:lnTo>
                    <a:pt x="1203" y="2571"/>
                  </a:lnTo>
                  <a:lnTo>
                    <a:pt x="1251" y="2583"/>
                  </a:lnTo>
                  <a:lnTo>
                    <a:pt x="1296" y="2595"/>
                  </a:lnTo>
                  <a:lnTo>
                    <a:pt x="1345" y="2603"/>
                  </a:lnTo>
                  <a:lnTo>
                    <a:pt x="1392" y="2608"/>
                  </a:lnTo>
                  <a:lnTo>
                    <a:pt x="1442" y="2613"/>
                  </a:lnTo>
                  <a:lnTo>
                    <a:pt x="1470" y="2613"/>
                  </a:lnTo>
                  <a:lnTo>
                    <a:pt x="1470" y="2827"/>
                  </a:lnTo>
                  <a:lnTo>
                    <a:pt x="1328" y="2968"/>
                  </a:lnTo>
                  <a:lnTo>
                    <a:pt x="1328" y="2830"/>
                  </a:lnTo>
                  <a:lnTo>
                    <a:pt x="165" y="2830"/>
                  </a:lnTo>
                  <a:lnTo>
                    <a:pt x="144" y="3160"/>
                  </a:lnTo>
                  <a:lnTo>
                    <a:pt x="1129" y="3159"/>
                  </a:lnTo>
                  <a:lnTo>
                    <a:pt x="1129" y="3268"/>
                  </a:lnTo>
                  <a:lnTo>
                    <a:pt x="136" y="3268"/>
                  </a:lnTo>
                  <a:lnTo>
                    <a:pt x="110" y="3663"/>
                  </a:lnTo>
                  <a:lnTo>
                    <a:pt x="0" y="3663"/>
                  </a:lnTo>
                  <a:lnTo>
                    <a:pt x="0" y="4"/>
                  </a:lnTo>
                  <a:lnTo>
                    <a:pt x="237" y="0"/>
                  </a:lnTo>
                  <a:lnTo>
                    <a:pt x="298" y="25"/>
                  </a:lnTo>
                  <a:lnTo>
                    <a:pt x="350" y="69"/>
                  </a:lnTo>
                  <a:lnTo>
                    <a:pt x="394" y="135"/>
                  </a:lnTo>
                  <a:lnTo>
                    <a:pt x="419" y="195"/>
                  </a:lnTo>
                  <a:lnTo>
                    <a:pt x="435" y="253"/>
                  </a:lnTo>
                  <a:lnTo>
                    <a:pt x="439" y="313"/>
                  </a:lnTo>
                  <a:lnTo>
                    <a:pt x="439" y="374"/>
                  </a:lnTo>
                  <a:lnTo>
                    <a:pt x="429" y="435"/>
                  </a:lnTo>
                  <a:lnTo>
                    <a:pt x="407" y="492"/>
                  </a:lnTo>
                  <a:lnTo>
                    <a:pt x="380" y="546"/>
                  </a:lnTo>
                  <a:lnTo>
                    <a:pt x="466" y="1724"/>
                  </a:lnTo>
                  <a:lnTo>
                    <a:pt x="695" y="1724"/>
                  </a:lnTo>
                  <a:lnTo>
                    <a:pt x="699" y="1702"/>
                  </a:lnTo>
                  <a:lnTo>
                    <a:pt x="709" y="1681"/>
                  </a:lnTo>
                  <a:lnTo>
                    <a:pt x="725" y="1667"/>
                  </a:lnTo>
                  <a:lnTo>
                    <a:pt x="746" y="1658"/>
                  </a:lnTo>
                  <a:lnTo>
                    <a:pt x="777" y="1655"/>
                  </a:lnTo>
                  <a:lnTo>
                    <a:pt x="821" y="1655"/>
                  </a:lnTo>
                  <a:lnTo>
                    <a:pt x="758" y="1818"/>
                  </a:lnTo>
                  <a:lnTo>
                    <a:pt x="466" y="1818"/>
                  </a:lnTo>
                  <a:lnTo>
                    <a:pt x="470" y="1886"/>
                  </a:lnTo>
                  <a:lnTo>
                    <a:pt x="605" y="1878"/>
                  </a:lnTo>
                  <a:lnTo>
                    <a:pt x="742" y="1880"/>
                  </a:lnTo>
                  <a:lnTo>
                    <a:pt x="714" y="1980"/>
                  </a:lnTo>
                  <a:lnTo>
                    <a:pt x="705" y="2024"/>
                  </a:lnTo>
                  <a:lnTo>
                    <a:pt x="471" y="2024"/>
                  </a:lnTo>
                  <a:lnTo>
                    <a:pt x="476" y="2069"/>
                  </a:lnTo>
                  <a:lnTo>
                    <a:pt x="480" y="2107"/>
                  </a:lnTo>
                  <a:lnTo>
                    <a:pt x="482" y="2148"/>
                  </a:lnTo>
                  <a:lnTo>
                    <a:pt x="480" y="2189"/>
                  </a:lnTo>
                  <a:lnTo>
                    <a:pt x="478" y="2229"/>
                  </a:lnTo>
                  <a:lnTo>
                    <a:pt x="472" y="2268"/>
                  </a:lnTo>
                  <a:lnTo>
                    <a:pt x="456" y="2348"/>
                  </a:lnTo>
                  <a:lnTo>
                    <a:pt x="511" y="2344"/>
                  </a:lnTo>
                  <a:lnTo>
                    <a:pt x="579" y="2342"/>
                  </a:lnTo>
                  <a:lnTo>
                    <a:pt x="645" y="2342"/>
                  </a:lnTo>
                  <a:lnTo>
                    <a:pt x="712" y="2343"/>
                  </a:lnTo>
                  <a:lnTo>
                    <a:pt x="781" y="2347"/>
                  </a:lnTo>
                  <a:close/>
                </a:path>
              </a:pathLst>
            </a:custGeom>
            <a:solidFill>
              <a:srgbClr val="D9CBA3"/>
            </a:solidFill>
            <a:ln w="0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6" name="Freeform 21"/>
            <p:cNvSpPr>
              <a:spLocks/>
            </p:cNvSpPr>
            <p:nvPr/>
          </p:nvSpPr>
          <p:spPr bwMode="auto">
            <a:xfrm>
              <a:off x="4224" y="960"/>
              <a:ext cx="387" cy="889"/>
            </a:xfrm>
            <a:custGeom>
              <a:avLst/>
              <a:gdLst/>
              <a:ahLst/>
              <a:cxnLst>
                <a:cxn ang="0">
                  <a:pos x="696" y="2498"/>
                </a:cxn>
                <a:cxn ang="0">
                  <a:pos x="555" y="2473"/>
                </a:cxn>
                <a:cxn ang="0">
                  <a:pos x="415" y="2431"/>
                </a:cxn>
                <a:cxn ang="0">
                  <a:pos x="284" y="2371"/>
                </a:cxn>
                <a:cxn ang="0">
                  <a:pos x="159" y="2294"/>
                </a:cxn>
                <a:cxn ang="0">
                  <a:pos x="62" y="2208"/>
                </a:cxn>
                <a:cxn ang="0">
                  <a:pos x="25" y="2137"/>
                </a:cxn>
                <a:cxn ang="0">
                  <a:pos x="4" y="2060"/>
                </a:cxn>
                <a:cxn ang="0">
                  <a:pos x="0" y="1979"/>
                </a:cxn>
                <a:cxn ang="0">
                  <a:pos x="18" y="1870"/>
                </a:cxn>
                <a:cxn ang="0">
                  <a:pos x="62" y="1708"/>
                </a:cxn>
                <a:cxn ang="0">
                  <a:pos x="522" y="670"/>
                </a:cxn>
                <a:cxn ang="0">
                  <a:pos x="589" y="601"/>
                </a:cxn>
                <a:cxn ang="0">
                  <a:pos x="672" y="558"/>
                </a:cxn>
                <a:cxn ang="0">
                  <a:pos x="845" y="485"/>
                </a:cxn>
                <a:cxn ang="0">
                  <a:pos x="819" y="377"/>
                </a:cxn>
                <a:cxn ang="0">
                  <a:pos x="822" y="284"/>
                </a:cxn>
                <a:cxn ang="0">
                  <a:pos x="845" y="192"/>
                </a:cxn>
                <a:cxn ang="0">
                  <a:pos x="890" y="109"/>
                </a:cxn>
                <a:cxn ang="0">
                  <a:pos x="952" y="46"/>
                </a:cxn>
                <a:cxn ang="0">
                  <a:pos x="1015" y="15"/>
                </a:cxn>
                <a:cxn ang="0">
                  <a:pos x="1131" y="0"/>
                </a:cxn>
                <a:cxn ang="0">
                  <a:pos x="1234" y="7"/>
                </a:cxn>
                <a:cxn ang="0">
                  <a:pos x="1332" y="35"/>
                </a:cxn>
                <a:cxn ang="0">
                  <a:pos x="1425" y="164"/>
                </a:cxn>
                <a:cxn ang="0">
                  <a:pos x="1453" y="244"/>
                </a:cxn>
                <a:cxn ang="0">
                  <a:pos x="1463" y="346"/>
                </a:cxn>
                <a:cxn ang="0">
                  <a:pos x="1479" y="513"/>
                </a:cxn>
                <a:cxn ang="0">
                  <a:pos x="1431" y="529"/>
                </a:cxn>
                <a:cxn ang="0">
                  <a:pos x="1400" y="599"/>
                </a:cxn>
                <a:cxn ang="0">
                  <a:pos x="1363" y="650"/>
                </a:cxn>
                <a:cxn ang="0">
                  <a:pos x="1339" y="712"/>
                </a:cxn>
                <a:cxn ang="0">
                  <a:pos x="1210" y="711"/>
                </a:cxn>
                <a:cxn ang="0">
                  <a:pos x="1173" y="940"/>
                </a:cxn>
                <a:cxn ang="0">
                  <a:pos x="1471" y="1292"/>
                </a:cxn>
                <a:cxn ang="0">
                  <a:pos x="1409" y="1639"/>
                </a:cxn>
                <a:cxn ang="0">
                  <a:pos x="1260" y="1638"/>
                </a:cxn>
                <a:cxn ang="0">
                  <a:pos x="1148" y="1562"/>
                </a:cxn>
                <a:cxn ang="0">
                  <a:pos x="1471" y="2038"/>
                </a:cxn>
                <a:cxn ang="0">
                  <a:pos x="1271" y="3347"/>
                </a:cxn>
                <a:cxn ang="0">
                  <a:pos x="1090" y="3321"/>
                </a:cxn>
                <a:cxn ang="0">
                  <a:pos x="1231" y="3428"/>
                </a:cxn>
                <a:cxn ang="0">
                  <a:pos x="1344" y="3522"/>
                </a:cxn>
                <a:cxn ang="0">
                  <a:pos x="732" y="3452"/>
                </a:cxn>
                <a:cxn ang="0">
                  <a:pos x="568" y="3372"/>
                </a:cxn>
                <a:cxn ang="0">
                  <a:pos x="527" y="3307"/>
                </a:cxn>
                <a:cxn ang="0">
                  <a:pos x="498" y="3240"/>
                </a:cxn>
                <a:cxn ang="0">
                  <a:pos x="433" y="3049"/>
                </a:cxn>
                <a:cxn ang="0">
                  <a:pos x="774" y="2717"/>
                </a:cxn>
              </a:cxnLst>
              <a:rect l="0" t="0" r="r" b="b"/>
              <a:pathLst>
                <a:path w="1548" h="3553">
                  <a:moveTo>
                    <a:pt x="774" y="2503"/>
                  </a:moveTo>
                  <a:lnTo>
                    <a:pt x="746" y="2503"/>
                  </a:lnTo>
                  <a:lnTo>
                    <a:pt x="696" y="2498"/>
                  </a:lnTo>
                  <a:lnTo>
                    <a:pt x="649" y="2493"/>
                  </a:lnTo>
                  <a:lnTo>
                    <a:pt x="600" y="2485"/>
                  </a:lnTo>
                  <a:lnTo>
                    <a:pt x="555" y="2473"/>
                  </a:lnTo>
                  <a:lnTo>
                    <a:pt x="507" y="2461"/>
                  </a:lnTo>
                  <a:lnTo>
                    <a:pt x="461" y="2447"/>
                  </a:lnTo>
                  <a:lnTo>
                    <a:pt x="415" y="2431"/>
                  </a:lnTo>
                  <a:lnTo>
                    <a:pt x="371" y="2412"/>
                  </a:lnTo>
                  <a:lnTo>
                    <a:pt x="328" y="2392"/>
                  </a:lnTo>
                  <a:lnTo>
                    <a:pt x="284" y="2371"/>
                  </a:lnTo>
                  <a:lnTo>
                    <a:pt x="240" y="2348"/>
                  </a:lnTo>
                  <a:lnTo>
                    <a:pt x="199" y="2322"/>
                  </a:lnTo>
                  <a:lnTo>
                    <a:pt x="159" y="2294"/>
                  </a:lnTo>
                  <a:lnTo>
                    <a:pt x="120" y="2266"/>
                  </a:lnTo>
                  <a:lnTo>
                    <a:pt x="85" y="2237"/>
                  </a:lnTo>
                  <a:lnTo>
                    <a:pt x="62" y="2208"/>
                  </a:lnTo>
                  <a:lnTo>
                    <a:pt x="50" y="2186"/>
                  </a:lnTo>
                  <a:lnTo>
                    <a:pt x="36" y="2162"/>
                  </a:lnTo>
                  <a:lnTo>
                    <a:pt x="25" y="2137"/>
                  </a:lnTo>
                  <a:lnTo>
                    <a:pt x="16" y="2111"/>
                  </a:lnTo>
                  <a:lnTo>
                    <a:pt x="9" y="2086"/>
                  </a:lnTo>
                  <a:lnTo>
                    <a:pt x="4" y="2060"/>
                  </a:lnTo>
                  <a:lnTo>
                    <a:pt x="0" y="2033"/>
                  </a:lnTo>
                  <a:lnTo>
                    <a:pt x="0" y="2005"/>
                  </a:lnTo>
                  <a:lnTo>
                    <a:pt x="0" y="1979"/>
                  </a:lnTo>
                  <a:lnTo>
                    <a:pt x="3" y="1952"/>
                  </a:lnTo>
                  <a:lnTo>
                    <a:pt x="9" y="1914"/>
                  </a:lnTo>
                  <a:lnTo>
                    <a:pt x="18" y="1870"/>
                  </a:lnTo>
                  <a:lnTo>
                    <a:pt x="46" y="1770"/>
                  </a:lnTo>
                  <a:lnTo>
                    <a:pt x="54" y="1746"/>
                  </a:lnTo>
                  <a:lnTo>
                    <a:pt x="62" y="1708"/>
                  </a:lnTo>
                  <a:lnTo>
                    <a:pt x="125" y="1545"/>
                  </a:lnTo>
                  <a:lnTo>
                    <a:pt x="505" y="697"/>
                  </a:lnTo>
                  <a:lnTo>
                    <a:pt x="522" y="670"/>
                  </a:lnTo>
                  <a:lnTo>
                    <a:pt x="543" y="645"/>
                  </a:lnTo>
                  <a:lnTo>
                    <a:pt x="563" y="621"/>
                  </a:lnTo>
                  <a:lnTo>
                    <a:pt x="589" y="601"/>
                  </a:lnTo>
                  <a:lnTo>
                    <a:pt x="614" y="585"/>
                  </a:lnTo>
                  <a:lnTo>
                    <a:pt x="644" y="569"/>
                  </a:lnTo>
                  <a:lnTo>
                    <a:pt x="672" y="558"/>
                  </a:lnTo>
                  <a:lnTo>
                    <a:pt x="705" y="550"/>
                  </a:lnTo>
                  <a:lnTo>
                    <a:pt x="783" y="549"/>
                  </a:lnTo>
                  <a:lnTo>
                    <a:pt x="845" y="485"/>
                  </a:lnTo>
                  <a:lnTo>
                    <a:pt x="830" y="439"/>
                  </a:lnTo>
                  <a:lnTo>
                    <a:pt x="823" y="408"/>
                  </a:lnTo>
                  <a:lnTo>
                    <a:pt x="819" y="377"/>
                  </a:lnTo>
                  <a:lnTo>
                    <a:pt x="817" y="346"/>
                  </a:lnTo>
                  <a:lnTo>
                    <a:pt x="818" y="315"/>
                  </a:lnTo>
                  <a:lnTo>
                    <a:pt x="822" y="284"/>
                  </a:lnTo>
                  <a:lnTo>
                    <a:pt x="828" y="253"/>
                  </a:lnTo>
                  <a:lnTo>
                    <a:pt x="835" y="221"/>
                  </a:lnTo>
                  <a:lnTo>
                    <a:pt x="845" y="192"/>
                  </a:lnTo>
                  <a:lnTo>
                    <a:pt x="858" y="163"/>
                  </a:lnTo>
                  <a:lnTo>
                    <a:pt x="873" y="136"/>
                  </a:lnTo>
                  <a:lnTo>
                    <a:pt x="890" y="109"/>
                  </a:lnTo>
                  <a:lnTo>
                    <a:pt x="909" y="85"/>
                  </a:lnTo>
                  <a:lnTo>
                    <a:pt x="932" y="60"/>
                  </a:lnTo>
                  <a:lnTo>
                    <a:pt x="952" y="46"/>
                  </a:lnTo>
                  <a:lnTo>
                    <a:pt x="970" y="32"/>
                  </a:lnTo>
                  <a:lnTo>
                    <a:pt x="993" y="24"/>
                  </a:lnTo>
                  <a:lnTo>
                    <a:pt x="1015" y="15"/>
                  </a:lnTo>
                  <a:lnTo>
                    <a:pt x="1039" y="7"/>
                  </a:lnTo>
                  <a:lnTo>
                    <a:pt x="1082" y="1"/>
                  </a:lnTo>
                  <a:lnTo>
                    <a:pt x="1131" y="0"/>
                  </a:lnTo>
                  <a:lnTo>
                    <a:pt x="1165" y="1"/>
                  </a:lnTo>
                  <a:lnTo>
                    <a:pt x="1200" y="2"/>
                  </a:lnTo>
                  <a:lnTo>
                    <a:pt x="1234" y="7"/>
                  </a:lnTo>
                  <a:lnTo>
                    <a:pt x="1268" y="15"/>
                  </a:lnTo>
                  <a:lnTo>
                    <a:pt x="1301" y="24"/>
                  </a:lnTo>
                  <a:lnTo>
                    <a:pt x="1332" y="35"/>
                  </a:lnTo>
                  <a:lnTo>
                    <a:pt x="1364" y="48"/>
                  </a:lnTo>
                  <a:lnTo>
                    <a:pt x="1459" y="97"/>
                  </a:lnTo>
                  <a:lnTo>
                    <a:pt x="1425" y="164"/>
                  </a:lnTo>
                  <a:lnTo>
                    <a:pt x="1433" y="178"/>
                  </a:lnTo>
                  <a:lnTo>
                    <a:pt x="1444" y="210"/>
                  </a:lnTo>
                  <a:lnTo>
                    <a:pt x="1453" y="244"/>
                  </a:lnTo>
                  <a:lnTo>
                    <a:pt x="1459" y="279"/>
                  </a:lnTo>
                  <a:lnTo>
                    <a:pt x="1461" y="312"/>
                  </a:lnTo>
                  <a:lnTo>
                    <a:pt x="1463" y="346"/>
                  </a:lnTo>
                  <a:lnTo>
                    <a:pt x="1459" y="390"/>
                  </a:lnTo>
                  <a:lnTo>
                    <a:pt x="1441" y="401"/>
                  </a:lnTo>
                  <a:lnTo>
                    <a:pt x="1479" y="513"/>
                  </a:lnTo>
                  <a:lnTo>
                    <a:pt x="1475" y="521"/>
                  </a:lnTo>
                  <a:lnTo>
                    <a:pt x="1459" y="525"/>
                  </a:lnTo>
                  <a:lnTo>
                    <a:pt x="1431" y="529"/>
                  </a:lnTo>
                  <a:lnTo>
                    <a:pt x="1433" y="554"/>
                  </a:lnTo>
                  <a:lnTo>
                    <a:pt x="1429" y="580"/>
                  </a:lnTo>
                  <a:lnTo>
                    <a:pt x="1400" y="599"/>
                  </a:lnTo>
                  <a:lnTo>
                    <a:pt x="1400" y="627"/>
                  </a:lnTo>
                  <a:lnTo>
                    <a:pt x="1375" y="635"/>
                  </a:lnTo>
                  <a:lnTo>
                    <a:pt x="1363" y="650"/>
                  </a:lnTo>
                  <a:lnTo>
                    <a:pt x="1365" y="678"/>
                  </a:lnTo>
                  <a:lnTo>
                    <a:pt x="1359" y="701"/>
                  </a:lnTo>
                  <a:lnTo>
                    <a:pt x="1339" y="712"/>
                  </a:lnTo>
                  <a:lnTo>
                    <a:pt x="1314" y="716"/>
                  </a:lnTo>
                  <a:lnTo>
                    <a:pt x="1276" y="712"/>
                  </a:lnTo>
                  <a:lnTo>
                    <a:pt x="1210" y="711"/>
                  </a:lnTo>
                  <a:lnTo>
                    <a:pt x="1148" y="722"/>
                  </a:lnTo>
                  <a:lnTo>
                    <a:pt x="1123" y="752"/>
                  </a:lnTo>
                  <a:lnTo>
                    <a:pt x="1173" y="940"/>
                  </a:lnTo>
                  <a:lnTo>
                    <a:pt x="1471" y="1226"/>
                  </a:lnTo>
                  <a:lnTo>
                    <a:pt x="1548" y="1292"/>
                  </a:lnTo>
                  <a:lnTo>
                    <a:pt x="1471" y="1292"/>
                  </a:lnTo>
                  <a:lnTo>
                    <a:pt x="1471" y="1609"/>
                  </a:lnTo>
                  <a:lnTo>
                    <a:pt x="1455" y="1619"/>
                  </a:lnTo>
                  <a:lnTo>
                    <a:pt x="1409" y="1639"/>
                  </a:lnTo>
                  <a:lnTo>
                    <a:pt x="1360" y="1648"/>
                  </a:lnTo>
                  <a:lnTo>
                    <a:pt x="1309" y="1648"/>
                  </a:lnTo>
                  <a:lnTo>
                    <a:pt x="1260" y="1638"/>
                  </a:lnTo>
                  <a:lnTo>
                    <a:pt x="1214" y="1618"/>
                  </a:lnTo>
                  <a:lnTo>
                    <a:pt x="1173" y="1590"/>
                  </a:lnTo>
                  <a:lnTo>
                    <a:pt x="1148" y="1562"/>
                  </a:lnTo>
                  <a:lnTo>
                    <a:pt x="1123" y="1532"/>
                  </a:lnTo>
                  <a:lnTo>
                    <a:pt x="1059" y="1975"/>
                  </a:lnTo>
                  <a:lnTo>
                    <a:pt x="1471" y="2038"/>
                  </a:lnTo>
                  <a:lnTo>
                    <a:pt x="1471" y="3390"/>
                  </a:lnTo>
                  <a:lnTo>
                    <a:pt x="1367" y="3370"/>
                  </a:lnTo>
                  <a:lnTo>
                    <a:pt x="1271" y="3347"/>
                  </a:lnTo>
                  <a:lnTo>
                    <a:pt x="1176" y="3316"/>
                  </a:lnTo>
                  <a:lnTo>
                    <a:pt x="1084" y="3291"/>
                  </a:lnTo>
                  <a:lnTo>
                    <a:pt x="1090" y="3321"/>
                  </a:lnTo>
                  <a:lnTo>
                    <a:pt x="1119" y="3366"/>
                  </a:lnTo>
                  <a:lnTo>
                    <a:pt x="1154" y="3393"/>
                  </a:lnTo>
                  <a:lnTo>
                    <a:pt x="1231" y="3428"/>
                  </a:lnTo>
                  <a:lnTo>
                    <a:pt x="1338" y="3463"/>
                  </a:lnTo>
                  <a:lnTo>
                    <a:pt x="1344" y="3497"/>
                  </a:lnTo>
                  <a:lnTo>
                    <a:pt x="1344" y="3522"/>
                  </a:lnTo>
                  <a:lnTo>
                    <a:pt x="1338" y="3553"/>
                  </a:lnTo>
                  <a:lnTo>
                    <a:pt x="949" y="3553"/>
                  </a:lnTo>
                  <a:lnTo>
                    <a:pt x="732" y="3452"/>
                  </a:lnTo>
                  <a:lnTo>
                    <a:pt x="632" y="3402"/>
                  </a:lnTo>
                  <a:lnTo>
                    <a:pt x="593" y="3390"/>
                  </a:lnTo>
                  <a:lnTo>
                    <a:pt x="568" y="3372"/>
                  </a:lnTo>
                  <a:lnTo>
                    <a:pt x="545" y="3352"/>
                  </a:lnTo>
                  <a:lnTo>
                    <a:pt x="533" y="3334"/>
                  </a:lnTo>
                  <a:lnTo>
                    <a:pt x="527" y="3307"/>
                  </a:lnTo>
                  <a:lnTo>
                    <a:pt x="527" y="3285"/>
                  </a:lnTo>
                  <a:lnTo>
                    <a:pt x="529" y="3261"/>
                  </a:lnTo>
                  <a:lnTo>
                    <a:pt x="498" y="3240"/>
                  </a:lnTo>
                  <a:lnTo>
                    <a:pt x="449" y="3198"/>
                  </a:lnTo>
                  <a:lnTo>
                    <a:pt x="433" y="3158"/>
                  </a:lnTo>
                  <a:lnTo>
                    <a:pt x="433" y="3049"/>
                  </a:lnTo>
                  <a:lnTo>
                    <a:pt x="469" y="2989"/>
                  </a:lnTo>
                  <a:lnTo>
                    <a:pt x="632" y="2858"/>
                  </a:lnTo>
                  <a:lnTo>
                    <a:pt x="774" y="2717"/>
                  </a:lnTo>
                  <a:lnTo>
                    <a:pt x="966" y="2523"/>
                  </a:lnTo>
                  <a:lnTo>
                    <a:pt x="774" y="2503"/>
                  </a:lnTo>
                  <a:close/>
                </a:path>
              </a:pathLst>
            </a:custGeom>
            <a:solidFill>
              <a:srgbClr val="D9CBA3"/>
            </a:solidFill>
            <a:ln w="0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auto">
            <a:xfrm>
              <a:off x="4388" y="1823"/>
              <a:ext cx="24" cy="3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1"/>
                </a:cxn>
                <a:cxn ang="0">
                  <a:pos x="100" y="151"/>
                </a:cxn>
                <a:cxn ang="0">
                  <a:pos x="100" y="50"/>
                </a:cxn>
                <a:cxn ang="0">
                  <a:pos x="0" y="0"/>
                </a:cxn>
              </a:cxnLst>
              <a:rect l="0" t="0" r="r" b="b"/>
              <a:pathLst>
                <a:path w="100" h="151">
                  <a:moveTo>
                    <a:pt x="0" y="0"/>
                  </a:moveTo>
                  <a:lnTo>
                    <a:pt x="0" y="151"/>
                  </a:lnTo>
                  <a:lnTo>
                    <a:pt x="100" y="151"/>
                  </a:lnTo>
                  <a:lnTo>
                    <a:pt x="100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Freeform 23"/>
            <p:cNvSpPr>
              <a:spLocks/>
            </p:cNvSpPr>
            <p:nvPr/>
          </p:nvSpPr>
          <p:spPr bwMode="auto">
            <a:xfrm>
              <a:off x="5139" y="1089"/>
              <a:ext cx="343" cy="1201"/>
            </a:xfrm>
            <a:custGeom>
              <a:avLst/>
              <a:gdLst/>
              <a:ahLst/>
              <a:cxnLst>
                <a:cxn ang="0">
                  <a:pos x="887" y="2728"/>
                </a:cxn>
                <a:cxn ang="0">
                  <a:pos x="885" y="3414"/>
                </a:cxn>
                <a:cxn ang="0">
                  <a:pos x="928" y="4058"/>
                </a:cxn>
                <a:cxn ang="0">
                  <a:pos x="837" y="4663"/>
                </a:cxn>
                <a:cxn ang="0">
                  <a:pos x="2" y="4787"/>
                </a:cxn>
                <a:cxn ang="0">
                  <a:pos x="138" y="4732"/>
                </a:cxn>
                <a:cxn ang="0">
                  <a:pos x="342" y="4616"/>
                </a:cxn>
                <a:cxn ang="0">
                  <a:pos x="435" y="4342"/>
                </a:cxn>
                <a:cxn ang="0">
                  <a:pos x="230" y="2715"/>
                </a:cxn>
                <a:cxn ang="0">
                  <a:pos x="147" y="1976"/>
                </a:cxn>
                <a:cxn ang="0">
                  <a:pos x="117" y="1785"/>
                </a:cxn>
                <a:cxn ang="0">
                  <a:pos x="160" y="1474"/>
                </a:cxn>
                <a:cxn ang="0">
                  <a:pos x="234" y="1167"/>
                </a:cxn>
                <a:cxn ang="0">
                  <a:pos x="337" y="868"/>
                </a:cxn>
                <a:cxn ang="0">
                  <a:pos x="359" y="725"/>
                </a:cxn>
                <a:cxn ang="0">
                  <a:pos x="219" y="585"/>
                </a:cxn>
                <a:cxn ang="0">
                  <a:pos x="186" y="519"/>
                </a:cxn>
                <a:cxn ang="0">
                  <a:pos x="155" y="375"/>
                </a:cxn>
                <a:cxn ang="0">
                  <a:pos x="163" y="343"/>
                </a:cxn>
                <a:cxn ang="0">
                  <a:pos x="262" y="242"/>
                </a:cxn>
                <a:cxn ang="0">
                  <a:pos x="300" y="163"/>
                </a:cxn>
                <a:cxn ang="0">
                  <a:pos x="362" y="96"/>
                </a:cxn>
                <a:cxn ang="0">
                  <a:pos x="378" y="13"/>
                </a:cxn>
                <a:cxn ang="0">
                  <a:pos x="501" y="10"/>
                </a:cxn>
                <a:cxn ang="0">
                  <a:pos x="623" y="61"/>
                </a:cxn>
                <a:cxn ang="0">
                  <a:pos x="764" y="160"/>
                </a:cxn>
                <a:cxn ang="0">
                  <a:pos x="865" y="301"/>
                </a:cxn>
                <a:cxn ang="0">
                  <a:pos x="872" y="406"/>
                </a:cxn>
                <a:cxn ang="0">
                  <a:pos x="839" y="504"/>
                </a:cxn>
                <a:cxn ang="0">
                  <a:pos x="769" y="583"/>
                </a:cxn>
                <a:cxn ang="0">
                  <a:pos x="699" y="621"/>
                </a:cxn>
                <a:cxn ang="0">
                  <a:pos x="907" y="903"/>
                </a:cxn>
                <a:cxn ang="0">
                  <a:pos x="979" y="1261"/>
                </a:cxn>
                <a:cxn ang="0">
                  <a:pos x="1045" y="1541"/>
                </a:cxn>
                <a:cxn ang="0">
                  <a:pos x="1069" y="1665"/>
                </a:cxn>
                <a:cxn ang="0">
                  <a:pos x="1095" y="1741"/>
                </a:cxn>
                <a:cxn ang="0">
                  <a:pos x="1126" y="2059"/>
                </a:cxn>
                <a:cxn ang="0">
                  <a:pos x="1274" y="2154"/>
                </a:cxn>
                <a:cxn ang="0">
                  <a:pos x="1269" y="2216"/>
                </a:cxn>
                <a:cxn ang="0">
                  <a:pos x="1329" y="2276"/>
                </a:cxn>
                <a:cxn ang="0">
                  <a:pos x="1373" y="2344"/>
                </a:cxn>
                <a:cxn ang="0">
                  <a:pos x="1330" y="2443"/>
                </a:cxn>
                <a:cxn ang="0">
                  <a:pos x="1305" y="2477"/>
                </a:cxn>
                <a:cxn ang="0">
                  <a:pos x="913" y="2435"/>
                </a:cxn>
              </a:cxnLst>
              <a:rect l="0" t="0" r="r" b="b"/>
              <a:pathLst>
                <a:path w="1373" h="4807">
                  <a:moveTo>
                    <a:pt x="913" y="2435"/>
                  </a:moveTo>
                  <a:lnTo>
                    <a:pt x="908" y="2591"/>
                  </a:lnTo>
                  <a:lnTo>
                    <a:pt x="887" y="2728"/>
                  </a:lnTo>
                  <a:lnTo>
                    <a:pt x="837" y="3039"/>
                  </a:lnTo>
                  <a:lnTo>
                    <a:pt x="866" y="3248"/>
                  </a:lnTo>
                  <a:lnTo>
                    <a:pt x="885" y="3414"/>
                  </a:lnTo>
                  <a:lnTo>
                    <a:pt x="897" y="3577"/>
                  </a:lnTo>
                  <a:lnTo>
                    <a:pt x="922" y="3819"/>
                  </a:lnTo>
                  <a:lnTo>
                    <a:pt x="928" y="4058"/>
                  </a:lnTo>
                  <a:lnTo>
                    <a:pt x="913" y="4517"/>
                  </a:lnTo>
                  <a:lnTo>
                    <a:pt x="901" y="4663"/>
                  </a:lnTo>
                  <a:lnTo>
                    <a:pt x="837" y="4663"/>
                  </a:lnTo>
                  <a:lnTo>
                    <a:pt x="836" y="4807"/>
                  </a:lnTo>
                  <a:lnTo>
                    <a:pt x="0" y="4807"/>
                  </a:lnTo>
                  <a:lnTo>
                    <a:pt x="2" y="4787"/>
                  </a:lnTo>
                  <a:lnTo>
                    <a:pt x="18" y="4764"/>
                  </a:lnTo>
                  <a:lnTo>
                    <a:pt x="58" y="4754"/>
                  </a:lnTo>
                  <a:lnTo>
                    <a:pt x="138" y="4732"/>
                  </a:lnTo>
                  <a:lnTo>
                    <a:pt x="230" y="4700"/>
                  </a:lnTo>
                  <a:lnTo>
                    <a:pt x="290" y="4662"/>
                  </a:lnTo>
                  <a:lnTo>
                    <a:pt x="342" y="4616"/>
                  </a:lnTo>
                  <a:lnTo>
                    <a:pt x="384" y="4545"/>
                  </a:lnTo>
                  <a:lnTo>
                    <a:pt x="418" y="4458"/>
                  </a:lnTo>
                  <a:lnTo>
                    <a:pt x="435" y="4342"/>
                  </a:lnTo>
                  <a:lnTo>
                    <a:pt x="424" y="4087"/>
                  </a:lnTo>
                  <a:lnTo>
                    <a:pt x="308" y="3402"/>
                  </a:lnTo>
                  <a:lnTo>
                    <a:pt x="230" y="2715"/>
                  </a:lnTo>
                  <a:lnTo>
                    <a:pt x="120" y="2029"/>
                  </a:lnTo>
                  <a:lnTo>
                    <a:pt x="147" y="2002"/>
                  </a:lnTo>
                  <a:lnTo>
                    <a:pt x="147" y="1976"/>
                  </a:lnTo>
                  <a:lnTo>
                    <a:pt x="106" y="1919"/>
                  </a:lnTo>
                  <a:lnTo>
                    <a:pt x="108" y="1889"/>
                  </a:lnTo>
                  <a:lnTo>
                    <a:pt x="117" y="1785"/>
                  </a:lnTo>
                  <a:lnTo>
                    <a:pt x="127" y="1681"/>
                  </a:lnTo>
                  <a:lnTo>
                    <a:pt x="142" y="1577"/>
                  </a:lnTo>
                  <a:lnTo>
                    <a:pt x="160" y="1474"/>
                  </a:lnTo>
                  <a:lnTo>
                    <a:pt x="181" y="1370"/>
                  </a:lnTo>
                  <a:lnTo>
                    <a:pt x="205" y="1267"/>
                  </a:lnTo>
                  <a:lnTo>
                    <a:pt x="234" y="1167"/>
                  </a:lnTo>
                  <a:lnTo>
                    <a:pt x="265" y="1066"/>
                  </a:lnTo>
                  <a:lnTo>
                    <a:pt x="300" y="967"/>
                  </a:lnTo>
                  <a:lnTo>
                    <a:pt x="337" y="868"/>
                  </a:lnTo>
                  <a:lnTo>
                    <a:pt x="337" y="755"/>
                  </a:lnTo>
                  <a:lnTo>
                    <a:pt x="359" y="737"/>
                  </a:lnTo>
                  <a:lnTo>
                    <a:pt x="359" y="725"/>
                  </a:lnTo>
                  <a:lnTo>
                    <a:pt x="347" y="699"/>
                  </a:lnTo>
                  <a:lnTo>
                    <a:pt x="291" y="650"/>
                  </a:lnTo>
                  <a:lnTo>
                    <a:pt x="219" y="585"/>
                  </a:lnTo>
                  <a:lnTo>
                    <a:pt x="201" y="573"/>
                  </a:lnTo>
                  <a:lnTo>
                    <a:pt x="186" y="549"/>
                  </a:lnTo>
                  <a:lnTo>
                    <a:pt x="186" y="519"/>
                  </a:lnTo>
                  <a:lnTo>
                    <a:pt x="196" y="409"/>
                  </a:lnTo>
                  <a:lnTo>
                    <a:pt x="167" y="385"/>
                  </a:lnTo>
                  <a:lnTo>
                    <a:pt x="155" y="375"/>
                  </a:lnTo>
                  <a:lnTo>
                    <a:pt x="153" y="364"/>
                  </a:lnTo>
                  <a:lnTo>
                    <a:pt x="155" y="351"/>
                  </a:lnTo>
                  <a:lnTo>
                    <a:pt x="163" y="343"/>
                  </a:lnTo>
                  <a:lnTo>
                    <a:pt x="172" y="336"/>
                  </a:lnTo>
                  <a:lnTo>
                    <a:pt x="259" y="264"/>
                  </a:lnTo>
                  <a:lnTo>
                    <a:pt x="262" y="242"/>
                  </a:lnTo>
                  <a:lnTo>
                    <a:pt x="269" y="219"/>
                  </a:lnTo>
                  <a:lnTo>
                    <a:pt x="282" y="192"/>
                  </a:lnTo>
                  <a:lnTo>
                    <a:pt x="300" y="163"/>
                  </a:lnTo>
                  <a:lnTo>
                    <a:pt x="316" y="142"/>
                  </a:lnTo>
                  <a:lnTo>
                    <a:pt x="332" y="123"/>
                  </a:lnTo>
                  <a:lnTo>
                    <a:pt x="362" y="96"/>
                  </a:lnTo>
                  <a:lnTo>
                    <a:pt x="358" y="71"/>
                  </a:lnTo>
                  <a:lnTo>
                    <a:pt x="361" y="44"/>
                  </a:lnTo>
                  <a:lnTo>
                    <a:pt x="378" y="13"/>
                  </a:lnTo>
                  <a:lnTo>
                    <a:pt x="408" y="0"/>
                  </a:lnTo>
                  <a:lnTo>
                    <a:pt x="454" y="0"/>
                  </a:lnTo>
                  <a:lnTo>
                    <a:pt x="501" y="10"/>
                  </a:lnTo>
                  <a:lnTo>
                    <a:pt x="540" y="25"/>
                  </a:lnTo>
                  <a:lnTo>
                    <a:pt x="582" y="41"/>
                  </a:lnTo>
                  <a:lnTo>
                    <a:pt x="623" y="61"/>
                  </a:lnTo>
                  <a:lnTo>
                    <a:pt x="661" y="82"/>
                  </a:lnTo>
                  <a:lnTo>
                    <a:pt x="730" y="132"/>
                  </a:lnTo>
                  <a:lnTo>
                    <a:pt x="764" y="160"/>
                  </a:lnTo>
                  <a:lnTo>
                    <a:pt x="825" y="222"/>
                  </a:lnTo>
                  <a:lnTo>
                    <a:pt x="857" y="277"/>
                  </a:lnTo>
                  <a:lnTo>
                    <a:pt x="865" y="301"/>
                  </a:lnTo>
                  <a:lnTo>
                    <a:pt x="873" y="354"/>
                  </a:lnTo>
                  <a:lnTo>
                    <a:pt x="873" y="380"/>
                  </a:lnTo>
                  <a:lnTo>
                    <a:pt x="872" y="406"/>
                  </a:lnTo>
                  <a:lnTo>
                    <a:pt x="860" y="458"/>
                  </a:lnTo>
                  <a:lnTo>
                    <a:pt x="851" y="481"/>
                  </a:lnTo>
                  <a:lnTo>
                    <a:pt x="839" y="504"/>
                  </a:lnTo>
                  <a:lnTo>
                    <a:pt x="806" y="548"/>
                  </a:lnTo>
                  <a:lnTo>
                    <a:pt x="789" y="567"/>
                  </a:lnTo>
                  <a:lnTo>
                    <a:pt x="769" y="583"/>
                  </a:lnTo>
                  <a:lnTo>
                    <a:pt x="725" y="610"/>
                  </a:lnTo>
                  <a:lnTo>
                    <a:pt x="700" y="620"/>
                  </a:lnTo>
                  <a:lnTo>
                    <a:pt x="699" y="621"/>
                  </a:lnTo>
                  <a:lnTo>
                    <a:pt x="773" y="695"/>
                  </a:lnTo>
                  <a:lnTo>
                    <a:pt x="847" y="793"/>
                  </a:lnTo>
                  <a:lnTo>
                    <a:pt x="907" y="903"/>
                  </a:lnTo>
                  <a:lnTo>
                    <a:pt x="948" y="1019"/>
                  </a:lnTo>
                  <a:lnTo>
                    <a:pt x="973" y="1138"/>
                  </a:lnTo>
                  <a:lnTo>
                    <a:pt x="979" y="1261"/>
                  </a:lnTo>
                  <a:lnTo>
                    <a:pt x="992" y="1526"/>
                  </a:lnTo>
                  <a:lnTo>
                    <a:pt x="1017" y="1530"/>
                  </a:lnTo>
                  <a:lnTo>
                    <a:pt x="1045" y="1541"/>
                  </a:lnTo>
                  <a:lnTo>
                    <a:pt x="1063" y="1570"/>
                  </a:lnTo>
                  <a:lnTo>
                    <a:pt x="1068" y="1611"/>
                  </a:lnTo>
                  <a:lnTo>
                    <a:pt x="1069" y="1665"/>
                  </a:lnTo>
                  <a:lnTo>
                    <a:pt x="1091" y="1675"/>
                  </a:lnTo>
                  <a:lnTo>
                    <a:pt x="1100" y="1711"/>
                  </a:lnTo>
                  <a:lnTo>
                    <a:pt x="1095" y="1741"/>
                  </a:lnTo>
                  <a:lnTo>
                    <a:pt x="1086" y="1772"/>
                  </a:lnTo>
                  <a:lnTo>
                    <a:pt x="1132" y="2038"/>
                  </a:lnTo>
                  <a:lnTo>
                    <a:pt x="1126" y="2059"/>
                  </a:lnTo>
                  <a:lnTo>
                    <a:pt x="1192" y="2141"/>
                  </a:lnTo>
                  <a:lnTo>
                    <a:pt x="1249" y="2124"/>
                  </a:lnTo>
                  <a:lnTo>
                    <a:pt x="1274" y="2154"/>
                  </a:lnTo>
                  <a:lnTo>
                    <a:pt x="1248" y="2174"/>
                  </a:lnTo>
                  <a:lnTo>
                    <a:pt x="1249" y="2200"/>
                  </a:lnTo>
                  <a:lnTo>
                    <a:pt x="1269" y="2216"/>
                  </a:lnTo>
                  <a:lnTo>
                    <a:pt x="1202" y="2238"/>
                  </a:lnTo>
                  <a:lnTo>
                    <a:pt x="1257" y="2299"/>
                  </a:lnTo>
                  <a:lnTo>
                    <a:pt x="1329" y="2276"/>
                  </a:lnTo>
                  <a:lnTo>
                    <a:pt x="1334" y="2311"/>
                  </a:lnTo>
                  <a:lnTo>
                    <a:pt x="1369" y="2298"/>
                  </a:lnTo>
                  <a:lnTo>
                    <a:pt x="1373" y="2344"/>
                  </a:lnTo>
                  <a:lnTo>
                    <a:pt x="1303" y="2363"/>
                  </a:lnTo>
                  <a:lnTo>
                    <a:pt x="1356" y="2416"/>
                  </a:lnTo>
                  <a:lnTo>
                    <a:pt x="1330" y="2443"/>
                  </a:lnTo>
                  <a:lnTo>
                    <a:pt x="1369" y="2468"/>
                  </a:lnTo>
                  <a:lnTo>
                    <a:pt x="1341" y="2494"/>
                  </a:lnTo>
                  <a:lnTo>
                    <a:pt x="1305" y="2477"/>
                  </a:lnTo>
                  <a:lnTo>
                    <a:pt x="1282" y="2494"/>
                  </a:lnTo>
                  <a:lnTo>
                    <a:pt x="913" y="2298"/>
                  </a:lnTo>
                  <a:lnTo>
                    <a:pt x="913" y="2435"/>
                  </a:lnTo>
                  <a:close/>
                </a:path>
              </a:pathLst>
            </a:custGeom>
            <a:solidFill>
              <a:srgbClr val="D9CBA3"/>
            </a:solidFill>
            <a:ln w="0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" name="Freeform 24"/>
            <p:cNvSpPr>
              <a:spLocks/>
            </p:cNvSpPr>
            <p:nvPr/>
          </p:nvSpPr>
          <p:spPr bwMode="auto">
            <a:xfrm>
              <a:off x="4705" y="1281"/>
              <a:ext cx="130" cy="15"/>
            </a:xfrm>
            <a:custGeom>
              <a:avLst/>
              <a:gdLst/>
              <a:ahLst/>
              <a:cxnLst>
                <a:cxn ang="0">
                  <a:pos x="0" y="58"/>
                </a:cxn>
                <a:cxn ang="0">
                  <a:pos x="56" y="27"/>
                </a:cxn>
                <a:cxn ang="0">
                  <a:pos x="93" y="16"/>
                </a:cxn>
                <a:cxn ang="0">
                  <a:pos x="144" y="11"/>
                </a:cxn>
                <a:cxn ang="0">
                  <a:pos x="205" y="18"/>
                </a:cxn>
                <a:cxn ang="0">
                  <a:pos x="257" y="6"/>
                </a:cxn>
                <a:cxn ang="0">
                  <a:pos x="318" y="0"/>
                </a:cxn>
                <a:cxn ang="0">
                  <a:pos x="393" y="12"/>
                </a:cxn>
                <a:cxn ang="0">
                  <a:pos x="519" y="58"/>
                </a:cxn>
                <a:cxn ang="0">
                  <a:pos x="0" y="58"/>
                </a:cxn>
              </a:cxnLst>
              <a:rect l="0" t="0" r="r" b="b"/>
              <a:pathLst>
                <a:path w="519" h="58">
                  <a:moveTo>
                    <a:pt x="0" y="58"/>
                  </a:moveTo>
                  <a:lnTo>
                    <a:pt x="56" y="27"/>
                  </a:lnTo>
                  <a:lnTo>
                    <a:pt x="93" y="16"/>
                  </a:lnTo>
                  <a:lnTo>
                    <a:pt x="144" y="11"/>
                  </a:lnTo>
                  <a:lnTo>
                    <a:pt x="205" y="18"/>
                  </a:lnTo>
                  <a:lnTo>
                    <a:pt x="257" y="6"/>
                  </a:lnTo>
                  <a:lnTo>
                    <a:pt x="318" y="0"/>
                  </a:lnTo>
                  <a:lnTo>
                    <a:pt x="393" y="12"/>
                  </a:lnTo>
                  <a:lnTo>
                    <a:pt x="519" y="58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0000FF"/>
            </a:solidFill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1" name="Text Box 64"/>
          <p:cNvSpPr txBox="1">
            <a:spLocks noChangeArrowheads="1"/>
          </p:cNvSpPr>
          <p:nvPr/>
        </p:nvSpPr>
        <p:spPr bwMode="auto">
          <a:xfrm rot="16200000">
            <a:off x="999324" y="5553877"/>
            <a:ext cx="461665" cy="200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anchorCtr="1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Carey et al. (2012)</a:t>
            </a:r>
          </a:p>
        </p:txBody>
      </p:sp>
      <p:graphicFrame>
        <p:nvGraphicFramePr>
          <p:cNvPr id="35843" name="Chart 2"/>
          <p:cNvGraphicFramePr>
            <a:graphicFrameLocks/>
          </p:cNvGraphicFramePr>
          <p:nvPr/>
        </p:nvGraphicFramePr>
        <p:xfrm>
          <a:off x="152400" y="1524000"/>
          <a:ext cx="6553200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r:id="rId5" imgW="7547502" imgH="4493141" progId="Excel.Sheet.8">
                  <p:embed/>
                </p:oleObj>
              </mc:Choice>
              <mc:Fallback>
                <p:oleObj r:id="rId5" imgW="7547502" imgH="4493141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0"/>
                        <a:ext cx="6553200" cy="3886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29"/>
          <p:cNvSpPr/>
          <p:nvPr/>
        </p:nvSpPr>
        <p:spPr>
          <a:xfrm>
            <a:off x="990600" y="4648200"/>
            <a:ext cx="53340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Text Box 13"/>
          <p:cNvSpPr txBox="1">
            <a:spLocks noChangeArrowheads="1"/>
          </p:cNvSpPr>
          <p:nvPr/>
        </p:nvSpPr>
        <p:spPr bwMode="auto">
          <a:xfrm rot="16200000">
            <a:off x="4493569" y="1450032"/>
            <a:ext cx="461665" cy="3048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 anchorCtr="1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Twice the cost benefits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 Box 13"/>
          <p:cNvSpPr txBox="1">
            <a:spLocks noChangeArrowheads="1"/>
          </p:cNvSpPr>
          <p:nvPr/>
        </p:nvSpPr>
        <p:spPr bwMode="auto">
          <a:xfrm rot="16200000">
            <a:off x="2452926" y="2943374"/>
            <a:ext cx="1723549" cy="381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 anchorCtr="1">
            <a:spAutoFit/>
          </a:bodyPr>
          <a:lstStyle/>
          <a:p>
            <a:pPr>
              <a:defRPr/>
            </a:pPr>
            <a:r>
              <a:rPr lang="en-US" sz="8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}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87420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32" grpId="0"/>
      <p:bldP spid="3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ADCP_Logo1_2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610235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0" y="0"/>
            <a:ext cx="2286000" cy="6858000"/>
            <a:chOff x="7329" y="0"/>
            <a:chExt cx="8398" cy="15840"/>
          </a:xfrm>
          <a:scene3d>
            <a:camera prst="orthographicFront"/>
            <a:lightRig rig="sunset" dir="t"/>
          </a:scene3d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7344" y="0"/>
              <a:ext cx="8383" cy="15840"/>
              <a:chOff x="7560" y="0"/>
              <a:chExt cx="8047" cy="15840"/>
            </a:xfrm>
          </p:grpSpPr>
          <p:sp>
            <p:nvSpPr>
              <p:cNvPr id="10" name="Rectangle 4"/>
              <p:cNvSpPr>
                <a:spLocks noChangeArrowheads="1"/>
              </p:cNvSpPr>
              <p:nvPr/>
            </p:nvSpPr>
            <p:spPr bwMode="auto">
              <a:xfrm>
                <a:off x="7755" y="0"/>
                <a:ext cx="7852" cy="15840"/>
              </a:xfrm>
              <a:prstGeom prst="rect">
                <a:avLst/>
              </a:prstGeom>
              <a:solidFill>
                <a:srgbClr val="A80054"/>
              </a:solidFill>
              <a:ln w="9525">
                <a:noFill/>
                <a:miter lim="800000"/>
                <a:headEnd/>
                <a:tailEnd/>
              </a:ln>
              <a:sp3d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1" name="Rectangle 5" descr="Light vertical"/>
              <p:cNvSpPr>
                <a:spLocks noChangeArrowheads="1"/>
              </p:cNvSpPr>
              <p:nvPr/>
            </p:nvSpPr>
            <p:spPr bwMode="auto">
              <a:xfrm>
                <a:off x="7560" y="8"/>
                <a:ext cx="195" cy="15825"/>
              </a:xfrm>
              <a:prstGeom prst="rect">
                <a:avLst/>
              </a:prstGeom>
              <a:pattFill prst="ltVert">
                <a:fgClr>
                  <a:srgbClr val="993300">
                    <a:alpha val="80000"/>
                  </a:srgbClr>
                </a:fgClr>
                <a:bgClr>
                  <a:srgbClr val="FFFFFF">
                    <a:alpha val="80000"/>
                  </a:srgbClr>
                </a:bgClr>
              </a:pattFill>
              <a:ln w="12700">
                <a:noFill/>
                <a:miter lim="800000"/>
                <a:headEnd/>
                <a:tailEnd/>
              </a:ln>
              <a:effectLst/>
              <a:sp3d/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7344" y="0"/>
              <a:ext cx="4896" cy="39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329" y="10658"/>
              <a:ext cx="4889" cy="4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7C1E2E"/>
                </a:solidFill>
              </a:rPr>
              <a:t>Key Moments in NADCP History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0" y="38100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3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Structre</a:t>
            </a:r>
            <a:endParaRPr kumimoji="0" lang="en-US" sz="53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14" name="Picture 4" descr="NADCP_Logo1_2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594360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7649" name="Chart 10"/>
          <p:cNvGraphicFramePr>
            <a:graphicFrameLocks/>
          </p:cNvGraphicFramePr>
          <p:nvPr/>
        </p:nvGraphicFramePr>
        <p:xfrm>
          <a:off x="152400" y="1905000"/>
          <a:ext cx="655320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Chart" r:id="rId5" imgW="7620660" imgH="4566300" progId="Excel.Sheet.8">
                  <p:embed/>
                </p:oleObj>
              </mc:Choice>
              <mc:Fallback>
                <p:oleObj name="Chart" r:id="rId5" imgW="7620660" imgH="4566300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905000"/>
                        <a:ext cx="6553200" cy="441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143000" y="5802868"/>
            <a:ext cx="5257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057400" y="5498068"/>
            <a:ext cx="762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800600" y="5498068"/>
            <a:ext cx="762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 rot="16200000">
            <a:off x="4303067" y="2321867"/>
            <a:ext cx="46166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anchorCtr="1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Twice the cost benefit</a:t>
            </a:r>
            <a:endParaRPr lang="en-US" sz="18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 rot="16200000">
            <a:off x="2331305" y="3474303"/>
            <a:ext cx="1661993" cy="381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 anchorCtr="1">
            <a:spAutoFit/>
          </a:bodyPr>
          <a:lstStyle/>
          <a:p>
            <a:pPr algn="l">
              <a:defRPr/>
            </a:pPr>
            <a:r>
              <a:rPr lang="en-US" sz="7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}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 bwMode="auto">
          <a:xfrm>
            <a:off x="0" y="152400"/>
            <a:ext cx="9144000" cy="1143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Status Hearings</a:t>
            </a:r>
            <a:endParaRPr kumimoji="0" lang="en-US" sz="53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7086600" y="1905000"/>
            <a:ext cx="1828800" cy="2438400"/>
            <a:chOff x="4056" y="945"/>
            <a:chExt cx="1440" cy="1386"/>
          </a:xfrm>
        </p:grpSpPr>
        <p:sp>
          <p:nvSpPr>
            <p:cNvPr id="24" name="Freeform 19"/>
            <p:cNvSpPr>
              <a:spLocks/>
            </p:cNvSpPr>
            <p:nvPr/>
          </p:nvSpPr>
          <p:spPr bwMode="auto">
            <a:xfrm>
              <a:off x="4056" y="1296"/>
              <a:ext cx="1440" cy="1035"/>
            </a:xfrm>
            <a:custGeom>
              <a:avLst/>
              <a:gdLst/>
              <a:ahLst/>
              <a:cxnLst>
                <a:cxn ang="0">
                  <a:pos x="3114" y="0"/>
                </a:cxn>
                <a:cxn ang="0">
                  <a:pos x="2594" y="0"/>
                </a:cxn>
                <a:cxn ang="0">
                  <a:pos x="2246" y="0"/>
                </a:cxn>
                <a:cxn ang="0">
                  <a:pos x="2167" y="0"/>
                </a:cxn>
                <a:cxn ang="0">
                  <a:pos x="2167" y="317"/>
                </a:cxn>
                <a:cxn ang="0">
                  <a:pos x="2167" y="746"/>
                </a:cxn>
                <a:cxn ang="0">
                  <a:pos x="2167" y="2098"/>
                </a:cxn>
                <a:cxn ang="0">
                  <a:pos x="2167" y="2261"/>
                </a:cxn>
                <a:cxn ang="0">
                  <a:pos x="2034" y="2261"/>
                </a:cxn>
                <a:cxn ang="0">
                  <a:pos x="1645" y="2261"/>
                </a:cxn>
                <a:cxn ang="0">
                  <a:pos x="1428" y="2261"/>
                </a:cxn>
                <a:cxn ang="0">
                  <a:pos x="1328" y="2261"/>
                </a:cxn>
                <a:cxn ang="0">
                  <a:pos x="110" y="2261"/>
                </a:cxn>
                <a:cxn ang="0">
                  <a:pos x="0" y="2261"/>
                </a:cxn>
                <a:cxn ang="0">
                  <a:pos x="0" y="2425"/>
                </a:cxn>
                <a:cxn ang="0">
                  <a:pos x="2333" y="2425"/>
                </a:cxn>
                <a:cxn ang="0">
                  <a:pos x="2333" y="163"/>
                </a:cxn>
                <a:cxn ang="0">
                  <a:pos x="3854" y="163"/>
                </a:cxn>
                <a:cxn ang="0">
                  <a:pos x="3854" y="4142"/>
                </a:cxn>
                <a:cxn ang="0">
                  <a:pos x="5762" y="4142"/>
                </a:cxn>
                <a:cxn ang="0">
                  <a:pos x="5762" y="3979"/>
                </a:cxn>
                <a:cxn ang="0">
                  <a:pos x="5169" y="3979"/>
                </a:cxn>
                <a:cxn ang="0">
                  <a:pos x="4333" y="3979"/>
                </a:cxn>
                <a:cxn ang="0">
                  <a:pos x="4015" y="3979"/>
                </a:cxn>
                <a:cxn ang="0">
                  <a:pos x="4015" y="0"/>
                </a:cxn>
                <a:cxn ang="0">
                  <a:pos x="3114" y="0"/>
                </a:cxn>
              </a:cxnLst>
              <a:rect l="0" t="0" r="r" b="b"/>
              <a:pathLst>
                <a:path w="5762" h="4142">
                  <a:moveTo>
                    <a:pt x="3114" y="0"/>
                  </a:moveTo>
                  <a:lnTo>
                    <a:pt x="2594" y="0"/>
                  </a:lnTo>
                  <a:lnTo>
                    <a:pt x="2246" y="0"/>
                  </a:lnTo>
                  <a:lnTo>
                    <a:pt x="2167" y="0"/>
                  </a:lnTo>
                  <a:lnTo>
                    <a:pt x="2167" y="317"/>
                  </a:lnTo>
                  <a:lnTo>
                    <a:pt x="2167" y="746"/>
                  </a:lnTo>
                  <a:lnTo>
                    <a:pt x="2167" y="2098"/>
                  </a:lnTo>
                  <a:lnTo>
                    <a:pt x="2167" y="2261"/>
                  </a:lnTo>
                  <a:lnTo>
                    <a:pt x="2034" y="2261"/>
                  </a:lnTo>
                  <a:lnTo>
                    <a:pt x="1645" y="2261"/>
                  </a:lnTo>
                  <a:lnTo>
                    <a:pt x="1428" y="2261"/>
                  </a:lnTo>
                  <a:lnTo>
                    <a:pt x="1328" y="2261"/>
                  </a:lnTo>
                  <a:lnTo>
                    <a:pt x="110" y="2261"/>
                  </a:lnTo>
                  <a:lnTo>
                    <a:pt x="0" y="2261"/>
                  </a:lnTo>
                  <a:lnTo>
                    <a:pt x="0" y="2425"/>
                  </a:lnTo>
                  <a:lnTo>
                    <a:pt x="2333" y="2425"/>
                  </a:lnTo>
                  <a:lnTo>
                    <a:pt x="2333" y="163"/>
                  </a:lnTo>
                  <a:lnTo>
                    <a:pt x="3854" y="163"/>
                  </a:lnTo>
                  <a:lnTo>
                    <a:pt x="3854" y="4142"/>
                  </a:lnTo>
                  <a:lnTo>
                    <a:pt x="5762" y="4142"/>
                  </a:lnTo>
                  <a:lnTo>
                    <a:pt x="5762" y="3979"/>
                  </a:lnTo>
                  <a:lnTo>
                    <a:pt x="5169" y="3979"/>
                  </a:lnTo>
                  <a:lnTo>
                    <a:pt x="4333" y="3979"/>
                  </a:lnTo>
                  <a:lnTo>
                    <a:pt x="4015" y="3979"/>
                  </a:lnTo>
                  <a:lnTo>
                    <a:pt x="4015" y="0"/>
                  </a:lnTo>
                  <a:lnTo>
                    <a:pt x="3114" y="0"/>
                  </a:lnTo>
                  <a:close/>
                </a:path>
              </a:pathLst>
            </a:custGeom>
            <a:solidFill>
              <a:srgbClr val="A85700"/>
            </a:solidFill>
            <a:ln w="0">
              <a:solidFill>
                <a:srgbClr val="A85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5" name="Freeform 20"/>
            <p:cNvSpPr>
              <a:spLocks/>
            </p:cNvSpPr>
            <p:nvPr/>
          </p:nvSpPr>
          <p:spPr bwMode="auto">
            <a:xfrm>
              <a:off x="4056" y="945"/>
              <a:ext cx="367" cy="916"/>
            </a:xfrm>
            <a:custGeom>
              <a:avLst/>
              <a:gdLst/>
              <a:ahLst/>
              <a:cxnLst>
                <a:cxn ang="0">
                  <a:pos x="816" y="2376"/>
                </a:cxn>
                <a:cxn ang="0">
                  <a:pos x="895" y="2432"/>
                </a:cxn>
                <a:cxn ang="0">
                  <a:pos x="980" y="2481"/>
                </a:cxn>
                <a:cxn ang="0">
                  <a:pos x="1067" y="2522"/>
                </a:cxn>
                <a:cxn ang="0">
                  <a:pos x="1157" y="2557"/>
                </a:cxn>
                <a:cxn ang="0">
                  <a:pos x="1251" y="2583"/>
                </a:cxn>
                <a:cxn ang="0">
                  <a:pos x="1345" y="2603"/>
                </a:cxn>
                <a:cxn ang="0">
                  <a:pos x="1442" y="2613"/>
                </a:cxn>
                <a:cxn ang="0">
                  <a:pos x="1470" y="2827"/>
                </a:cxn>
                <a:cxn ang="0">
                  <a:pos x="1328" y="2830"/>
                </a:cxn>
                <a:cxn ang="0">
                  <a:pos x="144" y="3160"/>
                </a:cxn>
                <a:cxn ang="0">
                  <a:pos x="1129" y="3268"/>
                </a:cxn>
                <a:cxn ang="0">
                  <a:pos x="110" y="3663"/>
                </a:cxn>
                <a:cxn ang="0">
                  <a:pos x="0" y="4"/>
                </a:cxn>
                <a:cxn ang="0">
                  <a:pos x="298" y="25"/>
                </a:cxn>
                <a:cxn ang="0">
                  <a:pos x="394" y="135"/>
                </a:cxn>
                <a:cxn ang="0">
                  <a:pos x="435" y="253"/>
                </a:cxn>
                <a:cxn ang="0">
                  <a:pos x="439" y="374"/>
                </a:cxn>
                <a:cxn ang="0">
                  <a:pos x="407" y="492"/>
                </a:cxn>
                <a:cxn ang="0">
                  <a:pos x="466" y="1724"/>
                </a:cxn>
                <a:cxn ang="0">
                  <a:pos x="699" y="1702"/>
                </a:cxn>
                <a:cxn ang="0">
                  <a:pos x="725" y="1667"/>
                </a:cxn>
                <a:cxn ang="0">
                  <a:pos x="777" y="1655"/>
                </a:cxn>
                <a:cxn ang="0">
                  <a:pos x="758" y="1818"/>
                </a:cxn>
                <a:cxn ang="0">
                  <a:pos x="470" y="1886"/>
                </a:cxn>
                <a:cxn ang="0">
                  <a:pos x="742" y="1880"/>
                </a:cxn>
                <a:cxn ang="0">
                  <a:pos x="705" y="2024"/>
                </a:cxn>
                <a:cxn ang="0">
                  <a:pos x="476" y="2069"/>
                </a:cxn>
                <a:cxn ang="0">
                  <a:pos x="482" y="2148"/>
                </a:cxn>
                <a:cxn ang="0">
                  <a:pos x="478" y="2229"/>
                </a:cxn>
                <a:cxn ang="0">
                  <a:pos x="456" y="2348"/>
                </a:cxn>
                <a:cxn ang="0">
                  <a:pos x="579" y="2342"/>
                </a:cxn>
                <a:cxn ang="0">
                  <a:pos x="712" y="2343"/>
                </a:cxn>
              </a:cxnLst>
              <a:rect l="0" t="0" r="r" b="b"/>
              <a:pathLst>
                <a:path w="1470" h="3663">
                  <a:moveTo>
                    <a:pt x="781" y="2347"/>
                  </a:moveTo>
                  <a:lnTo>
                    <a:pt x="816" y="2376"/>
                  </a:lnTo>
                  <a:lnTo>
                    <a:pt x="855" y="2404"/>
                  </a:lnTo>
                  <a:lnTo>
                    <a:pt x="895" y="2432"/>
                  </a:lnTo>
                  <a:lnTo>
                    <a:pt x="936" y="2458"/>
                  </a:lnTo>
                  <a:lnTo>
                    <a:pt x="980" y="2481"/>
                  </a:lnTo>
                  <a:lnTo>
                    <a:pt x="1024" y="2502"/>
                  </a:lnTo>
                  <a:lnTo>
                    <a:pt x="1067" y="2522"/>
                  </a:lnTo>
                  <a:lnTo>
                    <a:pt x="1111" y="2541"/>
                  </a:lnTo>
                  <a:lnTo>
                    <a:pt x="1157" y="2557"/>
                  </a:lnTo>
                  <a:lnTo>
                    <a:pt x="1203" y="2571"/>
                  </a:lnTo>
                  <a:lnTo>
                    <a:pt x="1251" y="2583"/>
                  </a:lnTo>
                  <a:lnTo>
                    <a:pt x="1296" y="2595"/>
                  </a:lnTo>
                  <a:lnTo>
                    <a:pt x="1345" y="2603"/>
                  </a:lnTo>
                  <a:lnTo>
                    <a:pt x="1392" y="2608"/>
                  </a:lnTo>
                  <a:lnTo>
                    <a:pt x="1442" y="2613"/>
                  </a:lnTo>
                  <a:lnTo>
                    <a:pt x="1470" y="2613"/>
                  </a:lnTo>
                  <a:lnTo>
                    <a:pt x="1470" y="2827"/>
                  </a:lnTo>
                  <a:lnTo>
                    <a:pt x="1328" y="2968"/>
                  </a:lnTo>
                  <a:lnTo>
                    <a:pt x="1328" y="2830"/>
                  </a:lnTo>
                  <a:lnTo>
                    <a:pt x="165" y="2830"/>
                  </a:lnTo>
                  <a:lnTo>
                    <a:pt x="144" y="3160"/>
                  </a:lnTo>
                  <a:lnTo>
                    <a:pt x="1129" y="3159"/>
                  </a:lnTo>
                  <a:lnTo>
                    <a:pt x="1129" y="3268"/>
                  </a:lnTo>
                  <a:lnTo>
                    <a:pt x="136" y="3268"/>
                  </a:lnTo>
                  <a:lnTo>
                    <a:pt x="110" y="3663"/>
                  </a:lnTo>
                  <a:lnTo>
                    <a:pt x="0" y="3663"/>
                  </a:lnTo>
                  <a:lnTo>
                    <a:pt x="0" y="4"/>
                  </a:lnTo>
                  <a:lnTo>
                    <a:pt x="237" y="0"/>
                  </a:lnTo>
                  <a:lnTo>
                    <a:pt x="298" y="25"/>
                  </a:lnTo>
                  <a:lnTo>
                    <a:pt x="350" y="69"/>
                  </a:lnTo>
                  <a:lnTo>
                    <a:pt x="394" y="135"/>
                  </a:lnTo>
                  <a:lnTo>
                    <a:pt x="419" y="195"/>
                  </a:lnTo>
                  <a:lnTo>
                    <a:pt x="435" y="253"/>
                  </a:lnTo>
                  <a:lnTo>
                    <a:pt x="439" y="313"/>
                  </a:lnTo>
                  <a:lnTo>
                    <a:pt x="439" y="374"/>
                  </a:lnTo>
                  <a:lnTo>
                    <a:pt x="429" y="435"/>
                  </a:lnTo>
                  <a:lnTo>
                    <a:pt x="407" y="492"/>
                  </a:lnTo>
                  <a:lnTo>
                    <a:pt x="380" y="546"/>
                  </a:lnTo>
                  <a:lnTo>
                    <a:pt x="466" y="1724"/>
                  </a:lnTo>
                  <a:lnTo>
                    <a:pt x="695" y="1724"/>
                  </a:lnTo>
                  <a:lnTo>
                    <a:pt x="699" y="1702"/>
                  </a:lnTo>
                  <a:lnTo>
                    <a:pt x="709" y="1681"/>
                  </a:lnTo>
                  <a:lnTo>
                    <a:pt x="725" y="1667"/>
                  </a:lnTo>
                  <a:lnTo>
                    <a:pt x="746" y="1658"/>
                  </a:lnTo>
                  <a:lnTo>
                    <a:pt x="777" y="1655"/>
                  </a:lnTo>
                  <a:lnTo>
                    <a:pt x="821" y="1655"/>
                  </a:lnTo>
                  <a:lnTo>
                    <a:pt x="758" y="1818"/>
                  </a:lnTo>
                  <a:lnTo>
                    <a:pt x="466" y="1818"/>
                  </a:lnTo>
                  <a:lnTo>
                    <a:pt x="470" y="1886"/>
                  </a:lnTo>
                  <a:lnTo>
                    <a:pt x="605" y="1878"/>
                  </a:lnTo>
                  <a:lnTo>
                    <a:pt x="742" y="1880"/>
                  </a:lnTo>
                  <a:lnTo>
                    <a:pt x="714" y="1980"/>
                  </a:lnTo>
                  <a:lnTo>
                    <a:pt x="705" y="2024"/>
                  </a:lnTo>
                  <a:lnTo>
                    <a:pt x="471" y="2024"/>
                  </a:lnTo>
                  <a:lnTo>
                    <a:pt x="476" y="2069"/>
                  </a:lnTo>
                  <a:lnTo>
                    <a:pt x="480" y="2107"/>
                  </a:lnTo>
                  <a:lnTo>
                    <a:pt x="482" y="2148"/>
                  </a:lnTo>
                  <a:lnTo>
                    <a:pt x="480" y="2189"/>
                  </a:lnTo>
                  <a:lnTo>
                    <a:pt x="478" y="2229"/>
                  </a:lnTo>
                  <a:lnTo>
                    <a:pt x="472" y="2268"/>
                  </a:lnTo>
                  <a:lnTo>
                    <a:pt x="456" y="2348"/>
                  </a:lnTo>
                  <a:lnTo>
                    <a:pt x="511" y="2344"/>
                  </a:lnTo>
                  <a:lnTo>
                    <a:pt x="579" y="2342"/>
                  </a:lnTo>
                  <a:lnTo>
                    <a:pt x="645" y="2342"/>
                  </a:lnTo>
                  <a:lnTo>
                    <a:pt x="712" y="2343"/>
                  </a:lnTo>
                  <a:lnTo>
                    <a:pt x="781" y="2347"/>
                  </a:lnTo>
                  <a:close/>
                </a:path>
              </a:pathLst>
            </a:custGeom>
            <a:solidFill>
              <a:srgbClr val="D9CBA3"/>
            </a:solidFill>
            <a:ln w="0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6" name="Freeform 21"/>
            <p:cNvSpPr>
              <a:spLocks/>
            </p:cNvSpPr>
            <p:nvPr/>
          </p:nvSpPr>
          <p:spPr bwMode="auto">
            <a:xfrm>
              <a:off x="4224" y="960"/>
              <a:ext cx="387" cy="889"/>
            </a:xfrm>
            <a:custGeom>
              <a:avLst/>
              <a:gdLst/>
              <a:ahLst/>
              <a:cxnLst>
                <a:cxn ang="0">
                  <a:pos x="696" y="2498"/>
                </a:cxn>
                <a:cxn ang="0">
                  <a:pos x="555" y="2473"/>
                </a:cxn>
                <a:cxn ang="0">
                  <a:pos x="415" y="2431"/>
                </a:cxn>
                <a:cxn ang="0">
                  <a:pos x="284" y="2371"/>
                </a:cxn>
                <a:cxn ang="0">
                  <a:pos x="159" y="2294"/>
                </a:cxn>
                <a:cxn ang="0">
                  <a:pos x="62" y="2208"/>
                </a:cxn>
                <a:cxn ang="0">
                  <a:pos x="25" y="2137"/>
                </a:cxn>
                <a:cxn ang="0">
                  <a:pos x="4" y="2060"/>
                </a:cxn>
                <a:cxn ang="0">
                  <a:pos x="0" y="1979"/>
                </a:cxn>
                <a:cxn ang="0">
                  <a:pos x="18" y="1870"/>
                </a:cxn>
                <a:cxn ang="0">
                  <a:pos x="62" y="1708"/>
                </a:cxn>
                <a:cxn ang="0">
                  <a:pos x="522" y="670"/>
                </a:cxn>
                <a:cxn ang="0">
                  <a:pos x="589" y="601"/>
                </a:cxn>
                <a:cxn ang="0">
                  <a:pos x="672" y="558"/>
                </a:cxn>
                <a:cxn ang="0">
                  <a:pos x="845" y="485"/>
                </a:cxn>
                <a:cxn ang="0">
                  <a:pos x="819" y="377"/>
                </a:cxn>
                <a:cxn ang="0">
                  <a:pos x="822" y="284"/>
                </a:cxn>
                <a:cxn ang="0">
                  <a:pos x="845" y="192"/>
                </a:cxn>
                <a:cxn ang="0">
                  <a:pos x="890" y="109"/>
                </a:cxn>
                <a:cxn ang="0">
                  <a:pos x="952" y="46"/>
                </a:cxn>
                <a:cxn ang="0">
                  <a:pos x="1015" y="15"/>
                </a:cxn>
                <a:cxn ang="0">
                  <a:pos x="1131" y="0"/>
                </a:cxn>
                <a:cxn ang="0">
                  <a:pos x="1234" y="7"/>
                </a:cxn>
                <a:cxn ang="0">
                  <a:pos x="1332" y="35"/>
                </a:cxn>
                <a:cxn ang="0">
                  <a:pos x="1425" y="164"/>
                </a:cxn>
                <a:cxn ang="0">
                  <a:pos x="1453" y="244"/>
                </a:cxn>
                <a:cxn ang="0">
                  <a:pos x="1463" y="346"/>
                </a:cxn>
                <a:cxn ang="0">
                  <a:pos x="1479" y="513"/>
                </a:cxn>
                <a:cxn ang="0">
                  <a:pos x="1431" y="529"/>
                </a:cxn>
                <a:cxn ang="0">
                  <a:pos x="1400" y="599"/>
                </a:cxn>
                <a:cxn ang="0">
                  <a:pos x="1363" y="650"/>
                </a:cxn>
                <a:cxn ang="0">
                  <a:pos x="1339" y="712"/>
                </a:cxn>
                <a:cxn ang="0">
                  <a:pos x="1210" y="711"/>
                </a:cxn>
                <a:cxn ang="0">
                  <a:pos x="1173" y="940"/>
                </a:cxn>
                <a:cxn ang="0">
                  <a:pos x="1471" y="1292"/>
                </a:cxn>
                <a:cxn ang="0">
                  <a:pos x="1409" y="1639"/>
                </a:cxn>
                <a:cxn ang="0">
                  <a:pos x="1260" y="1638"/>
                </a:cxn>
                <a:cxn ang="0">
                  <a:pos x="1148" y="1562"/>
                </a:cxn>
                <a:cxn ang="0">
                  <a:pos x="1471" y="2038"/>
                </a:cxn>
                <a:cxn ang="0">
                  <a:pos x="1271" y="3347"/>
                </a:cxn>
                <a:cxn ang="0">
                  <a:pos x="1090" y="3321"/>
                </a:cxn>
                <a:cxn ang="0">
                  <a:pos x="1231" y="3428"/>
                </a:cxn>
                <a:cxn ang="0">
                  <a:pos x="1344" y="3522"/>
                </a:cxn>
                <a:cxn ang="0">
                  <a:pos x="732" y="3452"/>
                </a:cxn>
                <a:cxn ang="0">
                  <a:pos x="568" y="3372"/>
                </a:cxn>
                <a:cxn ang="0">
                  <a:pos x="527" y="3307"/>
                </a:cxn>
                <a:cxn ang="0">
                  <a:pos x="498" y="3240"/>
                </a:cxn>
                <a:cxn ang="0">
                  <a:pos x="433" y="3049"/>
                </a:cxn>
                <a:cxn ang="0">
                  <a:pos x="774" y="2717"/>
                </a:cxn>
              </a:cxnLst>
              <a:rect l="0" t="0" r="r" b="b"/>
              <a:pathLst>
                <a:path w="1548" h="3553">
                  <a:moveTo>
                    <a:pt x="774" y="2503"/>
                  </a:moveTo>
                  <a:lnTo>
                    <a:pt x="746" y="2503"/>
                  </a:lnTo>
                  <a:lnTo>
                    <a:pt x="696" y="2498"/>
                  </a:lnTo>
                  <a:lnTo>
                    <a:pt x="649" y="2493"/>
                  </a:lnTo>
                  <a:lnTo>
                    <a:pt x="600" y="2485"/>
                  </a:lnTo>
                  <a:lnTo>
                    <a:pt x="555" y="2473"/>
                  </a:lnTo>
                  <a:lnTo>
                    <a:pt x="507" y="2461"/>
                  </a:lnTo>
                  <a:lnTo>
                    <a:pt x="461" y="2447"/>
                  </a:lnTo>
                  <a:lnTo>
                    <a:pt x="415" y="2431"/>
                  </a:lnTo>
                  <a:lnTo>
                    <a:pt x="371" y="2412"/>
                  </a:lnTo>
                  <a:lnTo>
                    <a:pt x="328" y="2392"/>
                  </a:lnTo>
                  <a:lnTo>
                    <a:pt x="284" y="2371"/>
                  </a:lnTo>
                  <a:lnTo>
                    <a:pt x="240" y="2348"/>
                  </a:lnTo>
                  <a:lnTo>
                    <a:pt x="199" y="2322"/>
                  </a:lnTo>
                  <a:lnTo>
                    <a:pt x="159" y="2294"/>
                  </a:lnTo>
                  <a:lnTo>
                    <a:pt x="120" y="2266"/>
                  </a:lnTo>
                  <a:lnTo>
                    <a:pt x="85" y="2237"/>
                  </a:lnTo>
                  <a:lnTo>
                    <a:pt x="62" y="2208"/>
                  </a:lnTo>
                  <a:lnTo>
                    <a:pt x="50" y="2186"/>
                  </a:lnTo>
                  <a:lnTo>
                    <a:pt x="36" y="2162"/>
                  </a:lnTo>
                  <a:lnTo>
                    <a:pt x="25" y="2137"/>
                  </a:lnTo>
                  <a:lnTo>
                    <a:pt x="16" y="2111"/>
                  </a:lnTo>
                  <a:lnTo>
                    <a:pt x="9" y="2086"/>
                  </a:lnTo>
                  <a:lnTo>
                    <a:pt x="4" y="2060"/>
                  </a:lnTo>
                  <a:lnTo>
                    <a:pt x="0" y="2033"/>
                  </a:lnTo>
                  <a:lnTo>
                    <a:pt x="0" y="2005"/>
                  </a:lnTo>
                  <a:lnTo>
                    <a:pt x="0" y="1979"/>
                  </a:lnTo>
                  <a:lnTo>
                    <a:pt x="3" y="1952"/>
                  </a:lnTo>
                  <a:lnTo>
                    <a:pt x="9" y="1914"/>
                  </a:lnTo>
                  <a:lnTo>
                    <a:pt x="18" y="1870"/>
                  </a:lnTo>
                  <a:lnTo>
                    <a:pt x="46" y="1770"/>
                  </a:lnTo>
                  <a:lnTo>
                    <a:pt x="54" y="1746"/>
                  </a:lnTo>
                  <a:lnTo>
                    <a:pt x="62" y="1708"/>
                  </a:lnTo>
                  <a:lnTo>
                    <a:pt x="125" y="1545"/>
                  </a:lnTo>
                  <a:lnTo>
                    <a:pt x="505" y="697"/>
                  </a:lnTo>
                  <a:lnTo>
                    <a:pt x="522" y="670"/>
                  </a:lnTo>
                  <a:lnTo>
                    <a:pt x="543" y="645"/>
                  </a:lnTo>
                  <a:lnTo>
                    <a:pt x="563" y="621"/>
                  </a:lnTo>
                  <a:lnTo>
                    <a:pt x="589" y="601"/>
                  </a:lnTo>
                  <a:lnTo>
                    <a:pt x="614" y="585"/>
                  </a:lnTo>
                  <a:lnTo>
                    <a:pt x="644" y="569"/>
                  </a:lnTo>
                  <a:lnTo>
                    <a:pt x="672" y="558"/>
                  </a:lnTo>
                  <a:lnTo>
                    <a:pt x="705" y="550"/>
                  </a:lnTo>
                  <a:lnTo>
                    <a:pt x="783" y="549"/>
                  </a:lnTo>
                  <a:lnTo>
                    <a:pt x="845" y="485"/>
                  </a:lnTo>
                  <a:lnTo>
                    <a:pt x="830" y="439"/>
                  </a:lnTo>
                  <a:lnTo>
                    <a:pt x="823" y="408"/>
                  </a:lnTo>
                  <a:lnTo>
                    <a:pt x="819" y="377"/>
                  </a:lnTo>
                  <a:lnTo>
                    <a:pt x="817" y="346"/>
                  </a:lnTo>
                  <a:lnTo>
                    <a:pt x="818" y="315"/>
                  </a:lnTo>
                  <a:lnTo>
                    <a:pt x="822" y="284"/>
                  </a:lnTo>
                  <a:lnTo>
                    <a:pt x="828" y="253"/>
                  </a:lnTo>
                  <a:lnTo>
                    <a:pt x="835" y="221"/>
                  </a:lnTo>
                  <a:lnTo>
                    <a:pt x="845" y="192"/>
                  </a:lnTo>
                  <a:lnTo>
                    <a:pt x="858" y="163"/>
                  </a:lnTo>
                  <a:lnTo>
                    <a:pt x="873" y="136"/>
                  </a:lnTo>
                  <a:lnTo>
                    <a:pt x="890" y="109"/>
                  </a:lnTo>
                  <a:lnTo>
                    <a:pt x="909" y="85"/>
                  </a:lnTo>
                  <a:lnTo>
                    <a:pt x="932" y="60"/>
                  </a:lnTo>
                  <a:lnTo>
                    <a:pt x="952" y="46"/>
                  </a:lnTo>
                  <a:lnTo>
                    <a:pt x="970" y="32"/>
                  </a:lnTo>
                  <a:lnTo>
                    <a:pt x="993" y="24"/>
                  </a:lnTo>
                  <a:lnTo>
                    <a:pt x="1015" y="15"/>
                  </a:lnTo>
                  <a:lnTo>
                    <a:pt x="1039" y="7"/>
                  </a:lnTo>
                  <a:lnTo>
                    <a:pt x="1082" y="1"/>
                  </a:lnTo>
                  <a:lnTo>
                    <a:pt x="1131" y="0"/>
                  </a:lnTo>
                  <a:lnTo>
                    <a:pt x="1165" y="1"/>
                  </a:lnTo>
                  <a:lnTo>
                    <a:pt x="1200" y="2"/>
                  </a:lnTo>
                  <a:lnTo>
                    <a:pt x="1234" y="7"/>
                  </a:lnTo>
                  <a:lnTo>
                    <a:pt x="1268" y="15"/>
                  </a:lnTo>
                  <a:lnTo>
                    <a:pt x="1301" y="24"/>
                  </a:lnTo>
                  <a:lnTo>
                    <a:pt x="1332" y="35"/>
                  </a:lnTo>
                  <a:lnTo>
                    <a:pt x="1364" y="48"/>
                  </a:lnTo>
                  <a:lnTo>
                    <a:pt x="1459" y="97"/>
                  </a:lnTo>
                  <a:lnTo>
                    <a:pt x="1425" y="164"/>
                  </a:lnTo>
                  <a:lnTo>
                    <a:pt x="1433" y="178"/>
                  </a:lnTo>
                  <a:lnTo>
                    <a:pt x="1444" y="210"/>
                  </a:lnTo>
                  <a:lnTo>
                    <a:pt x="1453" y="244"/>
                  </a:lnTo>
                  <a:lnTo>
                    <a:pt x="1459" y="279"/>
                  </a:lnTo>
                  <a:lnTo>
                    <a:pt x="1461" y="312"/>
                  </a:lnTo>
                  <a:lnTo>
                    <a:pt x="1463" y="346"/>
                  </a:lnTo>
                  <a:lnTo>
                    <a:pt x="1459" y="390"/>
                  </a:lnTo>
                  <a:lnTo>
                    <a:pt x="1441" y="401"/>
                  </a:lnTo>
                  <a:lnTo>
                    <a:pt x="1479" y="513"/>
                  </a:lnTo>
                  <a:lnTo>
                    <a:pt x="1475" y="521"/>
                  </a:lnTo>
                  <a:lnTo>
                    <a:pt x="1459" y="525"/>
                  </a:lnTo>
                  <a:lnTo>
                    <a:pt x="1431" y="529"/>
                  </a:lnTo>
                  <a:lnTo>
                    <a:pt x="1433" y="554"/>
                  </a:lnTo>
                  <a:lnTo>
                    <a:pt x="1429" y="580"/>
                  </a:lnTo>
                  <a:lnTo>
                    <a:pt x="1400" y="599"/>
                  </a:lnTo>
                  <a:lnTo>
                    <a:pt x="1400" y="627"/>
                  </a:lnTo>
                  <a:lnTo>
                    <a:pt x="1375" y="635"/>
                  </a:lnTo>
                  <a:lnTo>
                    <a:pt x="1363" y="650"/>
                  </a:lnTo>
                  <a:lnTo>
                    <a:pt x="1365" y="678"/>
                  </a:lnTo>
                  <a:lnTo>
                    <a:pt x="1359" y="701"/>
                  </a:lnTo>
                  <a:lnTo>
                    <a:pt x="1339" y="712"/>
                  </a:lnTo>
                  <a:lnTo>
                    <a:pt x="1314" y="716"/>
                  </a:lnTo>
                  <a:lnTo>
                    <a:pt x="1276" y="712"/>
                  </a:lnTo>
                  <a:lnTo>
                    <a:pt x="1210" y="711"/>
                  </a:lnTo>
                  <a:lnTo>
                    <a:pt x="1148" y="722"/>
                  </a:lnTo>
                  <a:lnTo>
                    <a:pt x="1123" y="752"/>
                  </a:lnTo>
                  <a:lnTo>
                    <a:pt x="1173" y="940"/>
                  </a:lnTo>
                  <a:lnTo>
                    <a:pt x="1471" y="1226"/>
                  </a:lnTo>
                  <a:lnTo>
                    <a:pt x="1548" y="1292"/>
                  </a:lnTo>
                  <a:lnTo>
                    <a:pt x="1471" y="1292"/>
                  </a:lnTo>
                  <a:lnTo>
                    <a:pt x="1471" y="1609"/>
                  </a:lnTo>
                  <a:lnTo>
                    <a:pt x="1455" y="1619"/>
                  </a:lnTo>
                  <a:lnTo>
                    <a:pt x="1409" y="1639"/>
                  </a:lnTo>
                  <a:lnTo>
                    <a:pt x="1360" y="1648"/>
                  </a:lnTo>
                  <a:lnTo>
                    <a:pt x="1309" y="1648"/>
                  </a:lnTo>
                  <a:lnTo>
                    <a:pt x="1260" y="1638"/>
                  </a:lnTo>
                  <a:lnTo>
                    <a:pt x="1214" y="1618"/>
                  </a:lnTo>
                  <a:lnTo>
                    <a:pt x="1173" y="1590"/>
                  </a:lnTo>
                  <a:lnTo>
                    <a:pt x="1148" y="1562"/>
                  </a:lnTo>
                  <a:lnTo>
                    <a:pt x="1123" y="1532"/>
                  </a:lnTo>
                  <a:lnTo>
                    <a:pt x="1059" y="1975"/>
                  </a:lnTo>
                  <a:lnTo>
                    <a:pt x="1471" y="2038"/>
                  </a:lnTo>
                  <a:lnTo>
                    <a:pt x="1471" y="3390"/>
                  </a:lnTo>
                  <a:lnTo>
                    <a:pt x="1367" y="3370"/>
                  </a:lnTo>
                  <a:lnTo>
                    <a:pt x="1271" y="3347"/>
                  </a:lnTo>
                  <a:lnTo>
                    <a:pt x="1176" y="3316"/>
                  </a:lnTo>
                  <a:lnTo>
                    <a:pt x="1084" y="3291"/>
                  </a:lnTo>
                  <a:lnTo>
                    <a:pt x="1090" y="3321"/>
                  </a:lnTo>
                  <a:lnTo>
                    <a:pt x="1119" y="3366"/>
                  </a:lnTo>
                  <a:lnTo>
                    <a:pt x="1154" y="3393"/>
                  </a:lnTo>
                  <a:lnTo>
                    <a:pt x="1231" y="3428"/>
                  </a:lnTo>
                  <a:lnTo>
                    <a:pt x="1338" y="3463"/>
                  </a:lnTo>
                  <a:lnTo>
                    <a:pt x="1344" y="3497"/>
                  </a:lnTo>
                  <a:lnTo>
                    <a:pt x="1344" y="3522"/>
                  </a:lnTo>
                  <a:lnTo>
                    <a:pt x="1338" y="3553"/>
                  </a:lnTo>
                  <a:lnTo>
                    <a:pt x="949" y="3553"/>
                  </a:lnTo>
                  <a:lnTo>
                    <a:pt x="732" y="3452"/>
                  </a:lnTo>
                  <a:lnTo>
                    <a:pt x="632" y="3402"/>
                  </a:lnTo>
                  <a:lnTo>
                    <a:pt x="593" y="3390"/>
                  </a:lnTo>
                  <a:lnTo>
                    <a:pt x="568" y="3372"/>
                  </a:lnTo>
                  <a:lnTo>
                    <a:pt x="545" y="3352"/>
                  </a:lnTo>
                  <a:lnTo>
                    <a:pt x="533" y="3334"/>
                  </a:lnTo>
                  <a:lnTo>
                    <a:pt x="527" y="3307"/>
                  </a:lnTo>
                  <a:lnTo>
                    <a:pt x="527" y="3285"/>
                  </a:lnTo>
                  <a:lnTo>
                    <a:pt x="529" y="3261"/>
                  </a:lnTo>
                  <a:lnTo>
                    <a:pt x="498" y="3240"/>
                  </a:lnTo>
                  <a:lnTo>
                    <a:pt x="449" y="3198"/>
                  </a:lnTo>
                  <a:lnTo>
                    <a:pt x="433" y="3158"/>
                  </a:lnTo>
                  <a:lnTo>
                    <a:pt x="433" y="3049"/>
                  </a:lnTo>
                  <a:lnTo>
                    <a:pt x="469" y="2989"/>
                  </a:lnTo>
                  <a:lnTo>
                    <a:pt x="632" y="2858"/>
                  </a:lnTo>
                  <a:lnTo>
                    <a:pt x="774" y="2717"/>
                  </a:lnTo>
                  <a:lnTo>
                    <a:pt x="966" y="2523"/>
                  </a:lnTo>
                  <a:lnTo>
                    <a:pt x="774" y="2503"/>
                  </a:lnTo>
                  <a:close/>
                </a:path>
              </a:pathLst>
            </a:custGeom>
            <a:solidFill>
              <a:srgbClr val="D9CBA3"/>
            </a:solidFill>
            <a:ln w="0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auto">
            <a:xfrm>
              <a:off x="4388" y="1823"/>
              <a:ext cx="24" cy="3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1"/>
                </a:cxn>
                <a:cxn ang="0">
                  <a:pos x="100" y="151"/>
                </a:cxn>
                <a:cxn ang="0">
                  <a:pos x="100" y="50"/>
                </a:cxn>
                <a:cxn ang="0">
                  <a:pos x="0" y="0"/>
                </a:cxn>
              </a:cxnLst>
              <a:rect l="0" t="0" r="r" b="b"/>
              <a:pathLst>
                <a:path w="100" h="151">
                  <a:moveTo>
                    <a:pt x="0" y="0"/>
                  </a:moveTo>
                  <a:lnTo>
                    <a:pt x="0" y="151"/>
                  </a:lnTo>
                  <a:lnTo>
                    <a:pt x="100" y="151"/>
                  </a:lnTo>
                  <a:lnTo>
                    <a:pt x="100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Freeform 23"/>
            <p:cNvSpPr>
              <a:spLocks/>
            </p:cNvSpPr>
            <p:nvPr/>
          </p:nvSpPr>
          <p:spPr bwMode="auto">
            <a:xfrm>
              <a:off x="5139" y="1089"/>
              <a:ext cx="343" cy="1201"/>
            </a:xfrm>
            <a:custGeom>
              <a:avLst/>
              <a:gdLst/>
              <a:ahLst/>
              <a:cxnLst>
                <a:cxn ang="0">
                  <a:pos x="887" y="2728"/>
                </a:cxn>
                <a:cxn ang="0">
                  <a:pos x="885" y="3414"/>
                </a:cxn>
                <a:cxn ang="0">
                  <a:pos x="928" y="4058"/>
                </a:cxn>
                <a:cxn ang="0">
                  <a:pos x="837" y="4663"/>
                </a:cxn>
                <a:cxn ang="0">
                  <a:pos x="2" y="4787"/>
                </a:cxn>
                <a:cxn ang="0">
                  <a:pos x="138" y="4732"/>
                </a:cxn>
                <a:cxn ang="0">
                  <a:pos x="342" y="4616"/>
                </a:cxn>
                <a:cxn ang="0">
                  <a:pos x="435" y="4342"/>
                </a:cxn>
                <a:cxn ang="0">
                  <a:pos x="230" y="2715"/>
                </a:cxn>
                <a:cxn ang="0">
                  <a:pos x="147" y="1976"/>
                </a:cxn>
                <a:cxn ang="0">
                  <a:pos x="117" y="1785"/>
                </a:cxn>
                <a:cxn ang="0">
                  <a:pos x="160" y="1474"/>
                </a:cxn>
                <a:cxn ang="0">
                  <a:pos x="234" y="1167"/>
                </a:cxn>
                <a:cxn ang="0">
                  <a:pos x="337" y="868"/>
                </a:cxn>
                <a:cxn ang="0">
                  <a:pos x="359" y="725"/>
                </a:cxn>
                <a:cxn ang="0">
                  <a:pos x="219" y="585"/>
                </a:cxn>
                <a:cxn ang="0">
                  <a:pos x="186" y="519"/>
                </a:cxn>
                <a:cxn ang="0">
                  <a:pos x="155" y="375"/>
                </a:cxn>
                <a:cxn ang="0">
                  <a:pos x="163" y="343"/>
                </a:cxn>
                <a:cxn ang="0">
                  <a:pos x="262" y="242"/>
                </a:cxn>
                <a:cxn ang="0">
                  <a:pos x="300" y="163"/>
                </a:cxn>
                <a:cxn ang="0">
                  <a:pos x="362" y="96"/>
                </a:cxn>
                <a:cxn ang="0">
                  <a:pos x="378" y="13"/>
                </a:cxn>
                <a:cxn ang="0">
                  <a:pos x="501" y="10"/>
                </a:cxn>
                <a:cxn ang="0">
                  <a:pos x="623" y="61"/>
                </a:cxn>
                <a:cxn ang="0">
                  <a:pos x="764" y="160"/>
                </a:cxn>
                <a:cxn ang="0">
                  <a:pos x="865" y="301"/>
                </a:cxn>
                <a:cxn ang="0">
                  <a:pos x="872" y="406"/>
                </a:cxn>
                <a:cxn ang="0">
                  <a:pos x="839" y="504"/>
                </a:cxn>
                <a:cxn ang="0">
                  <a:pos x="769" y="583"/>
                </a:cxn>
                <a:cxn ang="0">
                  <a:pos x="699" y="621"/>
                </a:cxn>
                <a:cxn ang="0">
                  <a:pos x="907" y="903"/>
                </a:cxn>
                <a:cxn ang="0">
                  <a:pos x="979" y="1261"/>
                </a:cxn>
                <a:cxn ang="0">
                  <a:pos x="1045" y="1541"/>
                </a:cxn>
                <a:cxn ang="0">
                  <a:pos x="1069" y="1665"/>
                </a:cxn>
                <a:cxn ang="0">
                  <a:pos x="1095" y="1741"/>
                </a:cxn>
                <a:cxn ang="0">
                  <a:pos x="1126" y="2059"/>
                </a:cxn>
                <a:cxn ang="0">
                  <a:pos x="1274" y="2154"/>
                </a:cxn>
                <a:cxn ang="0">
                  <a:pos x="1269" y="2216"/>
                </a:cxn>
                <a:cxn ang="0">
                  <a:pos x="1329" y="2276"/>
                </a:cxn>
                <a:cxn ang="0">
                  <a:pos x="1373" y="2344"/>
                </a:cxn>
                <a:cxn ang="0">
                  <a:pos x="1330" y="2443"/>
                </a:cxn>
                <a:cxn ang="0">
                  <a:pos x="1305" y="2477"/>
                </a:cxn>
                <a:cxn ang="0">
                  <a:pos x="913" y="2435"/>
                </a:cxn>
              </a:cxnLst>
              <a:rect l="0" t="0" r="r" b="b"/>
              <a:pathLst>
                <a:path w="1373" h="4807">
                  <a:moveTo>
                    <a:pt x="913" y="2435"/>
                  </a:moveTo>
                  <a:lnTo>
                    <a:pt x="908" y="2591"/>
                  </a:lnTo>
                  <a:lnTo>
                    <a:pt x="887" y="2728"/>
                  </a:lnTo>
                  <a:lnTo>
                    <a:pt x="837" y="3039"/>
                  </a:lnTo>
                  <a:lnTo>
                    <a:pt x="866" y="3248"/>
                  </a:lnTo>
                  <a:lnTo>
                    <a:pt x="885" y="3414"/>
                  </a:lnTo>
                  <a:lnTo>
                    <a:pt x="897" y="3577"/>
                  </a:lnTo>
                  <a:lnTo>
                    <a:pt x="922" y="3819"/>
                  </a:lnTo>
                  <a:lnTo>
                    <a:pt x="928" y="4058"/>
                  </a:lnTo>
                  <a:lnTo>
                    <a:pt x="913" y="4517"/>
                  </a:lnTo>
                  <a:lnTo>
                    <a:pt x="901" y="4663"/>
                  </a:lnTo>
                  <a:lnTo>
                    <a:pt x="837" y="4663"/>
                  </a:lnTo>
                  <a:lnTo>
                    <a:pt x="836" y="4807"/>
                  </a:lnTo>
                  <a:lnTo>
                    <a:pt x="0" y="4807"/>
                  </a:lnTo>
                  <a:lnTo>
                    <a:pt x="2" y="4787"/>
                  </a:lnTo>
                  <a:lnTo>
                    <a:pt x="18" y="4764"/>
                  </a:lnTo>
                  <a:lnTo>
                    <a:pt x="58" y="4754"/>
                  </a:lnTo>
                  <a:lnTo>
                    <a:pt x="138" y="4732"/>
                  </a:lnTo>
                  <a:lnTo>
                    <a:pt x="230" y="4700"/>
                  </a:lnTo>
                  <a:lnTo>
                    <a:pt x="290" y="4662"/>
                  </a:lnTo>
                  <a:lnTo>
                    <a:pt x="342" y="4616"/>
                  </a:lnTo>
                  <a:lnTo>
                    <a:pt x="384" y="4545"/>
                  </a:lnTo>
                  <a:lnTo>
                    <a:pt x="418" y="4458"/>
                  </a:lnTo>
                  <a:lnTo>
                    <a:pt x="435" y="4342"/>
                  </a:lnTo>
                  <a:lnTo>
                    <a:pt x="424" y="4087"/>
                  </a:lnTo>
                  <a:lnTo>
                    <a:pt x="308" y="3402"/>
                  </a:lnTo>
                  <a:lnTo>
                    <a:pt x="230" y="2715"/>
                  </a:lnTo>
                  <a:lnTo>
                    <a:pt x="120" y="2029"/>
                  </a:lnTo>
                  <a:lnTo>
                    <a:pt x="147" y="2002"/>
                  </a:lnTo>
                  <a:lnTo>
                    <a:pt x="147" y="1976"/>
                  </a:lnTo>
                  <a:lnTo>
                    <a:pt x="106" y="1919"/>
                  </a:lnTo>
                  <a:lnTo>
                    <a:pt x="108" y="1889"/>
                  </a:lnTo>
                  <a:lnTo>
                    <a:pt x="117" y="1785"/>
                  </a:lnTo>
                  <a:lnTo>
                    <a:pt x="127" y="1681"/>
                  </a:lnTo>
                  <a:lnTo>
                    <a:pt x="142" y="1577"/>
                  </a:lnTo>
                  <a:lnTo>
                    <a:pt x="160" y="1474"/>
                  </a:lnTo>
                  <a:lnTo>
                    <a:pt x="181" y="1370"/>
                  </a:lnTo>
                  <a:lnTo>
                    <a:pt x="205" y="1267"/>
                  </a:lnTo>
                  <a:lnTo>
                    <a:pt x="234" y="1167"/>
                  </a:lnTo>
                  <a:lnTo>
                    <a:pt x="265" y="1066"/>
                  </a:lnTo>
                  <a:lnTo>
                    <a:pt x="300" y="967"/>
                  </a:lnTo>
                  <a:lnTo>
                    <a:pt x="337" y="868"/>
                  </a:lnTo>
                  <a:lnTo>
                    <a:pt x="337" y="755"/>
                  </a:lnTo>
                  <a:lnTo>
                    <a:pt x="359" y="737"/>
                  </a:lnTo>
                  <a:lnTo>
                    <a:pt x="359" y="725"/>
                  </a:lnTo>
                  <a:lnTo>
                    <a:pt x="347" y="699"/>
                  </a:lnTo>
                  <a:lnTo>
                    <a:pt x="291" y="650"/>
                  </a:lnTo>
                  <a:lnTo>
                    <a:pt x="219" y="585"/>
                  </a:lnTo>
                  <a:lnTo>
                    <a:pt x="201" y="573"/>
                  </a:lnTo>
                  <a:lnTo>
                    <a:pt x="186" y="549"/>
                  </a:lnTo>
                  <a:lnTo>
                    <a:pt x="186" y="519"/>
                  </a:lnTo>
                  <a:lnTo>
                    <a:pt x="196" y="409"/>
                  </a:lnTo>
                  <a:lnTo>
                    <a:pt x="167" y="385"/>
                  </a:lnTo>
                  <a:lnTo>
                    <a:pt x="155" y="375"/>
                  </a:lnTo>
                  <a:lnTo>
                    <a:pt x="153" y="364"/>
                  </a:lnTo>
                  <a:lnTo>
                    <a:pt x="155" y="351"/>
                  </a:lnTo>
                  <a:lnTo>
                    <a:pt x="163" y="343"/>
                  </a:lnTo>
                  <a:lnTo>
                    <a:pt x="172" y="336"/>
                  </a:lnTo>
                  <a:lnTo>
                    <a:pt x="259" y="264"/>
                  </a:lnTo>
                  <a:lnTo>
                    <a:pt x="262" y="242"/>
                  </a:lnTo>
                  <a:lnTo>
                    <a:pt x="269" y="219"/>
                  </a:lnTo>
                  <a:lnTo>
                    <a:pt x="282" y="192"/>
                  </a:lnTo>
                  <a:lnTo>
                    <a:pt x="300" y="163"/>
                  </a:lnTo>
                  <a:lnTo>
                    <a:pt x="316" y="142"/>
                  </a:lnTo>
                  <a:lnTo>
                    <a:pt x="332" y="123"/>
                  </a:lnTo>
                  <a:lnTo>
                    <a:pt x="362" y="96"/>
                  </a:lnTo>
                  <a:lnTo>
                    <a:pt x="358" y="71"/>
                  </a:lnTo>
                  <a:lnTo>
                    <a:pt x="361" y="44"/>
                  </a:lnTo>
                  <a:lnTo>
                    <a:pt x="378" y="13"/>
                  </a:lnTo>
                  <a:lnTo>
                    <a:pt x="408" y="0"/>
                  </a:lnTo>
                  <a:lnTo>
                    <a:pt x="454" y="0"/>
                  </a:lnTo>
                  <a:lnTo>
                    <a:pt x="501" y="10"/>
                  </a:lnTo>
                  <a:lnTo>
                    <a:pt x="540" y="25"/>
                  </a:lnTo>
                  <a:lnTo>
                    <a:pt x="582" y="41"/>
                  </a:lnTo>
                  <a:lnTo>
                    <a:pt x="623" y="61"/>
                  </a:lnTo>
                  <a:lnTo>
                    <a:pt x="661" y="82"/>
                  </a:lnTo>
                  <a:lnTo>
                    <a:pt x="730" y="132"/>
                  </a:lnTo>
                  <a:lnTo>
                    <a:pt x="764" y="160"/>
                  </a:lnTo>
                  <a:lnTo>
                    <a:pt x="825" y="222"/>
                  </a:lnTo>
                  <a:lnTo>
                    <a:pt x="857" y="277"/>
                  </a:lnTo>
                  <a:lnTo>
                    <a:pt x="865" y="301"/>
                  </a:lnTo>
                  <a:lnTo>
                    <a:pt x="873" y="354"/>
                  </a:lnTo>
                  <a:lnTo>
                    <a:pt x="873" y="380"/>
                  </a:lnTo>
                  <a:lnTo>
                    <a:pt x="872" y="406"/>
                  </a:lnTo>
                  <a:lnTo>
                    <a:pt x="860" y="458"/>
                  </a:lnTo>
                  <a:lnTo>
                    <a:pt x="851" y="481"/>
                  </a:lnTo>
                  <a:lnTo>
                    <a:pt x="839" y="504"/>
                  </a:lnTo>
                  <a:lnTo>
                    <a:pt x="806" y="548"/>
                  </a:lnTo>
                  <a:lnTo>
                    <a:pt x="789" y="567"/>
                  </a:lnTo>
                  <a:lnTo>
                    <a:pt x="769" y="583"/>
                  </a:lnTo>
                  <a:lnTo>
                    <a:pt x="725" y="610"/>
                  </a:lnTo>
                  <a:lnTo>
                    <a:pt x="700" y="620"/>
                  </a:lnTo>
                  <a:lnTo>
                    <a:pt x="699" y="621"/>
                  </a:lnTo>
                  <a:lnTo>
                    <a:pt x="773" y="695"/>
                  </a:lnTo>
                  <a:lnTo>
                    <a:pt x="847" y="793"/>
                  </a:lnTo>
                  <a:lnTo>
                    <a:pt x="907" y="903"/>
                  </a:lnTo>
                  <a:lnTo>
                    <a:pt x="948" y="1019"/>
                  </a:lnTo>
                  <a:lnTo>
                    <a:pt x="973" y="1138"/>
                  </a:lnTo>
                  <a:lnTo>
                    <a:pt x="979" y="1261"/>
                  </a:lnTo>
                  <a:lnTo>
                    <a:pt x="992" y="1526"/>
                  </a:lnTo>
                  <a:lnTo>
                    <a:pt x="1017" y="1530"/>
                  </a:lnTo>
                  <a:lnTo>
                    <a:pt x="1045" y="1541"/>
                  </a:lnTo>
                  <a:lnTo>
                    <a:pt x="1063" y="1570"/>
                  </a:lnTo>
                  <a:lnTo>
                    <a:pt x="1068" y="1611"/>
                  </a:lnTo>
                  <a:lnTo>
                    <a:pt x="1069" y="1665"/>
                  </a:lnTo>
                  <a:lnTo>
                    <a:pt x="1091" y="1675"/>
                  </a:lnTo>
                  <a:lnTo>
                    <a:pt x="1100" y="1711"/>
                  </a:lnTo>
                  <a:lnTo>
                    <a:pt x="1095" y="1741"/>
                  </a:lnTo>
                  <a:lnTo>
                    <a:pt x="1086" y="1772"/>
                  </a:lnTo>
                  <a:lnTo>
                    <a:pt x="1132" y="2038"/>
                  </a:lnTo>
                  <a:lnTo>
                    <a:pt x="1126" y="2059"/>
                  </a:lnTo>
                  <a:lnTo>
                    <a:pt x="1192" y="2141"/>
                  </a:lnTo>
                  <a:lnTo>
                    <a:pt x="1249" y="2124"/>
                  </a:lnTo>
                  <a:lnTo>
                    <a:pt x="1274" y="2154"/>
                  </a:lnTo>
                  <a:lnTo>
                    <a:pt x="1248" y="2174"/>
                  </a:lnTo>
                  <a:lnTo>
                    <a:pt x="1249" y="2200"/>
                  </a:lnTo>
                  <a:lnTo>
                    <a:pt x="1269" y="2216"/>
                  </a:lnTo>
                  <a:lnTo>
                    <a:pt x="1202" y="2238"/>
                  </a:lnTo>
                  <a:lnTo>
                    <a:pt x="1257" y="2299"/>
                  </a:lnTo>
                  <a:lnTo>
                    <a:pt x="1329" y="2276"/>
                  </a:lnTo>
                  <a:lnTo>
                    <a:pt x="1334" y="2311"/>
                  </a:lnTo>
                  <a:lnTo>
                    <a:pt x="1369" y="2298"/>
                  </a:lnTo>
                  <a:lnTo>
                    <a:pt x="1373" y="2344"/>
                  </a:lnTo>
                  <a:lnTo>
                    <a:pt x="1303" y="2363"/>
                  </a:lnTo>
                  <a:lnTo>
                    <a:pt x="1356" y="2416"/>
                  </a:lnTo>
                  <a:lnTo>
                    <a:pt x="1330" y="2443"/>
                  </a:lnTo>
                  <a:lnTo>
                    <a:pt x="1369" y="2468"/>
                  </a:lnTo>
                  <a:lnTo>
                    <a:pt x="1341" y="2494"/>
                  </a:lnTo>
                  <a:lnTo>
                    <a:pt x="1305" y="2477"/>
                  </a:lnTo>
                  <a:lnTo>
                    <a:pt x="1282" y="2494"/>
                  </a:lnTo>
                  <a:lnTo>
                    <a:pt x="913" y="2298"/>
                  </a:lnTo>
                  <a:lnTo>
                    <a:pt x="913" y="2435"/>
                  </a:lnTo>
                  <a:close/>
                </a:path>
              </a:pathLst>
            </a:custGeom>
            <a:solidFill>
              <a:srgbClr val="D9CBA3"/>
            </a:solidFill>
            <a:ln w="0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" name="Freeform 24"/>
            <p:cNvSpPr>
              <a:spLocks/>
            </p:cNvSpPr>
            <p:nvPr/>
          </p:nvSpPr>
          <p:spPr bwMode="auto">
            <a:xfrm>
              <a:off x="4705" y="1281"/>
              <a:ext cx="130" cy="15"/>
            </a:xfrm>
            <a:custGeom>
              <a:avLst/>
              <a:gdLst/>
              <a:ahLst/>
              <a:cxnLst>
                <a:cxn ang="0">
                  <a:pos x="0" y="58"/>
                </a:cxn>
                <a:cxn ang="0">
                  <a:pos x="56" y="27"/>
                </a:cxn>
                <a:cxn ang="0">
                  <a:pos x="93" y="16"/>
                </a:cxn>
                <a:cxn ang="0">
                  <a:pos x="144" y="11"/>
                </a:cxn>
                <a:cxn ang="0">
                  <a:pos x="205" y="18"/>
                </a:cxn>
                <a:cxn ang="0">
                  <a:pos x="257" y="6"/>
                </a:cxn>
                <a:cxn ang="0">
                  <a:pos x="318" y="0"/>
                </a:cxn>
                <a:cxn ang="0">
                  <a:pos x="393" y="12"/>
                </a:cxn>
                <a:cxn ang="0">
                  <a:pos x="519" y="58"/>
                </a:cxn>
                <a:cxn ang="0">
                  <a:pos x="0" y="58"/>
                </a:cxn>
              </a:cxnLst>
              <a:rect l="0" t="0" r="r" b="b"/>
              <a:pathLst>
                <a:path w="519" h="58">
                  <a:moveTo>
                    <a:pt x="0" y="58"/>
                  </a:moveTo>
                  <a:lnTo>
                    <a:pt x="56" y="27"/>
                  </a:lnTo>
                  <a:lnTo>
                    <a:pt x="93" y="16"/>
                  </a:lnTo>
                  <a:lnTo>
                    <a:pt x="144" y="11"/>
                  </a:lnTo>
                  <a:lnTo>
                    <a:pt x="205" y="18"/>
                  </a:lnTo>
                  <a:lnTo>
                    <a:pt x="257" y="6"/>
                  </a:lnTo>
                  <a:lnTo>
                    <a:pt x="318" y="0"/>
                  </a:lnTo>
                  <a:lnTo>
                    <a:pt x="393" y="12"/>
                  </a:lnTo>
                  <a:lnTo>
                    <a:pt x="519" y="58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0000FF"/>
            </a:solidFill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1" name="Text Box 64"/>
          <p:cNvSpPr txBox="1">
            <a:spLocks noChangeArrowheads="1"/>
          </p:cNvSpPr>
          <p:nvPr/>
        </p:nvSpPr>
        <p:spPr bwMode="auto">
          <a:xfrm rot="16200000">
            <a:off x="999324" y="5553877"/>
            <a:ext cx="461665" cy="200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anchorCtr="1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Carey et al. (2012)</a:t>
            </a:r>
          </a:p>
        </p:txBody>
      </p:sp>
    </p:spTree>
    <p:extLst>
      <p:ext uri="{BB962C8B-B14F-4D97-AF65-F5344CB8AC3E}">
        <p14:creationId xmlns:p14="http://schemas.microsoft.com/office/powerpoint/2010/main" val="2058175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ADCP_Logo1_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10235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0" y="0"/>
            <a:ext cx="2286000" cy="6858000"/>
            <a:chOff x="7329" y="0"/>
            <a:chExt cx="8398" cy="15840"/>
          </a:xfrm>
          <a:scene3d>
            <a:camera prst="orthographicFront"/>
            <a:lightRig rig="sunset" dir="t"/>
          </a:scene3d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7344" y="0"/>
              <a:ext cx="8383" cy="15840"/>
              <a:chOff x="7560" y="0"/>
              <a:chExt cx="8047" cy="15840"/>
            </a:xfrm>
          </p:grpSpPr>
          <p:sp>
            <p:nvSpPr>
              <p:cNvPr id="10" name="Rectangle 4"/>
              <p:cNvSpPr>
                <a:spLocks noChangeArrowheads="1"/>
              </p:cNvSpPr>
              <p:nvPr/>
            </p:nvSpPr>
            <p:spPr bwMode="auto">
              <a:xfrm>
                <a:off x="7755" y="0"/>
                <a:ext cx="7852" cy="15840"/>
              </a:xfrm>
              <a:prstGeom prst="rect">
                <a:avLst/>
              </a:prstGeom>
              <a:solidFill>
                <a:srgbClr val="A80054"/>
              </a:solidFill>
              <a:ln w="9525">
                <a:noFill/>
                <a:miter lim="800000"/>
                <a:headEnd/>
                <a:tailEnd/>
              </a:ln>
              <a:sp3d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1" name="Rectangle 5" descr="Light vertical"/>
              <p:cNvSpPr>
                <a:spLocks noChangeArrowheads="1"/>
              </p:cNvSpPr>
              <p:nvPr/>
            </p:nvSpPr>
            <p:spPr bwMode="auto">
              <a:xfrm>
                <a:off x="7560" y="8"/>
                <a:ext cx="195" cy="15825"/>
              </a:xfrm>
              <a:prstGeom prst="rect">
                <a:avLst/>
              </a:prstGeom>
              <a:pattFill prst="ltVert">
                <a:fgClr>
                  <a:srgbClr val="993300">
                    <a:alpha val="80000"/>
                  </a:srgbClr>
                </a:fgClr>
                <a:bgClr>
                  <a:srgbClr val="FFFFFF">
                    <a:alpha val="80000"/>
                  </a:srgbClr>
                </a:bgClr>
              </a:pattFill>
              <a:ln w="12700">
                <a:noFill/>
                <a:miter lim="800000"/>
                <a:headEnd/>
                <a:tailEnd/>
              </a:ln>
              <a:effectLst/>
              <a:sp3d/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7344" y="0"/>
              <a:ext cx="4896" cy="39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329" y="10658"/>
              <a:ext cx="4889" cy="4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7C1E2E"/>
                </a:solidFill>
              </a:rPr>
              <a:t>Key Moments in NADCP History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0" y="38100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3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Structre</a:t>
            </a:r>
            <a:endParaRPr kumimoji="0" lang="en-US" sz="53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14" name="Picture 4" descr="NADCP_Logo1_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94360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1143000" y="5802868"/>
            <a:ext cx="5257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057400" y="5498068"/>
            <a:ext cx="762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800600" y="5498068"/>
            <a:ext cx="762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 rot="16200000">
            <a:off x="4226868" y="2160033"/>
            <a:ext cx="46166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anchorCtr="1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Twice the cost benefit</a:t>
            </a:r>
            <a:endParaRPr lang="en-US" sz="18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 rot="16200000">
            <a:off x="2331305" y="3415844"/>
            <a:ext cx="1661993" cy="381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 anchorCtr="1">
            <a:spAutoFit/>
          </a:bodyPr>
          <a:lstStyle/>
          <a:p>
            <a:pPr algn="l">
              <a:defRPr/>
            </a:pPr>
            <a:r>
              <a:rPr lang="en-US" sz="7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}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 bwMode="auto">
          <a:xfrm>
            <a:off x="0" y="152400"/>
            <a:ext cx="9144000" cy="1143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Length of Interactions</a:t>
            </a:r>
            <a:endParaRPr kumimoji="0" lang="en-US" sz="53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7086600" y="1905000"/>
            <a:ext cx="1828800" cy="2438400"/>
            <a:chOff x="4056" y="945"/>
            <a:chExt cx="1440" cy="1386"/>
          </a:xfrm>
        </p:grpSpPr>
        <p:sp>
          <p:nvSpPr>
            <p:cNvPr id="24" name="Freeform 19"/>
            <p:cNvSpPr>
              <a:spLocks/>
            </p:cNvSpPr>
            <p:nvPr/>
          </p:nvSpPr>
          <p:spPr bwMode="auto">
            <a:xfrm>
              <a:off x="4056" y="1296"/>
              <a:ext cx="1440" cy="1035"/>
            </a:xfrm>
            <a:custGeom>
              <a:avLst/>
              <a:gdLst/>
              <a:ahLst/>
              <a:cxnLst>
                <a:cxn ang="0">
                  <a:pos x="3114" y="0"/>
                </a:cxn>
                <a:cxn ang="0">
                  <a:pos x="2594" y="0"/>
                </a:cxn>
                <a:cxn ang="0">
                  <a:pos x="2246" y="0"/>
                </a:cxn>
                <a:cxn ang="0">
                  <a:pos x="2167" y="0"/>
                </a:cxn>
                <a:cxn ang="0">
                  <a:pos x="2167" y="317"/>
                </a:cxn>
                <a:cxn ang="0">
                  <a:pos x="2167" y="746"/>
                </a:cxn>
                <a:cxn ang="0">
                  <a:pos x="2167" y="2098"/>
                </a:cxn>
                <a:cxn ang="0">
                  <a:pos x="2167" y="2261"/>
                </a:cxn>
                <a:cxn ang="0">
                  <a:pos x="2034" y="2261"/>
                </a:cxn>
                <a:cxn ang="0">
                  <a:pos x="1645" y="2261"/>
                </a:cxn>
                <a:cxn ang="0">
                  <a:pos x="1428" y="2261"/>
                </a:cxn>
                <a:cxn ang="0">
                  <a:pos x="1328" y="2261"/>
                </a:cxn>
                <a:cxn ang="0">
                  <a:pos x="110" y="2261"/>
                </a:cxn>
                <a:cxn ang="0">
                  <a:pos x="0" y="2261"/>
                </a:cxn>
                <a:cxn ang="0">
                  <a:pos x="0" y="2425"/>
                </a:cxn>
                <a:cxn ang="0">
                  <a:pos x="2333" y="2425"/>
                </a:cxn>
                <a:cxn ang="0">
                  <a:pos x="2333" y="163"/>
                </a:cxn>
                <a:cxn ang="0">
                  <a:pos x="3854" y="163"/>
                </a:cxn>
                <a:cxn ang="0">
                  <a:pos x="3854" y="4142"/>
                </a:cxn>
                <a:cxn ang="0">
                  <a:pos x="5762" y="4142"/>
                </a:cxn>
                <a:cxn ang="0">
                  <a:pos x="5762" y="3979"/>
                </a:cxn>
                <a:cxn ang="0">
                  <a:pos x="5169" y="3979"/>
                </a:cxn>
                <a:cxn ang="0">
                  <a:pos x="4333" y="3979"/>
                </a:cxn>
                <a:cxn ang="0">
                  <a:pos x="4015" y="3979"/>
                </a:cxn>
                <a:cxn ang="0">
                  <a:pos x="4015" y="0"/>
                </a:cxn>
                <a:cxn ang="0">
                  <a:pos x="3114" y="0"/>
                </a:cxn>
              </a:cxnLst>
              <a:rect l="0" t="0" r="r" b="b"/>
              <a:pathLst>
                <a:path w="5762" h="4142">
                  <a:moveTo>
                    <a:pt x="3114" y="0"/>
                  </a:moveTo>
                  <a:lnTo>
                    <a:pt x="2594" y="0"/>
                  </a:lnTo>
                  <a:lnTo>
                    <a:pt x="2246" y="0"/>
                  </a:lnTo>
                  <a:lnTo>
                    <a:pt x="2167" y="0"/>
                  </a:lnTo>
                  <a:lnTo>
                    <a:pt x="2167" y="317"/>
                  </a:lnTo>
                  <a:lnTo>
                    <a:pt x="2167" y="746"/>
                  </a:lnTo>
                  <a:lnTo>
                    <a:pt x="2167" y="2098"/>
                  </a:lnTo>
                  <a:lnTo>
                    <a:pt x="2167" y="2261"/>
                  </a:lnTo>
                  <a:lnTo>
                    <a:pt x="2034" y="2261"/>
                  </a:lnTo>
                  <a:lnTo>
                    <a:pt x="1645" y="2261"/>
                  </a:lnTo>
                  <a:lnTo>
                    <a:pt x="1428" y="2261"/>
                  </a:lnTo>
                  <a:lnTo>
                    <a:pt x="1328" y="2261"/>
                  </a:lnTo>
                  <a:lnTo>
                    <a:pt x="110" y="2261"/>
                  </a:lnTo>
                  <a:lnTo>
                    <a:pt x="0" y="2261"/>
                  </a:lnTo>
                  <a:lnTo>
                    <a:pt x="0" y="2425"/>
                  </a:lnTo>
                  <a:lnTo>
                    <a:pt x="2333" y="2425"/>
                  </a:lnTo>
                  <a:lnTo>
                    <a:pt x="2333" y="163"/>
                  </a:lnTo>
                  <a:lnTo>
                    <a:pt x="3854" y="163"/>
                  </a:lnTo>
                  <a:lnTo>
                    <a:pt x="3854" y="4142"/>
                  </a:lnTo>
                  <a:lnTo>
                    <a:pt x="5762" y="4142"/>
                  </a:lnTo>
                  <a:lnTo>
                    <a:pt x="5762" y="3979"/>
                  </a:lnTo>
                  <a:lnTo>
                    <a:pt x="5169" y="3979"/>
                  </a:lnTo>
                  <a:lnTo>
                    <a:pt x="4333" y="3979"/>
                  </a:lnTo>
                  <a:lnTo>
                    <a:pt x="4015" y="3979"/>
                  </a:lnTo>
                  <a:lnTo>
                    <a:pt x="4015" y="0"/>
                  </a:lnTo>
                  <a:lnTo>
                    <a:pt x="3114" y="0"/>
                  </a:lnTo>
                  <a:close/>
                </a:path>
              </a:pathLst>
            </a:custGeom>
            <a:solidFill>
              <a:srgbClr val="A85700"/>
            </a:solidFill>
            <a:ln w="0">
              <a:solidFill>
                <a:srgbClr val="A857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5" name="Freeform 20"/>
            <p:cNvSpPr>
              <a:spLocks/>
            </p:cNvSpPr>
            <p:nvPr/>
          </p:nvSpPr>
          <p:spPr bwMode="auto">
            <a:xfrm>
              <a:off x="4056" y="945"/>
              <a:ext cx="367" cy="916"/>
            </a:xfrm>
            <a:custGeom>
              <a:avLst/>
              <a:gdLst/>
              <a:ahLst/>
              <a:cxnLst>
                <a:cxn ang="0">
                  <a:pos x="816" y="2376"/>
                </a:cxn>
                <a:cxn ang="0">
                  <a:pos x="895" y="2432"/>
                </a:cxn>
                <a:cxn ang="0">
                  <a:pos x="980" y="2481"/>
                </a:cxn>
                <a:cxn ang="0">
                  <a:pos x="1067" y="2522"/>
                </a:cxn>
                <a:cxn ang="0">
                  <a:pos x="1157" y="2557"/>
                </a:cxn>
                <a:cxn ang="0">
                  <a:pos x="1251" y="2583"/>
                </a:cxn>
                <a:cxn ang="0">
                  <a:pos x="1345" y="2603"/>
                </a:cxn>
                <a:cxn ang="0">
                  <a:pos x="1442" y="2613"/>
                </a:cxn>
                <a:cxn ang="0">
                  <a:pos x="1470" y="2827"/>
                </a:cxn>
                <a:cxn ang="0">
                  <a:pos x="1328" y="2830"/>
                </a:cxn>
                <a:cxn ang="0">
                  <a:pos x="144" y="3160"/>
                </a:cxn>
                <a:cxn ang="0">
                  <a:pos x="1129" y="3268"/>
                </a:cxn>
                <a:cxn ang="0">
                  <a:pos x="110" y="3663"/>
                </a:cxn>
                <a:cxn ang="0">
                  <a:pos x="0" y="4"/>
                </a:cxn>
                <a:cxn ang="0">
                  <a:pos x="298" y="25"/>
                </a:cxn>
                <a:cxn ang="0">
                  <a:pos x="394" y="135"/>
                </a:cxn>
                <a:cxn ang="0">
                  <a:pos x="435" y="253"/>
                </a:cxn>
                <a:cxn ang="0">
                  <a:pos x="439" y="374"/>
                </a:cxn>
                <a:cxn ang="0">
                  <a:pos x="407" y="492"/>
                </a:cxn>
                <a:cxn ang="0">
                  <a:pos x="466" y="1724"/>
                </a:cxn>
                <a:cxn ang="0">
                  <a:pos x="699" y="1702"/>
                </a:cxn>
                <a:cxn ang="0">
                  <a:pos x="725" y="1667"/>
                </a:cxn>
                <a:cxn ang="0">
                  <a:pos x="777" y="1655"/>
                </a:cxn>
                <a:cxn ang="0">
                  <a:pos x="758" y="1818"/>
                </a:cxn>
                <a:cxn ang="0">
                  <a:pos x="470" y="1886"/>
                </a:cxn>
                <a:cxn ang="0">
                  <a:pos x="742" y="1880"/>
                </a:cxn>
                <a:cxn ang="0">
                  <a:pos x="705" y="2024"/>
                </a:cxn>
                <a:cxn ang="0">
                  <a:pos x="476" y="2069"/>
                </a:cxn>
                <a:cxn ang="0">
                  <a:pos x="482" y="2148"/>
                </a:cxn>
                <a:cxn ang="0">
                  <a:pos x="478" y="2229"/>
                </a:cxn>
                <a:cxn ang="0">
                  <a:pos x="456" y="2348"/>
                </a:cxn>
                <a:cxn ang="0">
                  <a:pos x="579" y="2342"/>
                </a:cxn>
                <a:cxn ang="0">
                  <a:pos x="712" y="2343"/>
                </a:cxn>
              </a:cxnLst>
              <a:rect l="0" t="0" r="r" b="b"/>
              <a:pathLst>
                <a:path w="1470" h="3663">
                  <a:moveTo>
                    <a:pt x="781" y="2347"/>
                  </a:moveTo>
                  <a:lnTo>
                    <a:pt x="816" y="2376"/>
                  </a:lnTo>
                  <a:lnTo>
                    <a:pt x="855" y="2404"/>
                  </a:lnTo>
                  <a:lnTo>
                    <a:pt x="895" y="2432"/>
                  </a:lnTo>
                  <a:lnTo>
                    <a:pt x="936" y="2458"/>
                  </a:lnTo>
                  <a:lnTo>
                    <a:pt x="980" y="2481"/>
                  </a:lnTo>
                  <a:lnTo>
                    <a:pt x="1024" y="2502"/>
                  </a:lnTo>
                  <a:lnTo>
                    <a:pt x="1067" y="2522"/>
                  </a:lnTo>
                  <a:lnTo>
                    <a:pt x="1111" y="2541"/>
                  </a:lnTo>
                  <a:lnTo>
                    <a:pt x="1157" y="2557"/>
                  </a:lnTo>
                  <a:lnTo>
                    <a:pt x="1203" y="2571"/>
                  </a:lnTo>
                  <a:lnTo>
                    <a:pt x="1251" y="2583"/>
                  </a:lnTo>
                  <a:lnTo>
                    <a:pt x="1296" y="2595"/>
                  </a:lnTo>
                  <a:lnTo>
                    <a:pt x="1345" y="2603"/>
                  </a:lnTo>
                  <a:lnTo>
                    <a:pt x="1392" y="2608"/>
                  </a:lnTo>
                  <a:lnTo>
                    <a:pt x="1442" y="2613"/>
                  </a:lnTo>
                  <a:lnTo>
                    <a:pt x="1470" y="2613"/>
                  </a:lnTo>
                  <a:lnTo>
                    <a:pt x="1470" y="2827"/>
                  </a:lnTo>
                  <a:lnTo>
                    <a:pt x="1328" y="2968"/>
                  </a:lnTo>
                  <a:lnTo>
                    <a:pt x="1328" y="2830"/>
                  </a:lnTo>
                  <a:lnTo>
                    <a:pt x="165" y="2830"/>
                  </a:lnTo>
                  <a:lnTo>
                    <a:pt x="144" y="3160"/>
                  </a:lnTo>
                  <a:lnTo>
                    <a:pt x="1129" y="3159"/>
                  </a:lnTo>
                  <a:lnTo>
                    <a:pt x="1129" y="3268"/>
                  </a:lnTo>
                  <a:lnTo>
                    <a:pt x="136" y="3268"/>
                  </a:lnTo>
                  <a:lnTo>
                    <a:pt x="110" y="3663"/>
                  </a:lnTo>
                  <a:lnTo>
                    <a:pt x="0" y="3663"/>
                  </a:lnTo>
                  <a:lnTo>
                    <a:pt x="0" y="4"/>
                  </a:lnTo>
                  <a:lnTo>
                    <a:pt x="237" y="0"/>
                  </a:lnTo>
                  <a:lnTo>
                    <a:pt x="298" y="25"/>
                  </a:lnTo>
                  <a:lnTo>
                    <a:pt x="350" y="69"/>
                  </a:lnTo>
                  <a:lnTo>
                    <a:pt x="394" y="135"/>
                  </a:lnTo>
                  <a:lnTo>
                    <a:pt x="419" y="195"/>
                  </a:lnTo>
                  <a:lnTo>
                    <a:pt x="435" y="253"/>
                  </a:lnTo>
                  <a:lnTo>
                    <a:pt x="439" y="313"/>
                  </a:lnTo>
                  <a:lnTo>
                    <a:pt x="439" y="374"/>
                  </a:lnTo>
                  <a:lnTo>
                    <a:pt x="429" y="435"/>
                  </a:lnTo>
                  <a:lnTo>
                    <a:pt x="407" y="492"/>
                  </a:lnTo>
                  <a:lnTo>
                    <a:pt x="380" y="546"/>
                  </a:lnTo>
                  <a:lnTo>
                    <a:pt x="466" y="1724"/>
                  </a:lnTo>
                  <a:lnTo>
                    <a:pt x="695" y="1724"/>
                  </a:lnTo>
                  <a:lnTo>
                    <a:pt x="699" y="1702"/>
                  </a:lnTo>
                  <a:lnTo>
                    <a:pt x="709" y="1681"/>
                  </a:lnTo>
                  <a:lnTo>
                    <a:pt x="725" y="1667"/>
                  </a:lnTo>
                  <a:lnTo>
                    <a:pt x="746" y="1658"/>
                  </a:lnTo>
                  <a:lnTo>
                    <a:pt x="777" y="1655"/>
                  </a:lnTo>
                  <a:lnTo>
                    <a:pt x="821" y="1655"/>
                  </a:lnTo>
                  <a:lnTo>
                    <a:pt x="758" y="1818"/>
                  </a:lnTo>
                  <a:lnTo>
                    <a:pt x="466" y="1818"/>
                  </a:lnTo>
                  <a:lnTo>
                    <a:pt x="470" y="1886"/>
                  </a:lnTo>
                  <a:lnTo>
                    <a:pt x="605" y="1878"/>
                  </a:lnTo>
                  <a:lnTo>
                    <a:pt x="742" y="1880"/>
                  </a:lnTo>
                  <a:lnTo>
                    <a:pt x="714" y="1980"/>
                  </a:lnTo>
                  <a:lnTo>
                    <a:pt x="705" y="2024"/>
                  </a:lnTo>
                  <a:lnTo>
                    <a:pt x="471" y="2024"/>
                  </a:lnTo>
                  <a:lnTo>
                    <a:pt x="476" y="2069"/>
                  </a:lnTo>
                  <a:lnTo>
                    <a:pt x="480" y="2107"/>
                  </a:lnTo>
                  <a:lnTo>
                    <a:pt x="482" y="2148"/>
                  </a:lnTo>
                  <a:lnTo>
                    <a:pt x="480" y="2189"/>
                  </a:lnTo>
                  <a:lnTo>
                    <a:pt x="478" y="2229"/>
                  </a:lnTo>
                  <a:lnTo>
                    <a:pt x="472" y="2268"/>
                  </a:lnTo>
                  <a:lnTo>
                    <a:pt x="456" y="2348"/>
                  </a:lnTo>
                  <a:lnTo>
                    <a:pt x="511" y="2344"/>
                  </a:lnTo>
                  <a:lnTo>
                    <a:pt x="579" y="2342"/>
                  </a:lnTo>
                  <a:lnTo>
                    <a:pt x="645" y="2342"/>
                  </a:lnTo>
                  <a:lnTo>
                    <a:pt x="712" y="2343"/>
                  </a:lnTo>
                  <a:lnTo>
                    <a:pt x="781" y="2347"/>
                  </a:lnTo>
                  <a:close/>
                </a:path>
              </a:pathLst>
            </a:custGeom>
            <a:solidFill>
              <a:srgbClr val="D9CBA3"/>
            </a:solidFill>
            <a:ln w="0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6" name="Freeform 21"/>
            <p:cNvSpPr>
              <a:spLocks/>
            </p:cNvSpPr>
            <p:nvPr/>
          </p:nvSpPr>
          <p:spPr bwMode="auto">
            <a:xfrm>
              <a:off x="4224" y="960"/>
              <a:ext cx="387" cy="889"/>
            </a:xfrm>
            <a:custGeom>
              <a:avLst/>
              <a:gdLst/>
              <a:ahLst/>
              <a:cxnLst>
                <a:cxn ang="0">
                  <a:pos x="696" y="2498"/>
                </a:cxn>
                <a:cxn ang="0">
                  <a:pos x="555" y="2473"/>
                </a:cxn>
                <a:cxn ang="0">
                  <a:pos x="415" y="2431"/>
                </a:cxn>
                <a:cxn ang="0">
                  <a:pos x="284" y="2371"/>
                </a:cxn>
                <a:cxn ang="0">
                  <a:pos x="159" y="2294"/>
                </a:cxn>
                <a:cxn ang="0">
                  <a:pos x="62" y="2208"/>
                </a:cxn>
                <a:cxn ang="0">
                  <a:pos x="25" y="2137"/>
                </a:cxn>
                <a:cxn ang="0">
                  <a:pos x="4" y="2060"/>
                </a:cxn>
                <a:cxn ang="0">
                  <a:pos x="0" y="1979"/>
                </a:cxn>
                <a:cxn ang="0">
                  <a:pos x="18" y="1870"/>
                </a:cxn>
                <a:cxn ang="0">
                  <a:pos x="62" y="1708"/>
                </a:cxn>
                <a:cxn ang="0">
                  <a:pos x="522" y="670"/>
                </a:cxn>
                <a:cxn ang="0">
                  <a:pos x="589" y="601"/>
                </a:cxn>
                <a:cxn ang="0">
                  <a:pos x="672" y="558"/>
                </a:cxn>
                <a:cxn ang="0">
                  <a:pos x="845" y="485"/>
                </a:cxn>
                <a:cxn ang="0">
                  <a:pos x="819" y="377"/>
                </a:cxn>
                <a:cxn ang="0">
                  <a:pos x="822" y="284"/>
                </a:cxn>
                <a:cxn ang="0">
                  <a:pos x="845" y="192"/>
                </a:cxn>
                <a:cxn ang="0">
                  <a:pos x="890" y="109"/>
                </a:cxn>
                <a:cxn ang="0">
                  <a:pos x="952" y="46"/>
                </a:cxn>
                <a:cxn ang="0">
                  <a:pos x="1015" y="15"/>
                </a:cxn>
                <a:cxn ang="0">
                  <a:pos x="1131" y="0"/>
                </a:cxn>
                <a:cxn ang="0">
                  <a:pos x="1234" y="7"/>
                </a:cxn>
                <a:cxn ang="0">
                  <a:pos x="1332" y="35"/>
                </a:cxn>
                <a:cxn ang="0">
                  <a:pos x="1425" y="164"/>
                </a:cxn>
                <a:cxn ang="0">
                  <a:pos x="1453" y="244"/>
                </a:cxn>
                <a:cxn ang="0">
                  <a:pos x="1463" y="346"/>
                </a:cxn>
                <a:cxn ang="0">
                  <a:pos x="1479" y="513"/>
                </a:cxn>
                <a:cxn ang="0">
                  <a:pos x="1431" y="529"/>
                </a:cxn>
                <a:cxn ang="0">
                  <a:pos x="1400" y="599"/>
                </a:cxn>
                <a:cxn ang="0">
                  <a:pos x="1363" y="650"/>
                </a:cxn>
                <a:cxn ang="0">
                  <a:pos x="1339" y="712"/>
                </a:cxn>
                <a:cxn ang="0">
                  <a:pos x="1210" y="711"/>
                </a:cxn>
                <a:cxn ang="0">
                  <a:pos x="1173" y="940"/>
                </a:cxn>
                <a:cxn ang="0">
                  <a:pos x="1471" y="1292"/>
                </a:cxn>
                <a:cxn ang="0">
                  <a:pos x="1409" y="1639"/>
                </a:cxn>
                <a:cxn ang="0">
                  <a:pos x="1260" y="1638"/>
                </a:cxn>
                <a:cxn ang="0">
                  <a:pos x="1148" y="1562"/>
                </a:cxn>
                <a:cxn ang="0">
                  <a:pos x="1471" y="2038"/>
                </a:cxn>
                <a:cxn ang="0">
                  <a:pos x="1271" y="3347"/>
                </a:cxn>
                <a:cxn ang="0">
                  <a:pos x="1090" y="3321"/>
                </a:cxn>
                <a:cxn ang="0">
                  <a:pos x="1231" y="3428"/>
                </a:cxn>
                <a:cxn ang="0">
                  <a:pos x="1344" y="3522"/>
                </a:cxn>
                <a:cxn ang="0">
                  <a:pos x="732" y="3452"/>
                </a:cxn>
                <a:cxn ang="0">
                  <a:pos x="568" y="3372"/>
                </a:cxn>
                <a:cxn ang="0">
                  <a:pos x="527" y="3307"/>
                </a:cxn>
                <a:cxn ang="0">
                  <a:pos x="498" y="3240"/>
                </a:cxn>
                <a:cxn ang="0">
                  <a:pos x="433" y="3049"/>
                </a:cxn>
                <a:cxn ang="0">
                  <a:pos x="774" y="2717"/>
                </a:cxn>
              </a:cxnLst>
              <a:rect l="0" t="0" r="r" b="b"/>
              <a:pathLst>
                <a:path w="1548" h="3553">
                  <a:moveTo>
                    <a:pt x="774" y="2503"/>
                  </a:moveTo>
                  <a:lnTo>
                    <a:pt x="746" y="2503"/>
                  </a:lnTo>
                  <a:lnTo>
                    <a:pt x="696" y="2498"/>
                  </a:lnTo>
                  <a:lnTo>
                    <a:pt x="649" y="2493"/>
                  </a:lnTo>
                  <a:lnTo>
                    <a:pt x="600" y="2485"/>
                  </a:lnTo>
                  <a:lnTo>
                    <a:pt x="555" y="2473"/>
                  </a:lnTo>
                  <a:lnTo>
                    <a:pt x="507" y="2461"/>
                  </a:lnTo>
                  <a:lnTo>
                    <a:pt x="461" y="2447"/>
                  </a:lnTo>
                  <a:lnTo>
                    <a:pt x="415" y="2431"/>
                  </a:lnTo>
                  <a:lnTo>
                    <a:pt x="371" y="2412"/>
                  </a:lnTo>
                  <a:lnTo>
                    <a:pt x="328" y="2392"/>
                  </a:lnTo>
                  <a:lnTo>
                    <a:pt x="284" y="2371"/>
                  </a:lnTo>
                  <a:lnTo>
                    <a:pt x="240" y="2348"/>
                  </a:lnTo>
                  <a:lnTo>
                    <a:pt x="199" y="2322"/>
                  </a:lnTo>
                  <a:lnTo>
                    <a:pt x="159" y="2294"/>
                  </a:lnTo>
                  <a:lnTo>
                    <a:pt x="120" y="2266"/>
                  </a:lnTo>
                  <a:lnTo>
                    <a:pt x="85" y="2237"/>
                  </a:lnTo>
                  <a:lnTo>
                    <a:pt x="62" y="2208"/>
                  </a:lnTo>
                  <a:lnTo>
                    <a:pt x="50" y="2186"/>
                  </a:lnTo>
                  <a:lnTo>
                    <a:pt x="36" y="2162"/>
                  </a:lnTo>
                  <a:lnTo>
                    <a:pt x="25" y="2137"/>
                  </a:lnTo>
                  <a:lnTo>
                    <a:pt x="16" y="2111"/>
                  </a:lnTo>
                  <a:lnTo>
                    <a:pt x="9" y="2086"/>
                  </a:lnTo>
                  <a:lnTo>
                    <a:pt x="4" y="2060"/>
                  </a:lnTo>
                  <a:lnTo>
                    <a:pt x="0" y="2033"/>
                  </a:lnTo>
                  <a:lnTo>
                    <a:pt x="0" y="2005"/>
                  </a:lnTo>
                  <a:lnTo>
                    <a:pt x="0" y="1979"/>
                  </a:lnTo>
                  <a:lnTo>
                    <a:pt x="3" y="1952"/>
                  </a:lnTo>
                  <a:lnTo>
                    <a:pt x="9" y="1914"/>
                  </a:lnTo>
                  <a:lnTo>
                    <a:pt x="18" y="1870"/>
                  </a:lnTo>
                  <a:lnTo>
                    <a:pt x="46" y="1770"/>
                  </a:lnTo>
                  <a:lnTo>
                    <a:pt x="54" y="1746"/>
                  </a:lnTo>
                  <a:lnTo>
                    <a:pt x="62" y="1708"/>
                  </a:lnTo>
                  <a:lnTo>
                    <a:pt x="125" y="1545"/>
                  </a:lnTo>
                  <a:lnTo>
                    <a:pt x="505" y="697"/>
                  </a:lnTo>
                  <a:lnTo>
                    <a:pt x="522" y="670"/>
                  </a:lnTo>
                  <a:lnTo>
                    <a:pt x="543" y="645"/>
                  </a:lnTo>
                  <a:lnTo>
                    <a:pt x="563" y="621"/>
                  </a:lnTo>
                  <a:lnTo>
                    <a:pt x="589" y="601"/>
                  </a:lnTo>
                  <a:lnTo>
                    <a:pt x="614" y="585"/>
                  </a:lnTo>
                  <a:lnTo>
                    <a:pt x="644" y="569"/>
                  </a:lnTo>
                  <a:lnTo>
                    <a:pt x="672" y="558"/>
                  </a:lnTo>
                  <a:lnTo>
                    <a:pt x="705" y="550"/>
                  </a:lnTo>
                  <a:lnTo>
                    <a:pt x="783" y="549"/>
                  </a:lnTo>
                  <a:lnTo>
                    <a:pt x="845" y="485"/>
                  </a:lnTo>
                  <a:lnTo>
                    <a:pt x="830" y="439"/>
                  </a:lnTo>
                  <a:lnTo>
                    <a:pt x="823" y="408"/>
                  </a:lnTo>
                  <a:lnTo>
                    <a:pt x="819" y="377"/>
                  </a:lnTo>
                  <a:lnTo>
                    <a:pt x="817" y="346"/>
                  </a:lnTo>
                  <a:lnTo>
                    <a:pt x="818" y="315"/>
                  </a:lnTo>
                  <a:lnTo>
                    <a:pt x="822" y="284"/>
                  </a:lnTo>
                  <a:lnTo>
                    <a:pt x="828" y="253"/>
                  </a:lnTo>
                  <a:lnTo>
                    <a:pt x="835" y="221"/>
                  </a:lnTo>
                  <a:lnTo>
                    <a:pt x="845" y="192"/>
                  </a:lnTo>
                  <a:lnTo>
                    <a:pt x="858" y="163"/>
                  </a:lnTo>
                  <a:lnTo>
                    <a:pt x="873" y="136"/>
                  </a:lnTo>
                  <a:lnTo>
                    <a:pt x="890" y="109"/>
                  </a:lnTo>
                  <a:lnTo>
                    <a:pt x="909" y="85"/>
                  </a:lnTo>
                  <a:lnTo>
                    <a:pt x="932" y="60"/>
                  </a:lnTo>
                  <a:lnTo>
                    <a:pt x="952" y="46"/>
                  </a:lnTo>
                  <a:lnTo>
                    <a:pt x="970" y="32"/>
                  </a:lnTo>
                  <a:lnTo>
                    <a:pt x="993" y="24"/>
                  </a:lnTo>
                  <a:lnTo>
                    <a:pt x="1015" y="15"/>
                  </a:lnTo>
                  <a:lnTo>
                    <a:pt x="1039" y="7"/>
                  </a:lnTo>
                  <a:lnTo>
                    <a:pt x="1082" y="1"/>
                  </a:lnTo>
                  <a:lnTo>
                    <a:pt x="1131" y="0"/>
                  </a:lnTo>
                  <a:lnTo>
                    <a:pt x="1165" y="1"/>
                  </a:lnTo>
                  <a:lnTo>
                    <a:pt x="1200" y="2"/>
                  </a:lnTo>
                  <a:lnTo>
                    <a:pt x="1234" y="7"/>
                  </a:lnTo>
                  <a:lnTo>
                    <a:pt x="1268" y="15"/>
                  </a:lnTo>
                  <a:lnTo>
                    <a:pt x="1301" y="24"/>
                  </a:lnTo>
                  <a:lnTo>
                    <a:pt x="1332" y="35"/>
                  </a:lnTo>
                  <a:lnTo>
                    <a:pt x="1364" y="48"/>
                  </a:lnTo>
                  <a:lnTo>
                    <a:pt x="1459" y="97"/>
                  </a:lnTo>
                  <a:lnTo>
                    <a:pt x="1425" y="164"/>
                  </a:lnTo>
                  <a:lnTo>
                    <a:pt x="1433" y="178"/>
                  </a:lnTo>
                  <a:lnTo>
                    <a:pt x="1444" y="210"/>
                  </a:lnTo>
                  <a:lnTo>
                    <a:pt x="1453" y="244"/>
                  </a:lnTo>
                  <a:lnTo>
                    <a:pt x="1459" y="279"/>
                  </a:lnTo>
                  <a:lnTo>
                    <a:pt x="1461" y="312"/>
                  </a:lnTo>
                  <a:lnTo>
                    <a:pt x="1463" y="346"/>
                  </a:lnTo>
                  <a:lnTo>
                    <a:pt x="1459" y="390"/>
                  </a:lnTo>
                  <a:lnTo>
                    <a:pt x="1441" y="401"/>
                  </a:lnTo>
                  <a:lnTo>
                    <a:pt x="1479" y="513"/>
                  </a:lnTo>
                  <a:lnTo>
                    <a:pt x="1475" y="521"/>
                  </a:lnTo>
                  <a:lnTo>
                    <a:pt x="1459" y="525"/>
                  </a:lnTo>
                  <a:lnTo>
                    <a:pt x="1431" y="529"/>
                  </a:lnTo>
                  <a:lnTo>
                    <a:pt x="1433" y="554"/>
                  </a:lnTo>
                  <a:lnTo>
                    <a:pt x="1429" y="580"/>
                  </a:lnTo>
                  <a:lnTo>
                    <a:pt x="1400" y="599"/>
                  </a:lnTo>
                  <a:lnTo>
                    <a:pt x="1400" y="627"/>
                  </a:lnTo>
                  <a:lnTo>
                    <a:pt x="1375" y="635"/>
                  </a:lnTo>
                  <a:lnTo>
                    <a:pt x="1363" y="650"/>
                  </a:lnTo>
                  <a:lnTo>
                    <a:pt x="1365" y="678"/>
                  </a:lnTo>
                  <a:lnTo>
                    <a:pt x="1359" y="701"/>
                  </a:lnTo>
                  <a:lnTo>
                    <a:pt x="1339" y="712"/>
                  </a:lnTo>
                  <a:lnTo>
                    <a:pt x="1314" y="716"/>
                  </a:lnTo>
                  <a:lnTo>
                    <a:pt x="1276" y="712"/>
                  </a:lnTo>
                  <a:lnTo>
                    <a:pt x="1210" y="711"/>
                  </a:lnTo>
                  <a:lnTo>
                    <a:pt x="1148" y="722"/>
                  </a:lnTo>
                  <a:lnTo>
                    <a:pt x="1123" y="752"/>
                  </a:lnTo>
                  <a:lnTo>
                    <a:pt x="1173" y="940"/>
                  </a:lnTo>
                  <a:lnTo>
                    <a:pt x="1471" y="1226"/>
                  </a:lnTo>
                  <a:lnTo>
                    <a:pt x="1548" y="1292"/>
                  </a:lnTo>
                  <a:lnTo>
                    <a:pt x="1471" y="1292"/>
                  </a:lnTo>
                  <a:lnTo>
                    <a:pt x="1471" y="1609"/>
                  </a:lnTo>
                  <a:lnTo>
                    <a:pt x="1455" y="1619"/>
                  </a:lnTo>
                  <a:lnTo>
                    <a:pt x="1409" y="1639"/>
                  </a:lnTo>
                  <a:lnTo>
                    <a:pt x="1360" y="1648"/>
                  </a:lnTo>
                  <a:lnTo>
                    <a:pt x="1309" y="1648"/>
                  </a:lnTo>
                  <a:lnTo>
                    <a:pt x="1260" y="1638"/>
                  </a:lnTo>
                  <a:lnTo>
                    <a:pt x="1214" y="1618"/>
                  </a:lnTo>
                  <a:lnTo>
                    <a:pt x="1173" y="1590"/>
                  </a:lnTo>
                  <a:lnTo>
                    <a:pt x="1148" y="1562"/>
                  </a:lnTo>
                  <a:lnTo>
                    <a:pt x="1123" y="1532"/>
                  </a:lnTo>
                  <a:lnTo>
                    <a:pt x="1059" y="1975"/>
                  </a:lnTo>
                  <a:lnTo>
                    <a:pt x="1471" y="2038"/>
                  </a:lnTo>
                  <a:lnTo>
                    <a:pt x="1471" y="3390"/>
                  </a:lnTo>
                  <a:lnTo>
                    <a:pt x="1367" y="3370"/>
                  </a:lnTo>
                  <a:lnTo>
                    <a:pt x="1271" y="3347"/>
                  </a:lnTo>
                  <a:lnTo>
                    <a:pt x="1176" y="3316"/>
                  </a:lnTo>
                  <a:lnTo>
                    <a:pt x="1084" y="3291"/>
                  </a:lnTo>
                  <a:lnTo>
                    <a:pt x="1090" y="3321"/>
                  </a:lnTo>
                  <a:lnTo>
                    <a:pt x="1119" y="3366"/>
                  </a:lnTo>
                  <a:lnTo>
                    <a:pt x="1154" y="3393"/>
                  </a:lnTo>
                  <a:lnTo>
                    <a:pt x="1231" y="3428"/>
                  </a:lnTo>
                  <a:lnTo>
                    <a:pt x="1338" y="3463"/>
                  </a:lnTo>
                  <a:lnTo>
                    <a:pt x="1344" y="3497"/>
                  </a:lnTo>
                  <a:lnTo>
                    <a:pt x="1344" y="3522"/>
                  </a:lnTo>
                  <a:lnTo>
                    <a:pt x="1338" y="3553"/>
                  </a:lnTo>
                  <a:lnTo>
                    <a:pt x="949" y="3553"/>
                  </a:lnTo>
                  <a:lnTo>
                    <a:pt x="732" y="3452"/>
                  </a:lnTo>
                  <a:lnTo>
                    <a:pt x="632" y="3402"/>
                  </a:lnTo>
                  <a:lnTo>
                    <a:pt x="593" y="3390"/>
                  </a:lnTo>
                  <a:lnTo>
                    <a:pt x="568" y="3372"/>
                  </a:lnTo>
                  <a:lnTo>
                    <a:pt x="545" y="3352"/>
                  </a:lnTo>
                  <a:lnTo>
                    <a:pt x="533" y="3334"/>
                  </a:lnTo>
                  <a:lnTo>
                    <a:pt x="527" y="3307"/>
                  </a:lnTo>
                  <a:lnTo>
                    <a:pt x="527" y="3285"/>
                  </a:lnTo>
                  <a:lnTo>
                    <a:pt x="529" y="3261"/>
                  </a:lnTo>
                  <a:lnTo>
                    <a:pt x="498" y="3240"/>
                  </a:lnTo>
                  <a:lnTo>
                    <a:pt x="449" y="3198"/>
                  </a:lnTo>
                  <a:lnTo>
                    <a:pt x="433" y="3158"/>
                  </a:lnTo>
                  <a:lnTo>
                    <a:pt x="433" y="3049"/>
                  </a:lnTo>
                  <a:lnTo>
                    <a:pt x="469" y="2989"/>
                  </a:lnTo>
                  <a:lnTo>
                    <a:pt x="632" y="2858"/>
                  </a:lnTo>
                  <a:lnTo>
                    <a:pt x="774" y="2717"/>
                  </a:lnTo>
                  <a:lnTo>
                    <a:pt x="966" y="2523"/>
                  </a:lnTo>
                  <a:lnTo>
                    <a:pt x="774" y="2503"/>
                  </a:lnTo>
                  <a:close/>
                </a:path>
              </a:pathLst>
            </a:custGeom>
            <a:solidFill>
              <a:srgbClr val="D9CBA3"/>
            </a:solidFill>
            <a:ln w="0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auto">
            <a:xfrm>
              <a:off x="4388" y="1823"/>
              <a:ext cx="24" cy="3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1"/>
                </a:cxn>
                <a:cxn ang="0">
                  <a:pos x="100" y="151"/>
                </a:cxn>
                <a:cxn ang="0">
                  <a:pos x="100" y="50"/>
                </a:cxn>
                <a:cxn ang="0">
                  <a:pos x="0" y="0"/>
                </a:cxn>
              </a:cxnLst>
              <a:rect l="0" t="0" r="r" b="b"/>
              <a:pathLst>
                <a:path w="100" h="151">
                  <a:moveTo>
                    <a:pt x="0" y="0"/>
                  </a:moveTo>
                  <a:lnTo>
                    <a:pt x="0" y="151"/>
                  </a:lnTo>
                  <a:lnTo>
                    <a:pt x="100" y="151"/>
                  </a:lnTo>
                  <a:lnTo>
                    <a:pt x="100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Freeform 23"/>
            <p:cNvSpPr>
              <a:spLocks/>
            </p:cNvSpPr>
            <p:nvPr/>
          </p:nvSpPr>
          <p:spPr bwMode="auto">
            <a:xfrm>
              <a:off x="5139" y="1089"/>
              <a:ext cx="343" cy="1201"/>
            </a:xfrm>
            <a:custGeom>
              <a:avLst/>
              <a:gdLst/>
              <a:ahLst/>
              <a:cxnLst>
                <a:cxn ang="0">
                  <a:pos x="887" y="2728"/>
                </a:cxn>
                <a:cxn ang="0">
                  <a:pos x="885" y="3414"/>
                </a:cxn>
                <a:cxn ang="0">
                  <a:pos x="928" y="4058"/>
                </a:cxn>
                <a:cxn ang="0">
                  <a:pos x="837" y="4663"/>
                </a:cxn>
                <a:cxn ang="0">
                  <a:pos x="2" y="4787"/>
                </a:cxn>
                <a:cxn ang="0">
                  <a:pos x="138" y="4732"/>
                </a:cxn>
                <a:cxn ang="0">
                  <a:pos x="342" y="4616"/>
                </a:cxn>
                <a:cxn ang="0">
                  <a:pos x="435" y="4342"/>
                </a:cxn>
                <a:cxn ang="0">
                  <a:pos x="230" y="2715"/>
                </a:cxn>
                <a:cxn ang="0">
                  <a:pos x="147" y="1976"/>
                </a:cxn>
                <a:cxn ang="0">
                  <a:pos x="117" y="1785"/>
                </a:cxn>
                <a:cxn ang="0">
                  <a:pos x="160" y="1474"/>
                </a:cxn>
                <a:cxn ang="0">
                  <a:pos x="234" y="1167"/>
                </a:cxn>
                <a:cxn ang="0">
                  <a:pos x="337" y="868"/>
                </a:cxn>
                <a:cxn ang="0">
                  <a:pos x="359" y="725"/>
                </a:cxn>
                <a:cxn ang="0">
                  <a:pos x="219" y="585"/>
                </a:cxn>
                <a:cxn ang="0">
                  <a:pos x="186" y="519"/>
                </a:cxn>
                <a:cxn ang="0">
                  <a:pos x="155" y="375"/>
                </a:cxn>
                <a:cxn ang="0">
                  <a:pos x="163" y="343"/>
                </a:cxn>
                <a:cxn ang="0">
                  <a:pos x="262" y="242"/>
                </a:cxn>
                <a:cxn ang="0">
                  <a:pos x="300" y="163"/>
                </a:cxn>
                <a:cxn ang="0">
                  <a:pos x="362" y="96"/>
                </a:cxn>
                <a:cxn ang="0">
                  <a:pos x="378" y="13"/>
                </a:cxn>
                <a:cxn ang="0">
                  <a:pos x="501" y="10"/>
                </a:cxn>
                <a:cxn ang="0">
                  <a:pos x="623" y="61"/>
                </a:cxn>
                <a:cxn ang="0">
                  <a:pos x="764" y="160"/>
                </a:cxn>
                <a:cxn ang="0">
                  <a:pos x="865" y="301"/>
                </a:cxn>
                <a:cxn ang="0">
                  <a:pos x="872" y="406"/>
                </a:cxn>
                <a:cxn ang="0">
                  <a:pos x="839" y="504"/>
                </a:cxn>
                <a:cxn ang="0">
                  <a:pos x="769" y="583"/>
                </a:cxn>
                <a:cxn ang="0">
                  <a:pos x="699" y="621"/>
                </a:cxn>
                <a:cxn ang="0">
                  <a:pos x="907" y="903"/>
                </a:cxn>
                <a:cxn ang="0">
                  <a:pos x="979" y="1261"/>
                </a:cxn>
                <a:cxn ang="0">
                  <a:pos x="1045" y="1541"/>
                </a:cxn>
                <a:cxn ang="0">
                  <a:pos x="1069" y="1665"/>
                </a:cxn>
                <a:cxn ang="0">
                  <a:pos x="1095" y="1741"/>
                </a:cxn>
                <a:cxn ang="0">
                  <a:pos x="1126" y="2059"/>
                </a:cxn>
                <a:cxn ang="0">
                  <a:pos x="1274" y="2154"/>
                </a:cxn>
                <a:cxn ang="0">
                  <a:pos x="1269" y="2216"/>
                </a:cxn>
                <a:cxn ang="0">
                  <a:pos x="1329" y="2276"/>
                </a:cxn>
                <a:cxn ang="0">
                  <a:pos x="1373" y="2344"/>
                </a:cxn>
                <a:cxn ang="0">
                  <a:pos x="1330" y="2443"/>
                </a:cxn>
                <a:cxn ang="0">
                  <a:pos x="1305" y="2477"/>
                </a:cxn>
                <a:cxn ang="0">
                  <a:pos x="913" y="2435"/>
                </a:cxn>
              </a:cxnLst>
              <a:rect l="0" t="0" r="r" b="b"/>
              <a:pathLst>
                <a:path w="1373" h="4807">
                  <a:moveTo>
                    <a:pt x="913" y="2435"/>
                  </a:moveTo>
                  <a:lnTo>
                    <a:pt x="908" y="2591"/>
                  </a:lnTo>
                  <a:lnTo>
                    <a:pt x="887" y="2728"/>
                  </a:lnTo>
                  <a:lnTo>
                    <a:pt x="837" y="3039"/>
                  </a:lnTo>
                  <a:lnTo>
                    <a:pt x="866" y="3248"/>
                  </a:lnTo>
                  <a:lnTo>
                    <a:pt x="885" y="3414"/>
                  </a:lnTo>
                  <a:lnTo>
                    <a:pt x="897" y="3577"/>
                  </a:lnTo>
                  <a:lnTo>
                    <a:pt x="922" y="3819"/>
                  </a:lnTo>
                  <a:lnTo>
                    <a:pt x="928" y="4058"/>
                  </a:lnTo>
                  <a:lnTo>
                    <a:pt x="913" y="4517"/>
                  </a:lnTo>
                  <a:lnTo>
                    <a:pt x="901" y="4663"/>
                  </a:lnTo>
                  <a:lnTo>
                    <a:pt x="837" y="4663"/>
                  </a:lnTo>
                  <a:lnTo>
                    <a:pt x="836" y="4807"/>
                  </a:lnTo>
                  <a:lnTo>
                    <a:pt x="0" y="4807"/>
                  </a:lnTo>
                  <a:lnTo>
                    <a:pt x="2" y="4787"/>
                  </a:lnTo>
                  <a:lnTo>
                    <a:pt x="18" y="4764"/>
                  </a:lnTo>
                  <a:lnTo>
                    <a:pt x="58" y="4754"/>
                  </a:lnTo>
                  <a:lnTo>
                    <a:pt x="138" y="4732"/>
                  </a:lnTo>
                  <a:lnTo>
                    <a:pt x="230" y="4700"/>
                  </a:lnTo>
                  <a:lnTo>
                    <a:pt x="290" y="4662"/>
                  </a:lnTo>
                  <a:lnTo>
                    <a:pt x="342" y="4616"/>
                  </a:lnTo>
                  <a:lnTo>
                    <a:pt x="384" y="4545"/>
                  </a:lnTo>
                  <a:lnTo>
                    <a:pt x="418" y="4458"/>
                  </a:lnTo>
                  <a:lnTo>
                    <a:pt x="435" y="4342"/>
                  </a:lnTo>
                  <a:lnTo>
                    <a:pt x="424" y="4087"/>
                  </a:lnTo>
                  <a:lnTo>
                    <a:pt x="308" y="3402"/>
                  </a:lnTo>
                  <a:lnTo>
                    <a:pt x="230" y="2715"/>
                  </a:lnTo>
                  <a:lnTo>
                    <a:pt x="120" y="2029"/>
                  </a:lnTo>
                  <a:lnTo>
                    <a:pt x="147" y="2002"/>
                  </a:lnTo>
                  <a:lnTo>
                    <a:pt x="147" y="1976"/>
                  </a:lnTo>
                  <a:lnTo>
                    <a:pt x="106" y="1919"/>
                  </a:lnTo>
                  <a:lnTo>
                    <a:pt x="108" y="1889"/>
                  </a:lnTo>
                  <a:lnTo>
                    <a:pt x="117" y="1785"/>
                  </a:lnTo>
                  <a:lnTo>
                    <a:pt x="127" y="1681"/>
                  </a:lnTo>
                  <a:lnTo>
                    <a:pt x="142" y="1577"/>
                  </a:lnTo>
                  <a:lnTo>
                    <a:pt x="160" y="1474"/>
                  </a:lnTo>
                  <a:lnTo>
                    <a:pt x="181" y="1370"/>
                  </a:lnTo>
                  <a:lnTo>
                    <a:pt x="205" y="1267"/>
                  </a:lnTo>
                  <a:lnTo>
                    <a:pt x="234" y="1167"/>
                  </a:lnTo>
                  <a:lnTo>
                    <a:pt x="265" y="1066"/>
                  </a:lnTo>
                  <a:lnTo>
                    <a:pt x="300" y="967"/>
                  </a:lnTo>
                  <a:lnTo>
                    <a:pt x="337" y="868"/>
                  </a:lnTo>
                  <a:lnTo>
                    <a:pt x="337" y="755"/>
                  </a:lnTo>
                  <a:lnTo>
                    <a:pt x="359" y="737"/>
                  </a:lnTo>
                  <a:lnTo>
                    <a:pt x="359" y="725"/>
                  </a:lnTo>
                  <a:lnTo>
                    <a:pt x="347" y="699"/>
                  </a:lnTo>
                  <a:lnTo>
                    <a:pt x="291" y="650"/>
                  </a:lnTo>
                  <a:lnTo>
                    <a:pt x="219" y="585"/>
                  </a:lnTo>
                  <a:lnTo>
                    <a:pt x="201" y="573"/>
                  </a:lnTo>
                  <a:lnTo>
                    <a:pt x="186" y="549"/>
                  </a:lnTo>
                  <a:lnTo>
                    <a:pt x="186" y="519"/>
                  </a:lnTo>
                  <a:lnTo>
                    <a:pt x="196" y="409"/>
                  </a:lnTo>
                  <a:lnTo>
                    <a:pt x="167" y="385"/>
                  </a:lnTo>
                  <a:lnTo>
                    <a:pt x="155" y="375"/>
                  </a:lnTo>
                  <a:lnTo>
                    <a:pt x="153" y="364"/>
                  </a:lnTo>
                  <a:lnTo>
                    <a:pt x="155" y="351"/>
                  </a:lnTo>
                  <a:lnTo>
                    <a:pt x="163" y="343"/>
                  </a:lnTo>
                  <a:lnTo>
                    <a:pt x="172" y="336"/>
                  </a:lnTo>
                  <a:lnTo>
                    <a:pt x="259" y="264"/>
                  </a:lnTo>
                  <a:lnTo>
                    <a:pt x="262" y="242"/>
                  </a:lnTo>
                  <a:lnTo>
                    <a:pt x="269" y="219"/>
                  </a:lnTo>
                  <a:lnTo>
                    <a:pt x="282" y="192"/>
                  </a:lnTo>
                  <a:lnTo>
                    <a:pt x="300" y="163"/>
                  </a:lnTo>
                  <a:lnTo>
                    <a:pt x="316" y="142"/>
                  </a:lnTo>
                  <a:lnTo>
                    <a:pt x="332" y="123"/>
                  </a:lnTo>
                  <a:lnTo>
                    <a:pt x="362" y="96"/>
                  </a:lnTo>
                  <a:lnTo>
                    <a:pt x="358" y="71"/>
                  </a:lnTo>
                  <a:lnTo>
                    <a:pt x="361" y="44"/>
                  </a:lnTo>
                  <a:lnTo>
                    <a:pt x="378" y="13"/>
                  </a:lnTo>
                  <a:lnTo>
                    <a:pt x="408" y="0"/>
                  </a:lnTo>
                  <a:lnTo>
                    <a:pt x="454" y="0"/>
                  </a:lnTo>
                  <a:lnTo>
                    <a:pt x="501" y="10"/>
                  </a:lnTo>
                  <a:lnTo>
                    <a:pt x="540" y="25"/>
                  </a:lnTo>
                  <a:lnTo>
                    <a:pt x="582" y="41"/>
                  </a:lnTo>
                  <a:lnTo>
                    <a:pt x="623" y="61"/>
                  </a:lnTo>
                  <a:lnTo>
                    <a:pt x="661" y="82"/>
                  </a:lnTo>
                  <a:lnTo>
                    <a:pt x="730" y="132"/>
                  </a:lnTo>
                  <a:lnTo>
                    <a:pt x="764" y="160"/>
                  </a:lnTo>
                  <a:lnTo>
                    <a:pt x="825" y="222"/>
                  </a:lnTo>
                  <a:lnTo>
                    <a:pt x="857" y="277"/>
                  </a:lnTo>
                  <a:lnTo>
                    <a:pt x="865" y="301"/>
                  </a:lnTo>
                  <a:lnTo>
                    <a:pt x="873" y="354"/>
                  </a:lnTo>
                  <a:lnTo>
                    <a:pt x="873" y="380"/>
                  </a:lnTo>
                  <a:lnTo>
                    <a:pt x="872" y="406"/>
                  </a:lnTo>
                  <a:lnTo>
                    <a:pt x="860" y="458"/>
                  </a:lnTo>
                  <a:lnTo>
                    <a:pt x="851" y="481"/>
                  </a:lnTo>
                  <a:lnTo>
                    <a:pt x="839" y="504"/>
                  </a:lnTo>
                  <a:lnTo>
                    <a:pt x="806" y="548"/>
                  </a:lnTo>
                  <a:lnTo>
                    <a:pt x="789" y="567"/>
                  </a:lnTo>
                  <a:lnTo>
                    <a:pt x="769" y="583"/>
                  </a:lnTo>
                  <a:lnTo>
                    <a:pt x="725" y="610"/>
                  </a:lnTo>
                  <a:lnTo>
                    <a:pt x="700" y="620"/>
                  </a:lnTo>
                  <a:lnTo>
                    <a:pt x="699" y="621"/>
                  </a:lnTo>
                  <a:lnTo>
                    <a:pt x="773" y="695"/>
                  </a:lnTo>
                  <a:lnTo>
                    <a:pt x="847" y="793"/>
                  </a:lnTo>
                  <a:lnTo>
                    <a:pt x="907" y="903"/>
                  </a:lnTo>
                  <a:lnTo>
                    <a:pt x="948" y="1019"/>
                  </a:lnTo>
                  <a:lnTo>
                    <a:pt x="973" y="1138"/>
                  </a:lnTo>
                  <a:lnTo>
                    <a:pt x="979" y="1261"/>
                  </a:lnTo>
                  <a:lnTo>
                    <a:pt x="992" y="1526"/>
                  </a:lnTo>
                  <a:lnTo>
                    <a:pt x="1017" y="1530"/>
                  </a:lnTo>
                  <a:lnTo>
                    <a:pt x="1045" y="1541"/>
                  </a:lnTo>
                  <a:lnTo>
                    <a:pt x="1063" y="1570"/>
                  </a:lnTo>
                  <a:lnTo>
                    <a:pt x="1068" y="1611"/>
                  </a:lnTo>
                  <a:lnTo>
                    <a:pt x="1069" y="1665"/>
                  </a:lnTo>
                  <a:lnTo>
                    <a:pt x="1091" y="1675"/>
                  </a:lnTo>
                  <a:lnTo>
                    <a:pt x="1100" y="1711"/>
                  </a:lnTo>
                  <a:lnTo>
                    <a:pt x="1095" y="1741"/>
                  </a:lnTo>
                  <a:lnTo>
                    <a:pt x="1086" y="1772"/>
                  </a:lnTo>
                  <a:lnTo>
                    <a:pt x="1132" y="2038"/>
                  </a:lnTo>
                  <a:lnTo>
                    <a:pt x="1126" y="2059"/>
                  </a:lnTo>
                  <a:lnTo>
                    <a:pt x="1192" y="2141"/>
                  </a:lnTo>
                  <a:lnTo>
                    <a:pt x="1249" y="2124"/>
                  </a:lnTo>
                  <a:lnTo>
                    <a:pt x="1274" y="2154"/>
                  </a:lnTo>
                  <a:lnTo>
                    <a:pt x="1248" y="2174"/>
                  </a:lnTo>
                  <a:lnTo>
                    <a:pt x="1249" y="2200"/>
                  </a:lnTo>
                  <a:lnTo>
                    <a:pt x="1269" y="2216"/>
                  </a:lnTo>
                  <a:lnTo>
                    <a:pt x="1202" y="2238"/>
                  </a:lnTo>
                  <a:lnTo>
                    <a:pt x="1257" y="2299"/>
                  </a:lnTo>
                  <a:lnTo>
                    <a:pt x="1329" y="2276"/>
                  </a:lnTo>
                  <a:lnTo>
                    <a:pt x="1334" y="2311"/>
                  </a:lnTo>
                  <a:lnTo>
                    <a:pt x="1369" y="2298"/>
                  </a:lnTo>
                  <a:lnTo>
                    <a:pt x="1373" y="2344"/>
                  </a:lnTo>
                  <a:lnTo>
                    <a:pt x="1303" y="2363"/>
                  </a:lnTo>
                  <a:lnTo>
                    <a:pt x="1356" y="2416"/>
                  </a:lnTo>
                  <a:lnTo>
                    <a:pt x="1330" y="2443"/>
                  </a:lnTo>
                  <a:lnTo>
                    <a:pt x="1369" y="2468"/>
                  </a:lnTo>
                  <a:lnTo>
                    <a:pt x="1341" y="2494"/>
                  </a:lnTo>
                  <a:lnTo>
                    <a:pt x="1305" y="2477"/>
                  </a:lnTo>
                  <a:lnTo>
                    <a:pt x="1282" y="2494"/>
                  </a:lnTo>
                  <a:lnTo>
                    <a:pt x="913" y="2298"/>
                  </a:lnTo>
                  <a:lnTo>
                    <a:pt x="913" y="2435"/>
                  </a:lnTo>
                  <a:close/>
                </a:path>
              </a:pathLst>
            </a:custGeom>
            <a:solidFill>
              <a:srgbClr val="D9CBA3"/>
            </a:solidFill>
            <a:ln w="0">
              <a:solidFill>
                <a:srgbClr val="00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" name="Freeform 24"/>
            <p:cNvSpPr>
              <a:spLocks/>
            </p:cNvSpPr>
            <p:nvPr/>
          </p:nvSpPr>
          <p:spPr bwMode="auto">
            <a:xfrm>
              <a:off x="4705" y="1281"/>
              <a:ext cx="130" cy="15"/>
            </a:xfrm>
            <a:custGeom>
              <a:avLst/>
              <a:gdLst/>
              <a:ahLst/>
              <a:cxnLst>
                <a:cxn ang="0">
                  <a:pos x="0" y="58"/>
                </a:cxn>
                <a:cxn ang="0">
                  <a:pos x="56" y="27"/>
                </a:cxn>
                <a:cxn ang="0">
                  <a:pos x="93" y="16"/>
                </a:cxn>
                <a:cxn ang="0">
                  <a:pos x="144" y="11"/>
                </a:cxn>
                <a:cxn ang="0">
                  <a:pos x="205" y="18"/>
                </a:cxn>
                <a:cxn ang="0">
                  <a:pos x="257" y="6"/>
                </a:cxn>
                <a:cxn ang="0">
                  <a:pos x="318" y="0"/>
                </a:cxn>
                <a:cxn ang="0">
                  <a:pos x="393" y="12"/>
                </a:cxn>
                <a:cxn ang="0">
                  <a:pos x="519" y="58"/>
                </a:cxn>
                <a:cxn ang="0">
                  <a:pos x="0" y="58"/>
                </a:cxn>
              </a:cxnLst>
              <a:rect l="0" t="0" r="r" b="b"/>
              <a:pathLst>
                <a:path w="519" h="58">
                  <a:moveTo>
                    <a:pt x="0" y="58"/>
                  </a:moveTo>
                  <a:lnTo>
                    <a:pt x="56" y="27"/>
                  </a:lnTo>
                  <a:lnTo>
                    <a:pt x="93" y="16"/>
                  </a:lnTo>
                  <a:lnTo>
                    <a:pt x="144" y="11"/>
                  </a:lnTo>
                  <a:lnTo>
                    <a:pt x="205" y="18"/>
                  </a:lnTo>
                  <a:lnTo>
                    <a:pt x="257" y="6"/>
                  </a:lnTo>
                  <a:lnTo>
                    <a:pt x="318" y="0"/>
                  </a:lnTo>
                  <a:lnTo>
                    <a:pt x="393" y="12"/>
                  </a:lnTo>
                  <a:lnTo>
                    <a:pt x="519" y="58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0000FF"/>
            </a:solidFill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1" name="Text Box 64"/>
          <p:cNvSpPr txBox="1">
            <a:spLocks noChangeArrowheads="1"/>
          </p:cNvSpPr>
          <p:nvPr/>
        </p:nvSpPr>
        <p:spPr bwMode="auto">
          <a:xfrm rot="16200000">
            <a:off x="999324" y="5553877"/>
            <a:ext cx="461665" cy="200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anchorCtr="1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Carey et al. (2012)</a:t>
            </a:r>
          </a:p>
        </p:txBody>
      </p:sp>
      <p:sp>
        <p:nvSpPr>
          <p:cNvPr id="30" name="Rectangle 29"/>
          <p:cNvSpPr/>
          <p:nvPr/>
        </p:nvSpPr>
        <p:spPr>
          <a:xfrm>
            <a:off x="990600" y="4648200"/>
            <a:ext cx="53340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Text Box 13"/>
          <p:cNvSpPr txBox="1">
            <a:spLocks noChangeArrowheads="1"/>
          </p:cNvSpPr>
          <p:nvPr/>
        </p:nvSpPr>
        <p:spPr bwMode="auto">
          <a:xfrm rot="16200000">
            <a:off x="3068479" y="2943374"/>
            <a:ext cx="492443" cy="381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 anchorCtr="1">
            <a:spAutoFit/>
          </a:bodyPr>
          <a:lstStyle/>
          <a:p>
            <a:pPr>
              <a:defRPr/>
            </a:pPr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US" sz="2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600200"/>
            <a:ext cx="6400800" cy="386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TextBox 34"/>
          <p:cNvSpPr txBox="1"/>
          <p:nvPr/>
        </p:nvSpPr>
        <p:spPr>
          <a:xfrm>
            <a:off x="1219200" y="5029200"/>
            <a:ext cx="5257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362200" y="2438400"/>
            <a:ext cx="543739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43%</a:t>
            </a:r>
            <a:endParaRPr lang="en-US" sz="14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4942661" y="3502223"/>
            <a:ext cx="543739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17%</a:t>
            </a:r>
            <a:endParaRPr lang="en-US" sz="1400" b="1" dirty="0"/>
          </a:p>
        </p:txBody>
      </p:sp>
      <p:sp>
        <p:nvSpPr>
          <p:cNvPr id="38" name="Text Box 13"/>
          <p:cNvSpPr txBox="1">
            <a:spLocks noChangeArrowheads="1"/>
          </p:cNvSpPr>
          <p:nvPr/>
        </p:nvSpPr>
        <p:spPr bwMode="auto">
          <a:xfrm rot="16200000">
            <a:off x="4393168" y="1931432"/>
            <a:ext cx="738664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anchorCtr="1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Two and a half times the reduction in crime</a:t>
            </a:r>
            <a:endParaRPr lang="en-US" sz="18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 Box 13"/>
          <p:cNvSpPr txBox="1">
            <a:spLocks noChangeArrowheads="1"/>
          </p:cNvSpPr>
          <p:nvPr/>
        </p:nvSpPr>
        <p:spPr bwMode="auto">
          <a:xfrm rot="16200000">
            <a:off x="2559905" y="3078897"/>
            <a:ext cx="1661993" cy="381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 anchorCtr="1">
            <a:spAutoFit/>
          </a:bodyPr>
          <a:lstStyle/>
          <a:p>
            <a:pPr algn="l">
              <a:defRPr/>
            </a:pPr>
            <a:r>
              <a:rPr lang="en-US" sz="7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}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5992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33" grpId="0"/>
      <p:bldP spid="38" grpId="0"/>
      <p:bldP spid="3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5" name="Object 6"/>
          <p:cNvGraphicFramePr>
            <a:graphicFrameLocks noChangeAspect="1"/>
          </p:cNvGraphicFramePr>
          <p:nvPr/>
        </p:nvGraphicFramePr>
        <p:xfrm>
          <a:off x="517525" y="2057400"/>
          <a:ext cx="6111875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Chart" r:id="rId3" imgW="8048516" imgH="4419453" progId="MSGraph.Chart.8">
                  <p:embed followColorScheme="full"/>
                </p:oleObj>
              </mc:Choice>
              <mc:Fallback>
                <p:oleObj name="Chart" r:id="rId3" imgW="8048516" imgH="441945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057400"/>
                        <a:ext cx="6111875" cy="365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NADCP_Logo1_2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610235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0" y="0"/>
            <a:ext cx="2286000" cy="6858000"/>
            <a:chOff x="7329" y="0"/>
            <a:chExt cx="8398" cy="15840"/>
          </a:xfrm>
          <a:scene3d>
            <a:camera prst="orthographicFront"/>
            <a:lightRig rig="sunset" dir="t"/>
          </a:scene3d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7344" y="0"/>
              <a:ext cx="8383" cy="15840"/>
              <a:chOff x="7560" y="0"/>
              <a:chExt cx="8047" cy="15840"/>
            </a:xfrm>
          </p:grpSpPr>
          <p:sp>
            <p:nvSpPr>
              <p:cNvPr id="10" name="Rectangle 4"/>
              <p:cNvSpPr>
                <a:spLocks noChangeArrowheads="1"/>
              </p:cNvSpPr>
              <p:nvPr/>
            </p:nvSpPr>
            <p:spPr bwMode="auto">
              <a:xfrm>
                <a:off x="7755" y="0"/>
                <a:ext cx="7852" cy="15840"/>
              </a:xfrm>
              <a:prstGeom prst="rect">
                <a:avLst/>
              </a:prstGeom>
              <a:solidFill>
                <a:srgbClr val="A80054"/>
              </a:solidFill>
              <a:ln w="9525">
                <a:noFill/>
                <a:miter lim="800000"/>
                <a:headEnd/>
                <a:tailEnd/>
              </a:ln>
              <a:sp3d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1" name="Rectangle 5" descr="Light vertical"/>
              <p:cNvSpPr>
                <a:spLocks noChangeArrowheads="1"/>
              </p:cNvSpPr>
              <p:nvPr/>
            </p:nvSpPr>
            <p:spPr bwMode="auto">
              <a:xfrm>
                <a:off x="7560" y="8"/>
                <a:ext cx="195" cy="15825"/>
              </a:xfrm>
              <a:prstGeom prst="rect">
                <a:avLst/>
              </a:prstGeom>
              <a:pattFill prst="ltVert">
                <a:fgClr>
                  <a:srgbClr val="993300">
                    <a:alpha val="80000"/>
                  </a:srgbClr>
                </a:fgClr>
                <a:bgClr>
                  <a:srgbClr val="FFFFFF">
                    <a:alpha val="80000"/>
                  </a:srgbClr>
                </a:bgClr>
              </a:pattFill>
              <a:ln w="12700">
                <a:noFill/>
                <a:miter lim="800000"/>
                <a:headEnd/>
                <a:tailEnd/>
              </a:ln>
              <a:effectLst/>
              <a:sp3d/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7344" y="0"/>
              <a:ext cx="4896" cy="39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329" y="10658"/>
              <a:ext cx="4889" cy="4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7C1E2E"/>
                </a:solidFill>
              </a:rPr>
              <a:t>Key Moments in NADCP History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   </a:t>
            </a:r>
            <a:r>
              <a:rPr lang="en-US" sz="5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Positive Judicial Qualities</a:t>
            </a:r>
            <a:endParaRPr kumimoji="0" lang="en-US" sz="53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35842" name="AutoShape 2" descr="http://web.mail.comcast.net/service/home/~/?auth=co&amp;loc=en_US&amp;id=591568&amp;part=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4" name="AutoShape 4" descr="http://web.mail.comcast.net/service/home/~/?auth=co&amp;loc=en_US&amp;id=591568&amp;part=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48200" y="2923401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3.6 </a:t>
            </a:r>
            <a:r>
              <a:rPr lang="en-US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endParaRPr lang="en-US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47800" y="41148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0.7</a:t>
            </a:r>
            <a:endParaRPr lang="en-US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 rot="16200000">
            <a:off x="-497168" y="3453927"/>
            <a:ext cx="173797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 smtClean="0"/>
              <a:t># Crimes averted</a:t>
            </a:r>
            <a:endParaRPr lang="en-US" sz="1500" b="1" dirty="0"/>
          </a:p>
        </p:txBody>
      </p:sp>
      <p:sp>
        <p:nvSpPr>
          <p:cNvPr id="35" name="Rectangle 34"/>
          <p:cNvSpPr/>
          <p:nvPr/>
        </p:nvSpPr>
        <p:spPr>
          <a:xfrm>
            <a:off x="4876800" y="152400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52400" y="6382435"/>
            <a:ext cx="3581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Rossman</a:t>
            </a:r>
            <a:r>
              <a:rPr lang="en-US" sz="1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et al., 2011; Zweig et al., 2012</a:t>
            </a:r>
            <a:endParaRPr lang="en-US" sz="1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48000" y="28194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4.2 </a:t>
            </a:r>
            <a:r>
              <a:rPr lang="en-US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endParaRPr lang="en-US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90742" y="5819001"/>
            <a:ext cx="795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 &lt; .05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Oval 21"/>
          <p:cNvSpPr/>
          <p:nvPr/>
        </p:nvSpPr>
        <p:spPr>
          <a:xfrm>
            <a:off x="1219200" y="3962400"/>
            <a:ext cx="838200" cy="15240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8308" name="Picture 4" descr="https://encrypted-tbn1.gstatic.com/images?q=tbn:ANd9GcTwCw6Qz1x5YSVwzH2zk1qdRI8olN91r0TptlayMVy3jNw8AO9D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0400" y="1371600"/>
            <a:ext cx="1991590" cy="1905000"/>
          </a:xfrm>
          <a:prstGeom prst="rect">
            <a:avLst/>
          </a:prstGeom>
          <a:noFill/>
        </p:spPr>
      </p:pic>
      <p:pic>
        <p:nvPicPr>
          <p:cNvPr id="24" name="Picture 4" descr="NADCP_Logo1_2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594360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36654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6781800" cy="4876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3100" b="1" dirty="0" smtClean="0"/>
              <a:t>Contemporary knowledge</a:t>
            </a:r>
            <a:r>
              <a:rPr lang="en-US" sz="3100" b="1" smtClean="0"/>
              <a:t>; active engagement</a:t>
            </a:r>
            <a:r>
              <a:rPr lang="en-US" sz="3100" b="1" dirty="0" smtClean="0"/>
              <a:t>; professional demeanor; leader among equals</a:t>
            </a:r>
          </a:p>
          <a:p>
            <a:pPr marL="971550" lvl="1" indent="-514350" eaLnBrk="1" hangingPunct="1">
              <a:spcBef>
                <a:spcPts val="600"/>
              </a:spcBef>
              <a:buFont typeface="+mj-lt"/>
              <a:buAutoNum type="alphaUcPeriod"/>
              <a:defRPr/>
            </a:pPr>
            <a:r>
              <a:rPr lang="en-US" sz="2700" b="1" dirty="0" smtClean="0"/>
              <a:t>Professional training</a:t>
            </a:r>
          </a:p>
          <a:p>
            <a:pPr marL="971550" lvl="1" indent="-514350" eaLnBrk="1" hangingPunct="1">
              <a:spcBef>
                <a:spcPts val="600"/>
              </a:spcBef>
              <a:buFont typeface="+mj-lt"/>
              <a:buAutoNum type="alphaUcPeriod"/>
              <a:defRPr/>
            </a:pPr>
            <a:r>
              <a:rPr lang="en-US" sz="2700" b="1" dirty="0" smtClean="0"/>
              <a:t>Length of term</a:t>
            </a:r>
          </a:p>
          <a:p>
            <a:pPr marL="971550" lvl="1" indent="-514350" eaLnBrk="1" hangingPunct="1">
              <a:spcBef>
                <a:spcPts val="600"/>
              </a:spcBef>
              <a:buFont typeface="+mj-lt"/>
              <a:buAutoNum type="alphaUcPeriod"/>
              <a:defRPr/>
            </a:pPr>
            <a:r>
              <a:rPr lang="en-US" sz="2700" b="1" dirty="0" smtClean="0"/>
              <a:t>Consistent docket</a:t>
            </a:r>
            <a:endParaRPr lang="en-US" sz="2400" b="1" dirty="0" smtClean="0"/>
          </a:p>
          <a:p>
            <a:pPr marL="971550" lvl="1" indent="-514350" eaLnBrk="1" hangingPunct="1">
              <a:spcBef>
                <a:spcPts val="600"/>
              </a:spcBef>
              <a:buFont typeface="+mj-lt"/>
              <a:buAutoNum type="alphaUcPeriod"/>
              <a:defRPr/>
            </a:pPr>
            <a:r>
              <a:rPr lang="en-US" sz="2700" b="1" dirty="0" smtClean="0"/>
              <a:t>Pre-court staff meetings</a:t>
            </a:r>
            <a:endParaRPr lang="en-US" sz="2300" b="1" dirty="0" smtClean="0"/>
          </a:p>
          <a:p>
            <a:pPr marL="971550" lvl="1" indent="-514350" eaLnBrk="1" hangingPunct="1">
              <a:spcBef>
                <a:spcPts val="600"/>
              </a:spcBef>
              <a:buFont typeface="+mj-lt"/>
              <a:buAutoNum type="alphaUcPeriod"/>
              <a:defRPr/>
            </a:pPr>
            <a:r>
              <a:rPr lang="en-US" sz="2600" b="1" dirty="0" smtClean="0"/>
              <a:t>Frequency of status hearings</a:t>
            </a:r>
          </a:p>
          <a:p>
            <a:pPr marL="971550" lvl="1" indent="-514350" eaLnBrk="1" hangingPunct="1">
              <a:spcBef>
                <a:spcPts val="600"/>
              </a:spcBef>
              <a:buFont typeface="+mj-lt"/>
              <a:buAutoNum type="alphaUcPeriod"/>
              <a:defRPr/>
            </a:pPr>
            <a:r>
              <a:rPr lang="en-US" sz="2600" b="1" dirty="0" smtClean="0"/>
              <a:t>Length of court interactions</a:t>
            </a:r>
          </a:p>
          <a:p>
            <a:pPr marL="971550" lvl="1" indent="-514350" eaLnBrk="1" hangingPunct="1">
              <a:spcBef>
                <a:spcPts val="600"/>
              </a:spcBef>
              <a:buFont typeface="+mj-lt"/>
              <a:buAutoNum type="alphaUcPeriod"/>
              <a:defRPr/>
            </a:pPr>
            <a:r>
              <a:rPr lang="en-US" sz="2600" b="1" dirty="0" smtClean="0"/>
              <a:t>Judicial demeanor</a:t>
            </a:r>
          </a:p>
          <a:p>
            <a:pPr marL="971550" lvl="1" indent="-514350" eaLnBrk="1" hangingPunct="1">
              <a:spcBef>
                <a:spcPts val="600"/>
              </a:spcBef>
              <a:buFont typeface="+mj-lt"/>
              <a:buAutoNum type="alphaUcPeriod"/>
              <a:defRPr/>
            </a:pPr>
            <a:r>
              <a:rPr lang="en-US" sz="2600" b="1" dirty="0" smtClean="0"/>
              <a:t>Judicial decision-making</a:t>
            </a:r>
            <a:endParaRPr lang="en-US" sz="2200" b="1" dirty="0" smtClean="0"/>
          </a:p>
          <a:p>
            <a:pPr lvl="1" eaLnBrk="1" hangingPunct="1">
              <a:buNone/>
              <a:defRPr/>
            </a:pPr>
            <a:endParaRPr lang="en-US" sz="2400" b="1" dirty="0" smtClean="0"/>
          </a:p>
        </p:txBody>
      </p:sp>
      <p:pic>
        <p:nvPicPr>
          <p:cNvPr id="5" name="Picture 4" descr="NADCP_Logo1_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10235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0" y="0"/>
            <a:ext cx="2286000" cy="6858000"/>
            <a:chOff x="7329" y="0"/>
            <a:chExt cx="8398" cy="15840"/>
          </a:xfrm>
          <a:scene3d>
            <a:camera prst="orthographicFront"/>
            <a:lightRig rig="sunset" dir="t"/>
          </a:scene3d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7344" y="0"/>
              <a:ext cx="8383" cy="15840"/>
              <a:chOff x="7560" y="0"/>
              <a:chExt cx="8047" cy="15840"/>
            </a:xfrm>
          </p:grpSpPr>
          <p:sp>
            <p:nvSpPr>
              <p:cNvPr id="10" name="Rectangle 4"/>
              <p:cNvSpPr>
                <a:spLocks noChangeArrowheads="1"/>
              </p:cNvSpPr>
              <p:nvPr/>
            </p:nvSpPr>
            <p:spPr bwMode="auto">
              <a:xfrm>
                <a:off x="7755" y="0"/>
                <a:ext cx="7852" cy="15840"/>
              </a:xfrm>
              <a:prstGeom prst="rect">
                <a:avLst/>
              </a:prstGeom>
              <a:solidFill>
                <a:srgbClr val="A80054"/>
              </a:solidFill>
              <a:ln w="9525">
                <a:noFill/>
                <a:miter lim="800000"/>
                <a:headEnd/>
                <a:tailEnd/>
              </a:ln>
              <a:sp3d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1" name="Rectangle 5" descr="Light vertical"/>
              <p:cNvSpPr>
                <a:spLocks noChangeArrowheads="1"/>
              </p:cNvSpPr>
              <p:nvPr/>
            </p:nvSpPr>
            <p:spPr bwMode="auto">
              <a:xfrm>
                <a:off x="7560" y="8"/>
                <a:ext cx="195" cy="15825"/>
              </a:xfrm>
              <a:prstGeom prst="rect">
                <a:avLst/>
              </a:prstGeom>
              <a:pattFill prst="ltVert">
                <a:fgClr>
                  <a:srgbClr val="993300">
                    <a:alpha val="80000"/>
                  </a:srgbClr>
                </a:fgClr>
                <a:bgClr>
                  <a:srgbClr val="FFFFFF">
                    <a:alpha val="80000"/>
                  </a:srgbClr>
                </a:bgClr>
              </a:pattFill>
              <a:ln w="12700">
                <a:noFill/>
                <a:miter lim="800000"/>
                <a:headEnd/>
                <a:tailEnd/>
              </a:ln>
              <a:effectLst/>
              <a:sp3d/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7344" y="0"/>
              <a:ext cx="4896" cy="39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329" y="10658"/>
              <a:ext cx="4889" cy="4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7C1E2E"/>
                </a:solidFill>
              </a:rPr>
              <a:t>Key Moments in NADCP History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0" y="38100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Roles of the Judge</a:t>
            </a:r>
            <a:endParaRPr kumimoji="0" lang="en-US" sz="5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14" name="Picture 4" descr="NADCP_Logo1_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01980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46741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6781800" cy="4876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3100" b="1" dirty="0" smtClean="0"/>
              <a:t>Predictable, consistent, fair, and  evidence-based</a:t>
            </a:r>
          </a:p>
          <a:p>
            <a:pPr lvl="1" eaLnBrk="1" hangingPunct="1">
              <a:buNone/>
              <a:defRPr/>
            </a:pPr>
            <a:endParaRPr lang="en-US" sz="2400" b="1" dirty="0" smtClean="0"/>
          </a:p>
        </p:txBody>
      </p:sp>
      <p:pic>
        <p:nvPicPr>
          <p:cNvPr id="5" name="Picture 4" descr="NADCP_Logo1_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10235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0" y="0"/>
            <a:ext cx="2286000" cy="6858000"/>
            <a:chOff x="7329" y="0"/>
            <a:chExt cx="8398" cy="15840"/>
          </a:xfrm>
          <a:scene3d>
            <a:camera prst="orthographicFront"/>
            <a:lightRig rig="sunset" dir="t"/>
          </a:scene3d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7344" y="0"/>
              <a:ext cx="8383" cy="15840"/>
              <a:chOff x="7560" y="0"/>
              <a:chExt cx="8047" cy="15840"/>
            </a:xfrm>
          </p:grpSpPr>
          <p:sp>
            <p:nvSpPr>
              <p:cNvPr id="10" name="Rectangle 4"/>
              <p:cNvSpPr>
                <a:spLocks noChangeArrowheads="1"/>
              </p:cNvSpPr>
              <p:nvPr/>
            </p:nvSpPr>
            <p:spPr bwMode="auto">
              <a:xfrm>
                <a:off x="7755" y="0"/>
                <a:ext cx="7852" cy="15840"/>
              </a:xfrm>
              <a:prstGeom prst="rect">
                <a:avLst/>
              </a:prstGeom>
              <a:solidFill>
                <a:srgbClr val="A80054"/>
              </a:solidFill>
              <a:ln w="9525">
                <a:noFill/>
                <a:miter lim="800000"/>
                <a:headEnd/>
                <a:tailEnd/>
              </a:ln>
              <a:sp3d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1" name="Rectangle 5" descr="Light vertical"/>
              <p:cNvSpPr>
                <a:spLocks noChangeArrowheads="1"/>
              </p:cNvSpPr>
              <p:nvPr/>
            </p:nvSpPr>
            <p:spPr bwMode="auto">
              <a:xfrm>
                <a:off x="7560" y="8"/>
                <a:ext cx="195" cy="15825"/>
              </a:xfrm>
              <a:prstGeom prst="rect">
                <a:avLst/>
              </a:prstGeom>
              <a:pattFill prst="ltVert">
                <a:fgClr>
                  <a:srgbClr val="993300">
                    <a:alpha val="80000"/>
                  </a:srgbClr>
                </a:fgClr>
                <a:bgClr>
                  <a:srgbClr val="FFFFFF">
                    <a:alpha val="80000"/>
                  </a:srgbClr>
                </a:bgClr>
              </a:pattFill>
              <a:ln w="12700">
                <a:noFill/>
                <a:miter lim="800000"/>
                <a:headEnd/>
                <a:tailEnd/>
              </a:ln>
              <a:effectLst/>
              <a:sp3d/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7344" y="0"/>
              <a:ext cx="4896" cy="39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329" y="10658"/>
              <a:ext cx="4889" cy="4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7C1E2E"/>
                </a:solidFill>
              </a:rPr>
              <a:t>Key Moments in NADCP History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0" y="38100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Incentives &amp; Sanctions</a:t>
            </a:r>
            <a:endParaRPr kumimoji="0" lang="en-US" sz="5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14" name="Picture 4" descr="NADCP_Logo1_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01980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5" name="Object 6"/>
          <p:cNvGraphicFramePr>
            <a:graphicFrameLocks noChangeAspect="1"/>
          </p:cNvGraphicFramePr>
          <p:nvPr/>
        </p:nvGraphicFramePr>
        <p:xfrm>
          <a:off x="517525" y="2057400"/>
          <a:ext cx="6111875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Chart" r:id="rId3" imgW="8048516" imgH="4419453" progId="MSGraph.Chart.8">
                  <p:embed followColorScheme="full"/>
                </p:oleObj>
              </mc:Choice>
              <mc:Fallback>
                <p:oleObj name="Chart" r:id="rId3" imgW="8048516" imgH="441945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057400"/>
                        <a:ext cx="6111875" cy="365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NADCP_Logo1_2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610235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0" y="0"/>
            <a:ext cx="2286000" cy="6858000"/>
            <a:chOff x="7329" y="0"/>
            <a:chExt cx="8398" cy="15840"/>
          </a:xfrm>
          <a:scene3d>
            <a:camera prst="orthographicFront"/>
            <a:lightRig rig="sunset" dir="t"/>
          </a:scene3d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7344" y="0"/>
              <a:ext cx="8383" cy="15840"/>
              <a:chOff x="7560" y="0"/>
              <a:chExt cx="8047" cy="15840"/>
            </a:xfrm>
          </p:grpSpPr>
          <p:sp>
            <p:nvSpPr>
              <p:cNvPr id="10" name="Rectangle 4"/>
              <p:cNvSpPr>
                <a:spLocks noChangeArrowheads="1"/>
              </p:cNvSpPr>
              <p:nvPr/>
            </p:nvSpPr>
            <p:spPr bwMode="auto">
              <a:xfrm>
                <a:off x="7755" y="0"/>
                <a:ext cx="7852" cy="15840"/>
              </a:xfrm>
              <a:prstGeom prst="rect">
                <a:avLst/>
              </a:prstGeom>
              <a:solidFill>
                <a:srgbClr val="A80054"/>
              </a:solidFill>
              <a:ln w="9525">
                <a:noFill/>
                <a:miter lim="800000"/>
                <a:headEnd/>
                <a:tailEnd/>
              </a:ln>
              <a:sp3d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1" name="Rectangle 5" descr="Light vertical"/>
              <p:cNvSpPr>
                <a:spLocks noChangeArrowheads="1"/>
              </p:cNvSpPr>
              <p:nvPr/>
            </p:nvSpPr>
            <p:spPr bwMode="auto">
              <a:xfrm>
                <a:off x="7560" y="8"/>
                <a:ext cx="195" cy="15825"/>
              </a:xfrm>
              <a:prstGeom prst="rect">
                <a:avLst/>
              </a:prstGeom>
              <a:pattFill prst="ltVert">
                <a:fgClr>
                  <a:srgbClr val="993300">
                    <a:alpha val="80000"/>
                  </a:srgbClr>
                </a:fgClr>
                <a:bgClr>
                  <a:srgbClr val="FFFFFF">
                    <a:alpha val="80000"/>
                  </a:srgbClr>
                </a:bgClr>
              </a:pattFill>
              <a:ln w="12700">
                <a:noFill/>
                <a:miter lim="800000"/>
                <a:headEnd/>
                <a:tailEnd/>
              </a:ln>
              <a:effectLst/>
              <a:sp3d/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7344" y="0"/>
              <a:ext cx="4896" cy="39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329" y="10658"/>
              <a:ext cx="4889" cy="4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7C1E2E"/>
                </a:solidFill>
              </a:rPr>
              <a:t>Key Moments in NADCP History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     Predictable Responses</a:t>
            </a:r>
            <a:endParaRPr kumimoji="0" lang="en-US" sz="5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35842" name="AutoShape 2" descr="http://web.mail.comcast.net/service/home/~/?auth=co&amp;loc=en_US&amp;id=591568&amp;part=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4" name="AutoShape 4" descr="http://web.mail.comcast.net/service/home/~/?auth=co&amp;loc=en_US&amp;id=591568&amp;part=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430934" y="2923401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3.9 </a:t>
            </a:r>
            <a:r>
              <a:rPr lang="en-US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endParaRPr lang="en-US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31334" y="3685401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1.8</a:t>
            </a:r>
            <a:endParaRPr lang="en-US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 rot="16200000">
            <a:off x="-497168" y="3453927"/>
            <a:ext cx="173797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 smtClean="0"/>
              <a:t># Crimes averted</a:t>
            </a:r>
            <a:endParaRPr lang="en-US" sz="1500" b="1" dirty="0"/>
          </a:p>
        </p:txBody>
      </p:sp>
      <p:sp>
        <p:nvSpPr>
          <p:cNvPr id="35" name="Rectangle 34"/>
          <p:cNvSpPr/>
          <p:nvPr/>
        </p:nvSpPr>
        <p:spPr>
          <a:xfrm>
            <a:off x="4876800" y="152400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0" y="28194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4.3 </a:t>
            </a:r>
            <a:r>
              <a:rPr lang="en-US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endParaRPr lang="en-US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90742" y="5819001"/>
            <a:ext cx="771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p &lt; .05</a:t>
            </a:r>
            <a:endParaRPr lang="en-US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2400" y="6382435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Rossman</a:t>
            </a:r>
            <a:r>
              <a:rPr lang="en-US" sz="1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et al., 2011; Zweig et al., 2012</a:t>
            </a:r>
            <a:endParaRPr lang="en-US" sz="1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7284" name="AutoShape 4" descr="data:image/jpeg;base64,/9j/4AAQSkZJRgABAQAAAQABAAD/2wCEAAkGBxQQEhQUEBQVFhUXGB0aGBcYGBggGxogHxkbHCAcHx4eHSggGh0nHx0hIT0iJSkrLi4uFx81ODQuNygtLi4BCgoKBQUFDgUFDisZExkrKysrKysrKysrKysrKysrKysrKysrKysrKysrKysrKysrKysrKysrKysrKysrKysrK//AABEIANUA7QMBIgACEQEDEQH/xAAcAAEAAgMBAQEAAAAAAAAAAAAABgcEBQgDAgH/xABIEAACAQMDAgUBBQUECAENAAABAgMABBEFEiEGMQcTIkFRYRQjMnGBFUJSgpFicqHBCCQzQ1OSsbKiFhc0NURUY3SD0eHw8f/EABQBAQAAAAAAAAAAAAAAAAAAAAD/xAAUEQEAAAAAAAAAAAAAAAAAAAAA/9oADAMBAAIRAxEAPwC8aUpQKUpQKUpQKUpQKUpQKUpQKUpQKUqtfGrrgWFsbaFh9pnUjg8xoeGc/BIyo7dyf3aDz678YrexYxWgFzMCQ2CRGhHywHrP0X4OSO1QLX/GHVYyBi2iEkYdDGFkwrDg53sNw+COCORVT1vNahtobe3jhYSTsvmzyDJVNwGyFT2yq5LcfibGfTgBnXHW2oX0iJcX0iKzKC27Yi5ONxEYAwM57e1bvpXQDLqz6dq0s2cOoxK2DIBuRsnuCvqHzlfyqQ9GeCiXdrb3NxcsvmgSFI1U+g8qAxPDbe5wcE4xxzn+J/h/eT/YJLYNJOiiCRwx3egkxyM2AB75bjBI5oMqHwo1G2nV7PVWVMscv5m4fwgrkpJnsc4H0PavR/FC8024Ntq1sjrG6JLcwbwv3i7lYAr6jgNwMZ2NjtWs6L1HUrDUtmqXTGPy0Mscjs5BmYJGFC5G4PtyQcBd35VP+renLN5XuL6dIkb7OcOUADQSOwIL8eoSFCMdifmgl1ndJMiyRMHRwGVlOQQexBr2qreiuoreyumsoriKWymkJtXjZSIXcljbvjtuOShPfBHJzi0qBSlKBSlKBSlKBSlKBSlKBSlKBSlKBSlKBSlKBSlKBXNvjZpbT6rcG2Bk8q3SSfBGIgBjnP8AZ2nHf110ixxyarXwqtI76PUbyVFZb6eRdp/4S5UKc9s7jkZ+KDmelXL1X4FTCUHTXRomIG2V8Ome5yFwyjv/ABfQ1rJ/ArURu2PbMATt9bgsPY42YGe2Ce/05oIDpXUV3aAC2uZolDbtqSMFzxyVB2nt7jmrA6I8XJbYym5gkvLmdlAk83BKgEJEE2EABmYjb7yHisWDwQ1NjyIF4By0vz7elTyP6fBNSS26Vh6e2S+fby6iYztSWQhULAgNFGsbSStkbBnbnntnFBq+rtcuLR3ub4Qi/mkgdLZeVgSHLL5mGyCXKttzz5ZzxxUFjivtbujgSXM7dyeyjJPc+mNBntwOeK9D0vqF1I0ksMoZ2y0tx92CT7l5do/xq/umYbKx0t4YriGGRLffcyQSJJIjbPVJxktg9uPoPaghNr0yLaN7C805YZLmPbFeQySSI0sal0yGY+W2QTkEZ5GMZItXw81c3um2k7EszRgOx7lkJRj+rKah3gR1G97azx3dw00yyE4diW8sogH127t35ZrceDaiOweD3t7meJhnsRITjuccGgndKUoFKUoFKUoFKUoFKUoFKUoFKUoFKUoFfjsACScAck1+1W3i/q0z/Z9LsiPPvSQ/b0xYw2fgHnnHZGoJ/puoRXMYkt5EkjOQHQgqcEg4I+orKrB0PSYrOCO3gXbHGu0D/qT8knJJ9yTWdQaTrXVxZWNzOSAUibbnHLEYQc/LECtT4RaX9l0m1U93XzT/APUO4f8AhIrM8ROm21Oxlto3CO21lLZ2kqQwDY5AOO/OO+D2qoPDzxKuNMkFjqSs0Mcnkl2PqtzkjBPZ0GO2cgA4JAAoOhKVjtfRh0Quu+QFkXIy4XGSo9wMjt81kUCoD4lX2rqUi0i3DK6+qfKblOT6QGIC8AHcc/i4wRU+pQcT6pcSySsbh3kkB2s0jMzcHGMtzTStRktZkmhYrJG25SM/0PyCOCPcEipV4t9MNp+oS4DmKYmWN2BwdxJK7sncVPHPPYnvkwqg67/8prK1EBu5IIbmdIgUA9ZLdhjG8Rhi2C2AOc45rU+ExydUYD0NqU5Q/wAX4cnsOP8A8/FcxT30sknmvI7SZB8xmJbIxg7jzkYH9K6l8G7MxaTbl+Xl3ysecne7EE55J245oJtSlKBSlKBSlKBSlKBSlKBSoX0p1dNc6lqFlcRon2dsxFc5KE8bgSckgq2Rj8XapjLIFUs3AAJJ+g5NB91XPjtrMtrpyiCR0kmmVMocNjDMQCORnaBx847Gt54b9Vvq1q1w8IiHmsigNncoCkN2HuSv8tRLrkNf6/p1ljEcA+0sR787sH4H3ar/ADmgsbpyyeC1gildpHSNVZ2JJZgoycnnv81sa8bu6SFGklZURRlmYgAAe5J7VGPEDqDydPLWzB5brbDbbcEO8vClT2PpJbPbgUEnuLlY0aR2ARVLM2eAAMk5+MVWfhRYvfXFzrNyuGnJjt05OyNTtJ5/uhcjHZ/4q9OqrIW1rZaHZEh7j0Ow7rEPVNIf7/q44zlh9KsbTrJLeJIol2pGoVQPYAYFBkUpSg13UWpfZLW4nOPuoncZ9yqkgfqeP1qiNW00GCC81W3v5N0QluJYRGscpdsxB+eCoYKTgHsParT8ZEc6Pd+WWBCqTt7lQ67geRxjOfpmo7daompaXpdlD6jd+Skq5OUigIMzHHbDJtycZzQbrofp4zafpUtySJ7ZC8bAYIV1ZVRsjJGwrkDGSgqvPEzQtVgKvfX8stlkB5YlVdmTxugV1Dc45BOP8DfwwuAMD2A/yFQ7UujrRrVoNRYSQ/aGaAszK0fmt6U3buTvYqPbBUY4zQVb0p01MJY0g1e6t2k9Sh7a5QOMdxvYRvx8n2qz+ktJ1GCXdJqUV7bH8W6PDjg/gZWIHOM5JGB2zW+0vp+3trc2qgtE27KSuz7gfxD1k+n6Djn61l6PpUNnCkFsgjiQYVRnjnJ5OSSTzknJoKw8eul45LZ717iYNFsVIScxHLBTtXGUY5zuzztqlOlOnzfSSbn8qGGNpZpiu4Rqo/hyNzE4AUHJz9K6z6l0KLULaS2uN3lybd204PpYMMHB91FQ3W/D61tLGSOzmWy+8SaSZ/vNwiJcBt5/CDhsD3XscnIQC50u1j0icy2Rt/MYpatJE5uWaONpfNkdsBVcDGEG0ZPJHIvnSI1WCFUVUURqAqjAUbRwB7AVUPWBn1S00m3vFAnnuzuABQtEu5TKEb1KChDcj9BkCrpUYoP2lKUClKUClKUClYGvaotnby3Do7rEpcrGMsQO+Bkdu/0ANfui6rHeQRzwNujkUMp9/wAj8EHgj5FBnUqvepdTurLWbOSSU/YLgeRt/dSQhsZGO5O3DfG4cAVYVBXFmvl9UTbh/tbAFcDHaRByff8AAeR9B7VL+sLjyrC7ccFbeUg5I7Rt7jkVGerCYdb0mRf96s8L9uwUMo+fxHP6VvfERgNLvs/+7S/9hoNV4M2wj0e1259QZjn5MjVrehrcXGs6te5yEZbVMdvSF35455Rff3P0rd9HOLPRbZ3IUR2gkbIxj7vzDkfr+teHhDp5i02KRzmS5ZriQ/JkOQf+ULQeXiXIbo22mRsQ13IDLjPpgj9TkkdskBR2zyK8Lq5W41f1MFtNLhMkhJ9AmdTjP0SLJz7GvFJHtZdT1e+jKbF8i2jbG7y0PGDzjzZSMD6+4IrRDR3a3ttIZz9qvWN3qMqj1LGW3nPPpYnbGOCPSeOeQlHh5aG5kudVm5a5Yrb5z6LdDhAAfwbyNxHbsfc169LatLqV9PcRyEWMGYIVGNs75BebOOVH4RyR78cg+XXF4W8nSLA7JZ1Acr/7Pbjhm+hIGwD6/lW80qe0sXg02DCusRZY1HZFOC7H2LMScnkkk0G/pSlBg63pq3dvNA5wssbRkjGRuUjIz7jOf0qiPCrUY9Fm36idiXCyQq/J8p4ZcOhxkbSWB3D3+mTXQtVXpuyBtThltlvDa3vnrG4iLpHOok3x7xgsDk7cg+2c4FBKby4eS8glOnvLHGdsN0s0RCiVVDOI949GMDdy2N2Bzzh6R1RBqzXWn3lu8Mqgh4JSAZIyThlIw2cYbjtuBBPevTQuurEK0c18gkWSQkTqYXQNIzLGVkx+BSEz77R81lasmmXU1tNLPB50UgMLrMqsT32ZDepTj8J78/Wgy9F6b+yCFY55nji3+mYrIx3AAYcruQKAcBcA7jmt9Wv1bWI7UwiXcBNKsKkDgMwO3cfYEjb+bCthQKhnUWm2d7Ot1Nc+nTi/moGGwEhXIf8AoMgd8YPuK3vVetrYWk9y+D5SEgE43N2Vc+25iB+tV1cdMwR251e/RzNJGkslmpIhknOBGCnLFixX0kn1E/lQZ/h3ax315Pq0jFmlZktEdsskKHYzBf3ctkcdsn3Y1ZlUB1+82ifseaNgLpUmMx4O8s6yOjccoXkf8s5GDVv9FdWQ6pbrNCQGx95FkFo29wfp8HAyP6UEgpSlApSlApSlB8ugYEEAgjBB7EfFVd0MP2LqU2lyMfs8/wB9ZszE/IaP43flj8P9oVvOnuuna6NnqVsbOdifJyS0cwHPpfABP/XtweKy/EjpQ6lagQlUuYnWS3lJI2MCM+oDIBH+IU+1B9+JXTf7S0+WFRmQeuLkD1rnHJ7ZBK/zHtXv4f68L+xhlJPmBdkoOciRQA4Ofrz/ADCt5Zb/AC083b5m0b9udu7A3YzzjOaw9W1GDT4JZ5isca5dyABuJ+g/E7HA+SaDJubCOVo3kRWaIlo2IBKEjBI+DjivS6tklRo5VV0YYZWAIYHuCDwRVa2XjJAH/wBdha3ikTfA25ZHdc/vxploie4zwRnn59v/ADto5H2fTtRlBOARD3PPbBOex/pQTPqLQ1vLSS1DmJHUJlAuQoIyoBGACBt+gNbCytUhjSONQqIoVVHYADAH9BVey+Kcicy6RqKAnAJiP+YHPfj6Vm2Xi1pzuEmaW2c49NxEy9/kjKqPqSBQTa5tklXbIquuQcMARlWDKcH3DAH8wKj1noH2E312m+5up9z84BIUHy4V9lUds9z7+1SC0u0mQPE6uh7MjAqfyI4Ne1BXumxHR7We+vsS3904yq92kbiO2j7nA7cZ7E8gCt30PoUluklxeFXvbkh52HZcDCRL/ZRePzzyaypunfNvlup5PMWJcW8O3CxMRh5Cc+tyOASBtH9arzxb8VXspTaaeQJl/wBrKVBCEjIRQ3BbHJJBAzjvnAW+zAck4qL6x4h6babhLdxFl4Kod7Z+MJnB/PtXLvUHVF3qBBvJ3lxyASAo+oVQFH6CtPQXzr3j5GuVsbZn+HmO0e/Oxckj82BqIdI6/Nq+pzJdPta+t3t8og2rhModuc4BX5zz35qta3PR+tfYL23ucbhE4LD3KnhgOR6tpOPrigu+7vdbtR5V1p1vqIXAWdQCWHtuXvn+Ufr3qwI+n7eaBVuLO3XeqmSLYhAbAJGQo3YPv9Kz9L1SG6QSW8iSIQCCpB7/AD8H6Gve5uUiUvIyoo5LMQAPzJ4FBpOsLF5ooFiQsVu7ZzjHCpOjM3J9lB7c1ub28jgRpJnVEUZZmICgfUmq+6k8YrOA+XZhrycnaqxA7CxxgbserJPZA3xxUWvLSW9lSbqCRix5t9JtslyccF1DZTjJJY555ZcbaCRXt2uvXKNwNJs3MkkrnalxIo4Azj7tM8k8Hn6VudNR9WuI7uUbbGBi1qjAhpnxgXLA/hQAnYCMnO7jjP1pvTkt2IzqEccNvHjytPiIMa4A2mZhxKR7IAEGAfVWq8cOrvsFl5ELAT3OUHfKx4w7D4PIUdvxEj8NBSnil1SdTv5JFOYY/u4R7bVP4v5jlvyIHtUf0TWZ7KVZrWRo5F7MMdj3BByGH0IIrApQX90Z44xOoj1NTE4/3yKSjfmoyyn8sj8qtvTdRiuY1lt5FkjbkMpBB/8AsfoeRXE1bTp/qK5sJPMtJmjb3x+Fvoynhh+YoOz6VS/SXjtGyhNTjKP/AMWIZQ89ymdy4Hxu7dvargsb2OdFkhdZEYZVlIIP6igyKUpQaPq7peHU4PJn3DDBkkQ4eNh2ZT/h/wDorcW8WxVXLNtAG5jljgYyT7k/NelU91x4iXD3klnpcgR4iEG2NZJJpiceWob0pGvO5z2Kn6UHl194iFr+SxjmmgiiG13tlDTzyHbiKM/7vk4z3ypHxWRYeHt7qUaDUriaK0EnmJZs/mygY43zNghuTwQcAken2lPQXQosWe5um8++my00pAwpY5KxjAwPbPvjsBwJrQaLROjbGyx9mtYUI7PtDP8A87Zf/Gt7SlArF1DTYbhdtxFHKv8ADIisO+ezAjvWVUG8SOvv2Z5cMMRkuZsCPdlYhk7QWc4B5/dBHHcqMGg8L7wvjjYy6VcTWEpOT5bM0Tc5w0ZbBH0zgZ7V7aP1pLbzLZ60iwTtxFOmfs8/5MfwP/ZOPbtkCsjw56la8SWOe5t7i4jbL/Z1by0VvwgOfTJ2PK/lzjJkmtaTDeQvDcoskbjBU/8AUHurD2I5FBoPEvrFdKs2kBXz3ysCH95vc4/hUHJ9uw7kVybPM0jM7sWZiWZmJJYk5JJPJJPOasPxj6evLOSFZ5pLi1UFLaR8FlHBKOQBl/qe4XjGMCuKBSlKBSlKD3s7ySFt8Mjxt/EjFT/UHNXz4S9Mw6nYi51QSXLiVvLM00jqqrt/cLbR6gc5znHwcVz/AFeXRlzKdBgs7U4ub2WaNCcjagJMshPsAvpyPd1oNV4a6RZXurXotpriFF3NbiJthaPdtf1Y3IOVwBhtp78Grz0Tp+2sgRbQom78TAZd/qznLOfqSa5Z8OtcNlqVtMy+lCUkwMYQgqzNjvtB3ZP8NdcIwIBByDyCPeg8ru5SFHkkYKiKWZj2AAySfyFch9edTNqd7LcNnaTtjU/uoPwj/M/VjVv/AOkN1T5cKWEZ9UuHl+iA+kfzMM/yfWuf6BSlKBSlKBW56b6putOcPaTOnOSmco395DwfjPetNSg6R6N8abW62R3g+zSngsSPJJx33H8GfhuBkcmrOt51kUPGyujDKspBBHyCOCK4gq2/Ca61oWzjT0V7cN6fOwFB53bCe4z3A4B+pNB0Fe3SQxvJKwVEUszHsABkn+lVp4Q9Oo8t3qrKwa5mlNvu4IiaQtux8sePyXjhq2XjFO0ltBYxEiS+nSEEZ9KhgzsQO4HGRkcE/FTmytUhjSOMBURQqqOwCjAH9BQe1KUoFY95fRwhTNIkYZgql2CgseyjJ5J+K13UnU9tp6oblyDIwSNFUs7n+yqgk4+fqB3Iqu9dmk1Ge80fVFjWUgzWEoG0NjOwcknOMg49lkHsKDQdXdV3T3s6alcXWnQRKWhggyJJ+6jbKvpOe5JJUYxjIJqSQW6a9osVvNcwTX6xeaqrMpdXG4IZFU5HpYK2RwWrW2OjP1LpFlJuj+1Wsvls8och1XAYMeSSV2MTzkgjjPFlaN0VY2cxntrZI5CMbhngfQE4XPvgDPvQQnoiy1wiGN0tbC3iwrKsSl5AMZO0MwycfiyvcnmrWrQdcdQnTrRp1VWbeiDeSEBdwu5yASFGc/pWoh6tuQ5CRW9/GFDM1jMpkQHO0mJ2wc442uex4oJJ1FosV9byW84ykgx9QfZh8EHmuPtf0l7K4mt5R64nKn6/DD6EYI+hFdaaZ1jaTsE83ypjj7mcGKXn22Pgt+mRVX9Q9Pya4u8xAyefNELmPb9yUlZVilQep4SgUh8llYtxtPIUXSt11L0rd6c5W7hZBnAfGUbv+FxweBnHf5FaWgUpSgVJNL6la1s3SB3FxISm/J+6h4YrH/C0j9yPaMfxcRutroGkfaWYu/lwRjdNKQSEXOMAfvOx9Kr7k+wyQEp8GJwt/wCXMhaC6je1kODtHmLuAyB3bZjHwSfarw6B1nyrae3vHIl09mjlZu5iUFo5OO4Mfv3O01QiJK6rc24e3hgJezj/ABl3iKtJIc4HAG55cYyEUA4AFj+MutQCxiuLcAT6hEiMwY8wriQ5AOCclUyR2ZhQU51Zrr6hdzXMneRsgfwqOFX9FAFailKBSlKBSlKBSle1pbNK6RxqWd2Cqo7kk4AH1JNBMfCnoj9r3TLISsEIDSkYycnCoPjdg844Cn3xXUen2MdvEkUKhI0UKqjsAK0fh90kmlWiQDa0h9UsijG9j+ZzgDgfl2GTUloK81EGfqW2QgFbazeYfOXYxknP5jtirDqu0m29UMG/e07avb/jBuefoe30+tWJQK+JplRSzsFUdyxAA/MntX3Va691jbXVz9gvY0awulKw3SyAo7qQGB4whV+Ac8EKezZARrrq01KO+bV5IY2t7ORRDHv3b4ucygDseQcnBBIOCFzU71bp+w6jtredixX8UckZCuOfUhyD7jBBHBHFajw3kltLi50a7PmrCnmQOed0LEDYw9sbgMf3h2Aqf6RpcVpEsNsgjiT8KjOBk5PfkknnJ+aDz0LRobKBILZAkaDge5+ST7k981q9S6pK3RtLW3e5lRA8u1kVYlP4QWcgF29l/XgVJKr7xC6DnupPtWmXLW11tCvtd0EwH4QxQ8Eds4OeM9qDO1HqGC4ieDUrG7ijcYfzIC8Xfg+ZDvVcYzuyNu3PHBqOdNI+mgro0lpqFozlmhR41ulzg4Dg7ZsAk+vDYwPithpHWL6bEsGqWVzAI1wbgFp4n9yzSDLAsSTg5/yreQJpOrjcq2lye59KFx+YI3r+uKDG03qHTtaBt5o1MqcvbXMYEiHscBh3HbKnIz7Zrws+hn015JdHlCK/L2s+5oWI7FWB3xNjIz6u/bgVj9Q+ElpdFWjluYZEOUYSu4U5zkCQkjnn0le1Y+lT6vpJ23oOoWg486LJuIx7FkPqkHHI9R5zuPYhtU6rhmzaaxb/AGV5BjZOVaGXn9yX8DHPscHtiqz668E5YmaXSz5sZ58hj94vbhWPEg798HGPxHmrwkgg1C3XzY1lhkUNtkT55BKsMqR+hFaCHoBICPsV5e2yrwsazb4h/JKHH/8AaDlG5t3iYpIrI6nDKwIYH4IPINeVdLeNfQv2+2NzbR5uoeTtHqlT3XA/Ew7j34IHcVzTQK23TumLPITMXWCPDSsi5fBIVUQdjI7EKM8c5PANamtjouqvaszRD1lSEOT6GIKiQAHlwpYAnsXyORQSLrfVyWa3iCjCgSiPGxAhLLboV4McZOS378m5jnC1gda60Lk20cf+ztraKJcHOW2BnP8Azkj+UflXo9utraSK7FZJAFO0Hc7B1JiJPaOMAFuMmQgchCRF6BSlKBX3HGWICgkngADJP6VtulOmLjU5xBaqC2MszHCouQNzH2HPtk/Aq4NG6Kgjl/Z9gRJMoH7QvcDdEjZBhiHZHfBXIyVG7OewCkn0qZYlmMUnlNnEm07Thtp57fi4/OsOuqfE+SPT9EnjiUKnlrBGnwGITHPchcnJ+K5WoFWp/o/9Ni5vXuZFVo7YDGf+I34SB9AGOfY4qu9C0Se+mWC1j8yVgSFyo4AyeWIA4+TXTnhH0i+lWWycDzpHMkgBB28BVXIHOAM+/LHFBN6UpQVp1mfseu6ZdHhJ1a2c89znYD8ZZx/Q5qy6iHipoz3WnuYB9/AyzwnHIaM54+pXI/Mitr0Zrw1GzguRgGRfUoPCsOGX9CDQaTxf157HTZWhDeZKRCrLn0bwctkdsKDg/JFQvwq09dWtJIJlX9nRIsSwkLvafiSSfePWhyxAAOMPj2NXTUG0nw/+xao15ZzmKCUMZrbGVZjnGDnCruO75BBA9LYAbfpPoy203zGg3vJJ+OWVt0hA7LnAwo7YHwM5xUipSgVS3WHVMtjf3cF9btLHcmP7KzTtHEgVSo5zhAGYliCCO54waumvC8tI5kKTIkiHgq6hlP5g8Ggill0wGQPZahcxgjBVJlnhzjBA85XJH6j8qiXVXh026OR9Qt4pndVil+zJDI0h9g8LrliARyp+le2o6XpPmPJYm9tmU7HuLCO48oEE5UlEZGAIwdox9a1l7rM6snm3mmajHC/mRrcuLecMu4Z2ttTcASAzZ5weCKDY/bOotKA82OLUYR3ZMmUcduAHJ+pV+3fkVt+mPFq3u5RbzQXEE/AKGMsASQO6jcvfOWUAD3rD0/xhTn7VZzJg+p4GSeIcHGXQgc4PAzUm03rawukkls5FnlVGPlIMTuFGdoR9rN/0oM2fq21jvFspHZJ3/ArRyBX4z6X27D8d+4x34re1FdM63sbpJZcsn2bDSiWJ1aLI7nK9/nbnHvwa85evIoJdl6ht4nP+r3O4PbzKeVIkXhCRzhsce5oJdXPPjl0CbaQ31sp8mVvvUC8RMf3uOyMfnsx/tADoOGVXUMhDKwyGBBBB7EEcEV8Xlqk0bxyqGR1Ksp7EEYIP6UHEVZWmXRhljkBZdrA5XG4c91JBAb4PscGrb8QfBlLSCW6s5/u41LtFL3AGThXUcnsAGH5tVTXmlzQpG8sbqkq7o2IO1x8qexoMnVbxLgvJjy8bUhhRfSqDPds9/ryWZmJx76qs671EvFFCFVUj3HgcszEbnY9ycBVx2AUY7knBoFbzozpuTU7qO3i4zy7ZHoQEbm574B7e5xWjrM0nVJrSVZraRo5F7MvfnuPgj6Gg6+6V6YttMhENom0cbmPLuf4nb3P9AM8ACsS/6l03TvM8ye3hLMZHVdu9mPBYqmWZjjvgniuXNb6wvr3/ANJupXGMbd21P+RcL+uK0dBb/i94n22o24tbNXI8wM0rjaCFBwFGd3JIOSB27c8VBSlBfH+jn04Ak18+dzEwxj22jazHHySAP5W+auuo34c6MLLTbWHnIjDNn+J/W36ZYipJQKUpQKqpG/8AJu/YMNul3jgqRjbbzEdu+dhC5z2Ax/Cc2rWv13Rob2B4LlA8bjBHuPhgfZh3BoM9WyMjtX7VS6brlx05ItpqZaWwY7ba7AyYwBxG4HOAPbuMHGRwtqWl0kqLJE6ujDKspBUj5BHBFB7UpSgUpSgpy78P72wuvNs993Y+Z5osvtLRYbduHH4HCsAw9zgAg453EnitZq5h1O1uLV+ciaIMpAOOCMls98hccd+1WXVd+LXV+n20D291GlzK6nbBwSpI4ZmHMX5j1fHzQbFX0W/UEGyfb2IKK6/kRh1/TFfGn9JaZogkvY42UKOX+8lKKTj0gbmA55IzwOTjNcpVOemuuGsrYJb3F3BMgOFGyW3k5Zh92+DCSTglcg4zig6nQhhkdiM9vkVGNN6baCSaDZC+mygssLDmFjjcgUgq0THLY42k4AxUQ6Z8b7eZB9shliZQPMkRS8Sntnj1qD8YPxk96sXQ+orW+XdaTxygd9p5H5qeR+ooMDpzo6GwmeS2luBG67RbtJuhTkHKKRlT7d+zH9JHSlB8ugYEEAgjBB7GqP0FPK07VNNmQSLZ3IyHUFhA8g3Oo49aqGkBHuRj2FXlVDeI2o/szWLx5Yy8V9ZGMAEYyUEYJ3ccFOQD2INBP+n9EttUs1/aNtBJcR77edtqhw8ZKMQygFd2A4xjhxiudOutB/Z19cWwyVRvQT7owDL+ZwQM/INdI9CgxXV/AxJI+zTH4BktwjYOecmLPYdxUG/0j9AJW3vUH4cwyEDnByyE8ds7hk+7L80FE0pSgUpSgVn6BZC4ureE9pZY0P8AM4X/ADrAqb+DFsZNXtvuvMClnPfCYU4f9Gx39yPfFB1ZSlKBSlKBSlKDxvLRJkaOVFdGGGVgCCPgg96rl+gLrTHMuhXJVSfVZzktEw/stnKn/Hn8XzNep+pLfTYTNdPtXsoAyzt7Ko9yf6DucDmudurvF6+vWKwubaHkBYj6yP7T98/3cD6e9Ba6+KRtJPJ1i0ktpAN2+IrLHtzjedp3IC2F7Nyw7VJbXr7TZBlb62HGfVIq9/7xHP0rljp2/jjmY3T3IikVklMDL5jqxBIO/hgcZwfcCpbofROnak4Sz1Jo5CeIbmEBz8BSH2ue/Ck0F9z9e6ane+tv5ZVb/tJrV3nifaBS1sk9yAcF44yI147tLJtRR7d+9R3RPDzULCFY7Z9Mkwx9c1u28Bu53jJYjsAfYnngVndQdGXN1A37Z1T/AFZMO6RQxxqNvuXOSffggjOOKCPz+IMuoXEFs90lnHO4TbaHzZwW9KhpsCOMFscx5IyOwya1fU3hLaRS7f2n5UhXd/rKcMSePvchRk8e55rZdPdNLvR9E01cKcrfaiXwcHIaOIYP1D7R2qdDpS+mXF3qsxzkMsEUEa4PGBlGJ/M5oKO1Pwe1OEZjjjuFOMNDICDn3Abaf8KheoaZNbMFuIZImIyBIjKT+jAV0knhzc2h36bqU0bcExyqhhY9zlECqufchScknua3Oh6gmppNaalbx/aICouIWXdGcjKSRk5yjAZH7y9j7EhRngbplxNqSSQZEUYP2g59JRgQEI/e3Edvlc+2auLqTwnsrtzLDvtZicl4DgE/Vew559O3NSnQenbawVltIViDtubbnk/mSTgZ4HYe1bWgqteiNchysGs70OOZVJbsf4t//dWs1rwn1KaLc+qyTTAZEbmQR544DbzjsOdo5H61c9KCobPxVn05Fh1uyuFlUBfNQKRLgd+SFJ7ZKsRkngdqiGk65Hr+uxS3rrFBHzDDIeG2kFY/4dzH1HPfBHxXRNxAsilJFVlPBVgCD+YPBqifGjw6t7cQ3NmFgWSVYpRyIk3D0yYAJRRjBxnuMDOchZmlf+ur3/5W3/7pq2XW2ifb7G4tuN0iHZntvHqT8vUBVd+CmlXNpe30V6SZFih2kvvBTdJtKtk+n4HH5CrdMoztyM/GRn39v0P9DQcQMMHB4NflS/xY0kWmq3SLnaz+auf/AIgDn/xEj9KiFApSlBfvhn0vpGr2O5rNVlRtswWWf8WOGUl8hWHO3sDkc4zU86U8PrLTJXmtEdXdNhLOzAKSpIAPyVByfiql/wBG7UCt5cwe0kIfOfdHAxj3yJD/AMtdCUClKUClKUClKUFI+O3SV/eXEc9vG00CRbQqcsh3Esdndt2R+HP4ecYqur+10yGyIH2r9oAoGimTaq4OXAC+xH8RzyO1dZ143NpHKMSojj4ZQR/jQcV3t0JCuI449qhcIG5wSdx3Ektz3z7CsaurNb8J9Lus/wCriFiMBoCUxznIUfd5/NT/ANKgGteALgE2d0rH+GZSPf8AiTPt/Z7j68BsvBTxIa5Isb1i0oH3MpJJcAcox92ABIJ7gH3AzInt/wBuXziUA6fYyFAhHFxOvDFs940zjHuT7jiqZvvDPVrB1lSBnMbBkkgYPgqdwYKPXwR7r7VZHRnTWtPaRW8kyafbruz5a5uXy24liSQpJJOQQfpQWhq+t29mu66niiHON7qCcfAJy36fNQmfxWSclNJs7m9cHG5UKxAk4G5yCVHvyB+YrK0rwm0+I77hXu5s5Mlw7MTxjlQQpGPkGpvbW6RqEjVUUcBVAAH5AcCgr59G1rUkUXlzFYRnlktdxmPvgvuwp9vScfQ1JOjujrfS0cQb2eQgySyNudyM4ye2Bk8D5qRUoFKUoFKUoFanqvRhfWc9s2PvYyoz2Dd1P6MAf0rbUoKI6X6vNisV9dRzP5cLWF0sajckkUgaJ33OM5jYpuP7yH5xW+SWw1jUbe8ttREbJsD2zKFeTypDIuNxGPrtDenPbJqS9Q+GFheyyTOskckgIkaFyu/OOSMFScjPbk981TPit4aLpEcU0EkkkTsUbeFyrYyvIxkEA+37v1oN5/pJaXtntbkA+uNo2IHGUbcuT8kOf0X6VTVZVxqMsiJHJLI0afgRmYqvAHpBOBwB2+KxaBSlKCf+Bl75WrwDOBIsiHtz6CwHPblR2rqSuW/CHpy5mv7W5ijJhSb1yAqQu1ckMM5UkHAyOc8ZxXUlApSlApSlApSlApSlApSlApSlApSlApSlApSlApSlApSlArF1LT4rmNoriNZI2/EjDIPORx9CM59iKUoKyufAaxZiUmuUUsTt3IQBz6QSmeOOTnge/etLqXgGiIzR3rjaCcNCDnAJxw4/rSlBW3VvSH2BQ3neZkgfg29939o/H+NanpixW4vLWGTOyWeONsd8NIqnH6GlKDrzQenbaxVltIUiDHLbR3I7ZJ5OP8zW0pSgUpSgUpSg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86" name="AutoShape 6" descr="data:image/jpeg;base64,/9j/4AAQSkZJRgABAQAAAQABAAD/2wCEAAkGBxQQEhQUEBQVFhUXGB0aGBcYGBggGxogHxkbHCAcHx4eHSggGh0nHx0hIT0iJSkrLi4uFx81ODQuNygtLi4BCgoKBQUFDgUFDisZExkrKysrKysrKysrKysrKysrKysrKysrKysrKysrKysrKysrKysrKysrKysrKysrKysrK//AABEIANUA7QMBIgACEQEDEQH/xAAcAAEAAgMBAQEAAAAAAAAAAAAABgcEBQgDAgH/xABIEAACAQMDAgUBBQUECAENAAABAgMABBEFEiEGMQcTIkFRYRQjMnGBFUJSgpFicqHBCCQzQ1OSsbKiFhc0NURUY3SD0eHw8f/EABQBAQAAAAAAAAAAAAAAAAAAAAD/xAAUEQEAAAAAAAAAAAAAAAAAAAAA/9oADAMBAAIRAxEAPwC8aUpQKUpQKUpQKUpQKUpQKUpQKUpQKUqtfGrrgWFsbaFh9pnUjg8xoeGc/BIyo7dyf3aDz678YrexYxWgFzMCQ2CRGhHywHrP0X4OSO1QLX/GHVYyBi2iEkYdDGFkwrDg53sNw+COCORVT1vNahtobe3jhYSTsvmzyDJVNwGyFT2yq5LcfibGfTgBnXHW2oX0iJcX0iKzKC27Yi5ONxEYAwM57e1bvpXQDLqz6dq0s2cOoxK2DIBuRsnuCvqHzlfyqQ9GeCiXdrb3NxcsvmgSFI1U+g8qAxPDbe5wcE4xxzn+J/h/eT/YJLYNJOiiCRwx3egkxyM2AB75bjBI5oMqHwo1G2nV7PVWVMscv5m4fwgrkpJnsc4H0PavR/FC8024Ntq1sjrG6JLcwbwv3i7lYAr6jgNwMZ2NjtWs6L1HUrDUtmqXTGPy0Mscjs5BmYJGFC5G4PtyQcBd35VP+renLN5XuL6dIkb7OcOUADQSOwIL8eoSFCMdifmgl1ndJMiyRMHRwGVlOQQexBr2qreiuoreyumsoriKWymkJtXjZSIXcljbvjtuOShPfBHJzi0qBSlKBSlKBSlKBSlKBSlKBSlKBSlKBSlKBSlKBSlKBXNvjZpbT6rcG2Bk8q3SSfBGIgBjnP8AZ2nHf110ixxyarXwqtI76PUbyVFZb6eRdp/4S5UKc9s7jkZ+KDmelXL1X4FTCUHTXRomIG2V8Ome5yFwyjv/ABfQ1rJ/ArURu2PbMATt9bgsPY42YGe2Ce/05oIDpXUV3aAC2uZolDbtqSMFzxyVB2nt7jmrA6I8XJbYym5gkvLmdlAk83BKgEJEE2EABmYjb7yHisWDwQ1NjyIF4By0vz7elTyP6fBNSS26Vh6e2S+fby6iYztSWQhULAgNFGsbSStkbBnbnntnFBq+rtcuLR3ub4Qi/mkgdLZeVgSHLL5mGyCXKttzz5ZzxxUFjivtbujgSXM7dyeyjJPc+mNBntwOeK9D0vqF1I0ksMoZ2y0tx92CT7l5do/xq/umYbKx0t4YriGGRLffcyQSJJIjbPVJxktg9uPoPaghNr0yLaN7C805YZLmPbFeQySSI0sal0yGY+W2QTkEZ5GMZItXw81c3um2k7EszRgOx7lkJRj+rKah3gR1G97azx3dw00yyE4diW8sogH127t35ZrceDaiOweD3t7meJhnsRITjuccGgndKUoFKUoFKUoFKUoFKUoFKUoFKUoFKUoFfjsACScAck1+1W3i/q0z/Z9LsiPPvSQ/b0xYw2fgHnnHZGoJ/puoRXMYkt5EkjOQHQgqcEg4I+orKrB0PSYrOCO3gXbHGu0D/qT8knJJ9yTWdQaTrXVxZWNzOSAUibbnHLEYQc/LECtT4RaX9l0m1U93XzT/APUO4f8AhIrM8ROm21Oxlto3CO21lLZ2kqQwDY5AOO/OO+D2qoPDzxKuNMkFjqSs0Mcnkl2PqtzkjBPZ0GO2cgA4JAAoOhKVjtfRh0Quu+QFkXIy4XGSo9wMjt81kUCoD4lX2rqUi0i3DK6+qfKblOT6QGIC8AHcc/i4wRU+pQcT6pcSySsbh3kkB2s0jMzcHGMtzTStRktZkmhYrJG25SM/0PyCOCPcEipV4t9MNp+oS4DmKYmWN2BwdxJK7sncVPHPPYnvkwqg67/8prK1EBu5IIbmdIgUA9ZLdhjG8Rhi2C2AOc45rU+ExydUYD0NqU5Q/wAX4cnsOP8A8/FcxT30sknmvI7SZB8xmJbIxg7jzkYH9K6l8G7MxaTbl+Xl3ysecne7EE55J245oJtSlKBSlKBSlKBSlKBSlKBSoX0p1dNc6lqFlcRon2dsxFc5KE8bgSckgq2Rj8XapjLIFUs3AAJJ+g5NB91XPjtrMtrpyiCR0kmmVMocNjDMQCORnaBx847Gt54b9Vvq1q1w8IiHmsigNncoCkN2HuSv8tRLrkNf6/p1ljEcA+0sR787sH4H3ar/ADmgsbpyyeC1gildpHSNVZ2JJZgoycnnv81sa8bu6SFGklZURRlmYgAAe5J7VGPEDqDydPLWzB5brbDbbcEO8vClT2PpJbPbgUEnuLlY0aR2ARVLM2eAAMk5+MVWfhRYvfXFzrNyuGnJjt05OyNTtJ5/uhcjHZ/4q9OqrIW1rZaHZEh7j0Ow7rEPVNIf7/q44zlh9KsbTrJLeJIol2pGoVQPYAYFBkUpSg13UWpfZLW4nOPuoncZ9yqkgfqeP1qiNW00GCC81W3v5N0QluJYRGscpdsxB+eCoYKTgHsParT8ZEc6Pd+WWBCqTt7lQ67geRxjOfpmo7daompaXpdlD6jd+Skq5OUigIMzHHbDJtycZzQbrofp4zafpUtySJ7ZC8bAYIV1ZVRsjJGwrkDGSgqvPEzQtVgKvfX8stlkB5YlVdmTxugV1Dc45BOP8DfwwuAMD2A/yFQ7UujrRrVoNRYSQ/aGaAszK0fmt6U3buTvYqPbBUY4zQVb0p01MJY0g1e6t2k9Sh7a5QOMdxvYRvx8n2qz+ktJ1GCXdJqUV7bH8W6PDjg/gZWIHOM5JGB2zW+0vp+3trc2qgtE27KSuz7gfxD1k+n6Djn61l6PpUNnCkFsgjiQYVRnjnJ5OSSTzknJoKw8eul45LZ717iYNFsVIScxHLBTtXGUY5zuzztqlOlOnzfSSbn8qGGNpZpiu4Rqo/hyNzE4AUHJz9K6z6l0KLULaS2uN3lybd204PpYMMHB91FQ3W/D61tLGSOzmWy+8SaSZ/vNwiJcBt5/CDhsD3XscnIQC50u1j0icy2Rt/MYpatJE5uWaONpfNkdsBVcDGEG0ZPJHIvnSI1WCFUVUURqAqjAUbRwB7AVUPWBn1S00m3vFAnnuzuABQtEu5TKEb1KChDcj9BkCrpUYoP2lKUClKUClKUClYGvaotnby3Do7rEpcrGMsQO+Bkdu/0ANfui6rHeQRzwNujkUMp9/wAj8EHgj5FBnUqvepdTurLWbOSSU/YLgeRt/dSQhsZGO5O3DfG4cAVYVBXFmvl9UTbh/tbAFcDHaRByff8AAeR9B7VL+sLjyrC7ccFbeUg5I7Rt7jkVGerCYdb0mRf96s8L9uwUMo+fxHP6VvfERgNLvs/+7S/9hoNV4M2wj0e1259QZjn5MjVrehrcXGs6te5yEZbVMdvSF35455Rff3P0rd9HOLPRbZ3IUR2gkbIxj7vzDkfr+teHhDp5i02KRzmS5ZriQ/JkOQf+ULQeXiXIbo22mRsQ13IDLjPpgj9TkkdskBR2zyK8Lq5W41f1MFtNLhMkhJ9AmdTjP0SLJz7GvFJHtZdT1e+jKbF8i2jbG7y0PGDzjzZSMD6+4IrRDR3a3ttIZz9qvWN3qMqj1LGW3nPPpYnbGOCPSeOeQlHh5aG5kudVm5a5Yrb5z6LdDhAAfwbyNxHbsfc169LatLqV9PcRyEWMGYIVGNs75BebOOVH4RyR78cg+XXF4W8nSLA7JZ1Acr/7Pbjhm+hIGwD6/lW80qe0sXg02DCusRZY1HZFOC7H2LMScnkkk0G/pSlBg63pq3dvNA5wssbRkjGRuUjIz7jOf0qiPCrUY9Fm36idiXCyQq/J8p4ZcOhxkbSWB3D3+mTXQtVXpuyBtThltlvDa3vnrG4iLpHOok3x7xgsDk7cg+2c4FBKby4eS8glOnvLHGdsN0s0RCiVVDOI949GMDdy2N2Bzzh6R1RBqzXWn3lu8Mqgh4JSAZIyThlIw2cYbjtuBBPevTQuurEK0c18gkWSQkTqYXQNIzLGVkx+BSEz77R81lasmmXU1tNLPB50UgMLrMqsT32ZDepTj8J78/Wgy9F6b+yCFY55nji3+mYrIx3AAYcruQKAcBcA7jmt9Wv1bWI7UwiXcBNKsKkDgMwO3cfYEjb+bCthQKhnUWm2d7Ot1Nc+nTi/moGGwEhXIf8AoMgd8YPuK3vVetrYWk9y+D5SEgE43N2Vc+25iB+tV1cdMwR251e/RzNJGkslmpIhknOBGCnLFixX0kn1E/lQZ/h3ax315Pq0jFmlZktEdsskKHYzBf3ctkcdsn3Y1ZlUB1+82ifseaNgLpUmMx4O8s6yOjccoXkf8s5GDVv9FdWQ6pbrNCQGx95FkFo29wfp8HAyP6UEgpSlApSlApSlB8ugYEEAgjBB7EfFVd0MP2LqU2lyMfs8/wB9ZszE/IaP43flj8P9oVvOnuuna6NnqVsbOdifJyS0cwHPpfABP/XtweKy/EjpQ6lagQlUuYnWS3lJI2MCM+oDIBH+IU+1B9+JXTf7S0+WFRmQeuLkD1rnHJ7ZBK/zHtXv4f68L+xhlJPmBdkoOciRQA4Ofrz/ADCt5Zb/AC083b5m0b9udu7A3YzzjOaw9W1GDT4JZ5isca5dyABuJ+g/E7HA+SaDJubCOVo3kRWaIlo2IBKEjBI+DjivS6tklRo5VV0YYZWAIYHuCDwRVa2XjJAH/wBdha3ikTfA25ZHdc/vxploie4zwRnn59v/ADto5H2fTtRlBOARD3PPbBOex/pQTPqLQ1vLSS1DmJHUJlAuQoIyoBGACBt+gNbCytUhjSONQqIoVVHYADAH9BVey+Kcicy6RqKAnAJiP+YHPfj6Vm2Xi1pzuEmaW2c49NxEy9/kjKqPqSBQTa5tklXbIquuQcMARlWDKcH3DAH8wKj1noH2E312m+5up9z84BIUHy4V9lUds9z7+1SC0u0mQPE6uh7MjAqfyI4Ne1BXumxHR7We+vsS3904yq92kbiO2j7nA7cZ7E8gCt30PoUluklxeFXvbkh52HZcDCRL/ZRePzzyaypunfNvlup5PMWJcW8O3CxMRh5Cc+tyOASBtH9arzxb8VXspTaaeQJl/wBrKVBCEjIRQ3BbHJJBAzjvnAW+zAck4qL6x4h6babhLdxFl4Kod7Z+MJnB/PtXLvUHVF3qBBvJ3lxyASAo+oVQFH6CtPQXzr3j5GuVsbZn+HmO0e/Oxckj82BqIdI6/Nq+pzJdPta+t3t8og2rhModuc4BX5zz35qta3PR+tfYL23ucbhE4LD3KnhgOR6tpOPrigu+7vdbtR5V1p1vqIXAWdQCWHtuXvn+Ufr3qwI+n7eaBVuLO3XeqmSLYhAbAJGQo3YPv9Kz9L1SG6QSW8iSIQCCpB7/AD8H6Gve5uUiUvIyoo5LMQAPzJ4FBpOsLF5ooFiQsVu7ZzjHCpOjM3J9lB7c1ub28jgRpJnVEUZZmICgfUmq+6k8YrOA+XZhrycnaqxA7CxxgbserJPZA3xxUWvLSW9lSbqCRix5t9JtslyccF1DZTjJJY555ZcbaCRXt2uvXKNwNJs3MkkrnalxIo4Azj7tM8k8Hn6VudNR9WuI7uUbbGBi1qjAhpnxgXLA/hQAnYCMnO7jjP1pvTkt2IzqEccNvHjytPiIMa4A2mZhxKR7IAEGAfVWq8cOrvsFl5ELAT3OUHfKx4w7D4PIUdvxEj8NBSnil1SdTv5JFOYY/u4R7bVP4v5jlvyIHtUf0TWZ7KVZrWRo5F7MMdj3BByGH0IIrApQX90Z44xOoj1NTE4/3yKSjfmoyyn8sj8qtvTdRiuY1lt5FkjbkMpBB/8AsfoeRXE1bTp/qK5sJPMtJmjb3x+Fvoynhh+YoOz6VS/SXjtGyhNTjKP/AMWIZQ89ymdy4Hxu7dvargsb2OdFkhdZEYZVlIIP6igyKUpQaPq7peHU4PJn3DDBkkQ4eNh2ZT/h/wDorcW8WxVXLNtAG5jljgYyT7k/NelU91x4iXD3klnpcgR4iEG2NZJJpiceWob0pGvO5z2Kn6UHl194iFr+SxjmmgiiG13tlDTzyHbiKM/7vk4z3ypHxWRYeHt7qUaDUriaK0EnmJZs/mygY43zNghuTwQcAken2lPQXQosWe5um8++my00pAwpY5KxjAwPbPvjsBwJrQaLROjbGyx9mtYUI7PtDP8A87Zf/Gt7SlArF1DTYbhdtxFHKv8ADIisO+ezAjvWVUG8SOvv2Z5cMMRkuZsCPdlYhk7QWc4B5/dBHHcqMGg8L7wvjjYy6VcTWEpOT5bM0Tc5w0ZbBH0zgZ7V7aP1pLbzLZ60iwTtxFOmfs8/5MfwP/ZOPbtkCsjw56la8SWOe5t7i4jbL/Z1by0VvwgOfTJ2PK/lzjJkmtaTDeQvDcoskbjBU/8AUHurD2I5FBoPEvrFdKs2kBXz3ysCH95vc4/hUHJ9uw7kVybPM0jM7sWZiWZmJJYk5JJPJJPOasPxj6evLOSFZ5pLi1UFLaR8FlHBKOQBl/qe4XjGMCuKBSlKBSlKD3s7ySFt8Mjxt/EjFT/UHNXz4S9Mw6nYi51QSXLiVvLM00jqqrt/cLbR6gc5znHwcVz/AFeXRlzKdBgs7U4ub2WaNCcjagJMshPsAvpyPd1oNV4a6RZXurXotpriFF3NbiJthaPdtf1Y3IOVwBhtp78Grz0Tp+2sgRbQom78TAZd/qznLOfqSa5Z8OtcNlqVtMy+lCUkwMYQgqzNjvtB3ZP8NdcIwIBByDyCPeg8ru5SFHkkYKiKWZj2AAySfyFch9edTNqd7LcNnaTtjU/uoPwj/M/VjVv/AOkN1T5cKWEZ9UuHl+iA+kfzMM/yfWuf6BSlKBSlKBW56b6putOcPaTOnOSmco395DwfjPetNSg6R6N8abW62R3g+zSngsSPJJx33H8GfhuBkcmrOt51kUPGyujDKspBBHyCOCK4gq2/Ca61oWzjT0V7cN6fOwFB53bCe4z3A4B+pNB0Fe3SQxvJKwVEUszHsABkn+lVp4Q9Oo8t3qrKwa5mlNvu4IiaQtux8sePyXjhq2XjFO0ltBYxEiS+nSEEZ9KhgzsQO4HGRkcE/FTmytUhjSOMBURQqqOwCjAH9BQe1KUoFY95fRwhTNIkYZgql2CgseyjJ5J+K13UnU9tp6oblyDIwSNFUs7n+yqgk4+fqB3Iqu9dmk1Ge80fVFjWUgzWEoG0NjOwcknOMg49lkHsKDQdXdV3T3s6alcXWnQRKWhggyJJ+6jbKvpOe5JJUYxjIJqSQW6a9osVvNcwTX6xeaqrMpdXG4IZFU5HpYK2RwWrW2OjP1LpFlJuj+1Wsvls8och1XAYMeSSV2MTzkgjjPFlaN0VY2cxntrZI5CMbhngfQE4XPvgDPvQQnoiy1wiGN0tbC3iwrKsSl5AMZO0MwycfiyvcnmrWrQdcdQnTrRp1VWbeiDeSEBdwu5yASFGc/pWoh6tuQ5CRW9/GFDM1jMpkQHO0mJ2wc442uex4oJJ1FosV9byW84ykgx9QfZh8EHmuPtf0l7K4mt5R64nKn6/DD6EYI+hFdaaZ1jaTsE83ypjj7mcGKXn22Pgt+mRVX9Q9Pya4u8xAyefNELmPb9yUlZVilQep4SgUh8llYtxtPIUXSt11L0rd6c5W7hZBnAfGUbv+FxweBnHf5FaWgUpSgVJNL6la1s3SB3FxISm/J+6h4YrH/C0j9yPaMfxcRutroGkfaWYu/lwRjdNKQSEXOMAfvOx9Kr7k+wyQEp8GJwt/wCXMhaC6je1kODtHmLuAyB3bZjHwSfarw6B1nyrae3vHIl09mjlZu5iUFo5OO4Mfv3O01QiJK6rc24e3hgJezj/ABl3iKtJIc4HAG55cYyEUA4AFj+MutQCxiuLcAT6hEiMwY8wriQ5AOCclUyR2ZhQU51Zrr6hdzXMneRsgfwqOFX9FAFailKBSlKBSlKBSle1pbNK6RxqWd2Cqo7kk4AH1JNBMfCnoj9r3TLISsEIDSkYycnCoPjdg844Cn3xXUen2MdvEkUKhI0UKqjsAK0fh90kmlWiQDa0h9UsijG9j+ZzgDgfl2GTUloK81EGfqW2QgFbazeYfOXYxknP5jtirDqu0m29UMG/e07avb/jBuefoe30+tWJQK+JplRSzsFUdyxAA/MntX3Va691jbXVz9gvY0awulKw3SyAo7qQGB4whV+Ac8EKezZARrrq01KO+bV5IY2t7ORRDHv3b4ucygDseQcnBBIOCFzU71bp+w6jtredixX8UckZCuOfUhyD7jBBHBHFajw3kltLi50a7PmrCnmQOed0LEDYw9sbgMf3h2Aqf6RpcVpEsNsgjiT8KjOBk5PfkknnJ+aDz0LRobKBILZAkaDge5+ST7k981q9S6pK3RtLW3e5lRA8u1kVYlP4QWcgF29l/XgVJKr7xC6DnupPtWmXLW11tCvtd0EwH4QxQ8Eds4OeM9qDO1HqGC4ieDUrG7ijcYfzIC8Xfg+ZDvVcYzuyNu3PHBqOdNI+mgro0lpqFozlmhR41ulzg4Dg7ZsAk+vDYwPithpHWL6bEsGqWVzAI1wbgFp4n9yzSDLAsSTg5/yreQJpOrjcq2lye59KFx+YI3r+uKDG03qHTtaBt5o1MqcvbXMYEiHscBh3HbKnIz7Zrws+hn015JdHlCK/L2s+5oWI7FWB3xNjIz6u/bgVj9Q+ElpdFWjluYZEOUYSu4U5zkCQkjnn0le1Y+lT6vpJ23oOoWg486LJuIx7FkPqkHHI9R5zuPYhtU6rhmzaaxb/AGV5BjZOVaGXn9yX8DHPscHtiqz668E5YmaXSz5sZ58hj94vbhWPEg798HGPxHmrwkgg1C3XzY1lhkUNtkT55BKsMqR+hFaCHoBICPsV5e2yrwsazb4h/JKHH/8AaDlG5t3iYpIrI6nDKwIYH4IPINeVdLeNfQv2+2NzbR5uoeTtHqlT3XA/Ew7j34IHcVzTQK23TumLPITMXWCPDSsi5fBIVUQdjI7EKM8c5PANamtjouqvaszRD1lSEOT6GIKiQAHlwpYAnsXyORQSLrfVyWa3iCjCgSiPGxAhLLboV4McZOS378m5jnC1gda60Lk20cf+ztraKJcHOW2BnP8Azkj+UflXo9utraSK7FZJAFO0Hc7B1JiJPaOMAFuMmQgchCRF6BSlKBX3HGWICgkngADJP6VtulOmLjU5xBaqC2MszHCouQNzH2HPtk/Aq4NG6Kgjl/Z9gRJMoH7QvcDdEjZBhiHZHfBXIyVG7OewCkn0qZYlmMUnlNnEm07Thtp57fi4/OsOuqfE+SPT9EnjiUKnlrBGnwGITHPchcnJ+K5WoFWp/o/9Ni5vXuZFVo7YDGf+I34SB9AGOfY4qu9C0Se+mWC1j8yVgSFyo4AyeWIA4+TXTnhH0i+lWWycDzpHMkgBB28BVXIHOAM+/LHFBN6UpQVp1mfseu6ZdHhJ1a2c89znYD8ZZx/Q5qy6iHipoz3WnuYB9/AyzwnHIaM54+pXI/Mitr0Zrw1GzguRgGRfUoPCsOGX9CDQaTxf157HTZWhDeZKRCrLn0bwctkdsKDg/JFQvwq09dWtJIJlX9nRIsSwkLvafiSSfePWhyxAAOMPj2NXTUG0nw/+xao15ZzmKCUMZrbGVZjnGDnCruO75BBA9LYAbfpPoy203zGg3vJJ+OWVt0hA7LnAwo7YHwM5xUipSgVS3WHVMtjf3cF9btLHcmP7KzTtHEgVSo5zhAGYliCCO54waumvC8tI5kKTIkiHgq6hlP5g8Ggill0wGQPZahcxgjBVJlnhzjBA85XJH6j8qiXVXh026OR9Qt4pndVil+zJDI0h9g8LrliARyp+le2o6XpPmPJYm9tmU7HuLCO48oEE5UlEZGAIwdox9a1l7rM6snm3mmajHC/mRrcuLecMu4Z2ttTcASAzZ5weCKDY/bOotKA82OLUYR3ZMmUcduAHJ+pV+3fkVt+mPFq3u5RbzQXEE/AKGMsASQO6jcvfOWUAD3rD0/xhTn7VZzJg+p4GSeIcHGXQgc4PAzUm03rawukkls5FnlVGPlIMTuFGdoR9rN/0oM2fq21jvFspHZJ3/ArRyBX4z6X27D8d+4x34re1FdM63sbpJZcsn2bDSiWJ1aLI7nK9/nbnHvwa85evIoJdl6ht4nP+r3O4PbzKeVIkXhCRzhsce5oJdXPPjl0CbaQ31sp8mVvvUC8RMf3uOyMfnsx/tADoOGVXUMhDKwyGBBBB7EEcEV8Xlqk0bxyqGR1Ksp7EEYIP6UHEVZWmXRhljkBZdrA5XG4c91JBAb4PscGrb8QfBlLSCW6s5/u41LtFL3AGThXUcnsAGH5tVTXmlzQpG8sbqkq7o2IO1x8qexoMnVbxLgvJjy8bUhhRfSqDPds9/ryWZmJx76qs671EvFFCFVUj3HgcszEbnY9ycBVx2AUY7knBoFbzozpuTU7qO3i4zy7ZHoQEbm574B7e5xWjrM0nVJrSVZraRo5F7MvfnuPgj6Gg6+6V6YttMhENom0cbmPLuf4nb3P9AM8ACsS/6l03TvM8ye3hLMZHVdu9mPBYqmWZjjvgniuXNb6wvr3/ANJupXGMbd21P+RcL+uK0dBb/i94n22o24tbNXI8wM0rjaCFBwFGd3JIOSB27c8VBSlBfH+jn04Ak18+dzEwxj22jazHHySAP5W+auuo34c6MLLTbWHnIjDNn+J/W36ZYipJQKUpQKqpG/8AJu/YMNul3jgqRjbbzEdu+dhC5z2Ax/Cc2rWv13Rob2B4LlA8bjBHuPhgfZh3BoM9WyMjtX7VS6brlx05ItpqZaWwY7ba7AyYwBxG4HOAPbuMHGRwtqWl0kqLJE6ujDKspBUj5BHBFB7UpSgUpSgpy78P72wuvNs993Y+Z5osvtLRYbduHH4HCsAw9zgAg453EnitZq5h1O1uLV+ciaIMpAOOCMls98hccd+1WXVd+LXV+n20D291GlzK6nbBwSpI4ZmHMX5j1fHzQbFX0W/UEGyfb2IKK6/kRh1/TFfGn9JaZogkvY42UKOX+8lKKTj0gbmA55IzwOTjNcpVOemuuGsrYJb3F3BMgOFGyW3k5Zh92+DCSTglcg4zig6nQhhkdiM9vkVGNN6baCSaDZC+mygssLDmFjjcgUgq0THLY42k4AxUQ6Z8b7eZB9shliZQPMkRS8Sntnj1qD8YPxk96sXQ+orW+XdaTxygd9p5H5qeR+ooMDpzo6GwmeS2luBG67RbtJuhTkHKKRlT7d+zH9JHSlB8ugYEEAgjBB7GqP0FPK07VNNmQSLZ3IyHUFhA8g3Oo49aqGkBHuRj2FXlVDeI2o/szWLx5Yy8V9ZGMAEYyUEYJ3ccFOQD2INBP+n9EttUs1/aNtBJcR77edtqhw8ZKMQygFd2A4xjhxiudOutB/Z19cWwyVRvQT7owDL+ZwQM/INdI9CgxXV/AxJI+zTH4BktwjYOecmLPYdxUG/0j9AJW3vUH4cwyEDnByyE8ds7hk+7L80FE0pSgUpSgVn6BZC4ureE9pZY0P8AM4X/ADrAqb+DFsZNXtvuvMClnPfCYU4f9Gx39yPfFB1ZSlKBSlKBSlKDxvLRJkaOVFdGGGVgCCPgg96rl+gLrTHMuhXJVSfVZzktEw/stnKn/Hn8XzNep+pLfTYTNdPtXsoAyzt7Ko9yf6DucDmudurvF6+vWKwubaHkBYj6yP7T98/3cD6e9Ba6+KRtJPJ1i0ktpAN2+IrLHtzjedp3IC2F7Nyw7VJbXr7TZBlb62HGfVIq9/7xHP0rljp2/jjmY3T3IikVklMDL5jqxBIO/hgcZwfcCpbofROnak4Sz1Jo5CeIbmEBz8BSH2ue/Ck0F9z9e6ane+tv5ZVb/tJrV3nifaBS1sk9yAcF44yI147tLJtRR7d+9R3RPDzULCFY7Z9Mkwx9c1u28Bu53jJYjsAfYnngVndQdGXN1A37Z1T/AFZMO6RQxxqNvuXOSffggjOOKCPz+IMuoXEFs90lnHO4TbaHzZwW9KhpsCOMFscx5IyOwya1fU3hLaRS7f2n5UhXd/rKcMSePvchRk8e55rZdPdNLvR9E01cKcrfaiXwcHIaOIYP1D7R2qdDpS+mXF3qsxzkMsEUEa4PGBlGJ/M5oKO1Pwe1OEZjjjuFOMNDICDn3Abaf8KheoaZNbMFuIZImIyBIjKT+jAV0knhzc2h36bqU0bcExyqhhY9zlECqufchScknua3Oh6gmppNaalbx/aICouIWXdGcjKSRk5yjAZH7y9j7EhRngbplxNqSSQZEUYP2g59JRgQEI/e3Edvlc+2auLqTwnsrtzLDvtZicl4DgE/Vew559O3NSnQenbawVltIViDtubbnk/mSTgZ4HYe1bWgqteiNchysGs70OOZVJbsf4t//dWs1rwn1KaLc+qyTTAZEbmQR544DbzjsOdo5H61c9KCobPxVn05Fh1uyuFlUBfNQKRLgd+SFJ7ZKsRkngdqiGk65Hr+uxS3rrFBHzDDIeG2kFY/4dzH1HPfBHxXRNxAsilJFVlPBVgCD+YPBqifGjw6t7cQ3NmFgWSVYpRyIk3D0yYAJRRjBxnuMDOchZmlf+ur3/5W3/7pq2XW2ifb7G4tuN0iHZntvHqT8vUBVd+CmlXNpe30V6SZFih2kvvBTdJtKtk+n4HH5CrdMoztyM/GRn39v0P9DQcQMMHB4NflS/xY0kWmq3SLnaz+auf/AIgDn/xEj9KiFApSlBfvhn0vpGr2O5rNVlRtswWWf8WOGUl8hWHO3sDkc4zU86U8PrLTJXmtEdXdNhLOzAKSpIAPyVByfiql/wBG7UCt5cwe0kIfOfdHAxj3yJD/AMtdCUClKUClKUClKUFI+O3SV/eXEc9vG00CRbQqcsh3Esdndt2R+HP4ecYqur+10yGyIH2r9oAoGimTaq4OXAC+xH8RzyO1dZ143NpHKMSojj4ZQR/jQcV3t0JCuI449qhcIG5wSdx3Ektz3z7CsaurNb8J9Lus/wCriFiMBoCUxznIUfd5/NT/ANKgGteALgE2d0rH+GZSPf8AiTPt/Z7j68BsvBTxIa5Isb1i0oH3MpJJcAcox92ABIJ7gH3AzInt/wBuXziUA6fYyFAhHFxOvDFs940zjHuT7jiqZvvDPVrB1lSBnMbBkkgYPgqdwYKPXwR7r7VZHRnTWtPaRW8kyafbruz5a5uXy24liSQpJJOQQfpQWhq+t29mu66niiHON7qCcfAJy36fNQmfxWSclNJs7m9cHG5UKxAk4G5yCVHvyB+YrK0rwm0+I77hXu5s5Mlw7MTxjlQQpGPkGpvbW6RqEjVUUcBVAAH5AcCgr59G1rUkUXlzFYRnlktdxmPvgvuwp9vScfQ1JOjujrfS0cQb2eQgySyNudyM4ye2Bk8D5qRUoFKUoFKUoFanqvRhfWc9s2PvYyoz2Dd1P6MAf0rbUoKI6X6vNisV9dRzP5cLWF0sajckkUgaJ33OM5jYpuP7yH5xW+SWw1jUbe8ttREbJsD2zKFeTypDIuNxGPrtDenPbJqS9Q+GFheyyTOskckgIkaFyu/OOSMFScjPbk981TPit4aLpEcU0EkkkTsUbeFyrYyvIxkEA+37v1oN5/pJaXtntbkA+uNo2IHGUbcuT8kOf0X6VTVZVxqMsiJHJLI0afgRmYqvAHpBOBwB2+KxaBSlKCf+Bl75WrwDOBIsiHtz6CwHPblR2rqSuW/CHpy5mv7W5ijJhSb1yAqQu1ckMM5UkHAyOc8ZxXUlApSlApSlApSlApSlApSlApSlApSlApSlApSlApSlApSlArF1LT4rmNoriNZI2/EjDIPORx9CM59iKUoKyufAaxZiUmuUUsTt3IQBz6QSmeOOTnge/etLqXgGiIzR3rjaCcNCDnAJxw4/rSlBW3VvSH2BQ3neZkgfg29939o/H+NanpixW4vLWGTOyWeONsd8NIqnH6GlKDrzQenbaxVltIUiDHLbR3I7ZJ5OP8zW0pSgUpSgUpSg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88" name="AutoShape 8" descr="data:image/jpeg;base64,/9j/4AAQSkZJRgABAQAAAQABAAD/2wCEAAkGBxQQEhQUEBQVFhUXGB0aGBcYGBggGxogHxkbHCAcHx4eHSggGh0nHx0hIT0iJSkrLi4uFx81ODQuNygtLi4BCgoKBQUFDgUFDisZExkrKysrKysrKysrKysrKysrKysrKysrKysrKysrKysrKysrKysrKysrKysrKysrKysrK//AABEIANUA7QMBIgACEQEDEQH/xAAcAAEAAgMBAQEAAAAAAAAAAAAABgcEBQgDAgH/xABIEAACAQMDAgUBBQUECAENAAABAgMABBEFEiEGMQcTIkFRYRQjMnGBFUJSgpFicqHBCCQzQ1OSsbKiFhc0NURUY3SD0eHw8f/EABQBAQAAAAAAAAAAAAAAAAAAAAD/xAAUEQEAAAAAAAAAAAAAAAAAAAAA/9oADAMBAAIRAxEAPwC8aUpQKUpQKUpQKUpQKUpQKUpQKUpQKUqtfGrrgWFsbaFh9pnUjg8xoeGc/BIyo7dyf3aDz678YrexYxWgFzMCQ2CRGhHywHrP0X4OSO1QLX/GHVYyBi2iEkYdDGFkwrDg53sNw+COCORVT1vNahtobe3jhYSTsvmzyDJVNwGyFT2yq5LcfibGfTgBnXHW2oX0iJcX0iKzKC27Yi5ONxEYAwM57e1bvpXQDLqz6dq0s2cOoxK2DIBuRsnuCvqHzlfyqQ9GeCiXdrb3NxcsvmgSFI1U+g8qAxPDbe5wcE4xxzn+J/h/eT/YJLYNJOiiCRwx3egkxyM2AB75bjBI5oMqHwo1G2nV7PVWVMscv5m4fwgrkpJnsc4H0PavR/FC8024Ntq1sjrG6JLcwbwv3i7lYAr6jgNwMZ2NjtWs6L1HUrDUtmqXTGPy0Mscjs5BmYJGFC5G4PtyQcBd35VP+renLN5XuL6dIkb7OcOUADQSOwIL8eoSFCMdifmgl1ndJMiyRMHRwGVlOQQexBr2qreiuoreyumsoriKWymkJtXjZSIXcljbvjtuOShPfBHJzi0qBSlKBSlKBSlKBSlKBSlKBSlKBSlKBSlKBSlKBSlKBXNvjZpbT6rcG2Bk8q3SSfBGIgBjnP8AZ2nHf110ixxyarXwqtI76PUbyVFZb6eRdp/4S5UKc9s7jkZ+KDmelXL1X4FTCUHTXRomIG2V8Ome5yFwyjv/ABfQ1rJ/ArURu2PbMATt9bgsPY42YGe2Ce/05oIDpXUV3aAC2uZolDbtqSMFzxyVB2nt7jmrA6I8XJbYym5gkvLmdlAk83BKgEJEE2EABmYjb7yHisWDwQ1NjyIF4By0vz7elTyP6fBNSS26Vh6e2S+fby6iYztSWQhULAgNFGsbSStkbBnbnntnFBq+rtcuLR3ub4Qi/mkgdLZeVgSHLL5mGyCXKttzz5ZzxxUFjivtbujgSXM7dyeyjJPc+mNBntwOeK9D0vqF1I0ksMoZ2y0tx92CT7l5do/xq/umYbKx0t4YriGGRLffcyQSJJIjbPVJxktg9uPoPaghNr0yLaN7C805YZLmPbFeQySSI0sal0yGY+W2QTkEZ5GMZItXw81c3um2k7EszRgOx7lkJRj+rKah3gR1G97azx3dw00yyE4diW8sogH127t35ZrceDaiOweD3t7meJhnsRITjuccGgndKUoFKUoFKUoFKUoFKUoFKUoFKUoFKUoFfjsACScAck1+1W3i/q0z/Z9LsiPPvSQ/b0xYw2fgHnnHZGoJ/puoRXMYkt5EkjOQHQgqcEg4I+orKrB0PSYrOCO3gXbHGu0D/qT8knJJ9yTWdQaTrXVxZWNzOSAUibbnHLEYQc/LECtT4RaX9l0m1U93XzT/APUO4f8AhIrM8ROm21Oxlto3CO21lLZ2kqQwDY5AOO/OO+D2qoPDzxKuNMkFjqSs0Mcnkl2PqtzkjBPZ0GO2cgA4JAAoOhKVjtfRh0Quu+QFkXIy4XGSo9wMjt81kUCoD4lX2rqUi0i3DK6+qfKblOT6QGIC8AHcc/i4wRU+pQcT6pcSySsbh3kkB2s0jMzcHGMtzTStRktZkmhYrJG25SM/0PyCOCPcEipV4t9MNp+oS4DmKYmWN2BwdxJK7sncVPHPPYnvkwqg67/8prK1EBu5IIbmdIgUA9ZLdhjG8Rhi2C2AOc45rU+ExydUYD0NqU5Q/wAX4cnsOP8A8/FcxT30sknmvI7SZB8xmJbIxg7jzkYH9K6l8G7MxaTbl+Xl3ysecne7EE55J245oJtSlKBSlKBSlKBSlKBSlKBSoX0p1dNc6lqFlcRon2dsxFc5KE8bgSckgq2Rj8XapjLIFUs3AAJJ+g5NB91XPjtrMtrpyiCR0kmmVMocNjDMQCORnaBx847Gt54b9Vvq1q1w8IiHmsigNncoCkN2HuSv8tRLrkNf6/p1ljEcA+0sR787sH4H3ar/ADmgsbpyyeC1gildpHSNVZ2JJZgoycnnv81sa8bu6SFGklZURRlmYgAAe5J7VGPEDqDydPLWzB5brbDbbcEO8vClT2PpJbPbgUEnuLlY0aR2ARVLM2eAAMk5+MVWfhRYvfXFzrNyuGnJjt05OyNTtJ5/uhcjHZ/4q9OqrIW1rZaHZEh7j0Ow7rEPVNIf7/q44zlh9KsbTrJLeJIol2pGoVQPYAYFBkUpSg13UWpfZLW4nOPuoncZ9yqkgfqeP1qiNW00GCC81W3v5N0QluJYRGscpdsxB+eCoYKTgHsParT8ZEc6Pd+WWBCqTt7lQ67geRxjOfpmo7daompaXpdlD6jd+Skq5OUigIMzHHbDJtycZzQbrofp4zafpUtySJ7ZC8bAYIV1ZVRsjJGwrkDGSgqvPEzQtVgKvfX8stlkB5YlVdmTxugV1Dc45BOP8DfwwuAMD2A/yFQ7UujrRrVoNRYSQ/aGaAszK0fmt6U3buTvYqPbBUY4zQVb0p01MJY0g1e6t2k9Sh7a5QOMdxvYRvx8n2qz+ktJ1GCXdJqUV7bH8W6PDjg/gZWIHOM5JGB2zW+0vp+3trc2qgtE27KSuz7gfxD1k+n6Djn61l6PpUNnCkFsgjiQYVRnjnJ5OSSTzknJoKw8eul45LZ717iYNFsVIScxHLBTtXGUY5zuzztqlOlOnzfSSbn8qGGNpZpiu4Rqo/hyNzE4AUHJz9K6z6l0KLULaS2uN3lybd204PpYMMHB91FQ3W/D61tLGSOzmWy+8SaSZ/vNwiJcBt5/CDhsD3XscnIQC50u1j0icy2Rt/MYpatJE5uWaONpfNkdsBVcDGEG0ZPJHIvnSI1WCFUVUURqAqjAUbRwB7AVUPWBn1S00m3vFAnnuzuABQtEu5TKEb1KChDcj9BkCrpUYoP2lKUClKUClKUClYGvaotnby3Do7rEpcrGMsQO+Bkdu/0ANfui6rHeQRzwNujkUMp9/wAj8EHgj5FBnUqvepdTurLWbOSSU/YLgeRt/dSQhsZGO5O3DfG4cAVYVBXFmvl9UTbh/tbAFcDHaRByff8AAeR9B7VL+sLjyrC7ccFbeUg5I7Rt7jkVGerCYdb0mRf96s8L9uwUMo+fxHP6VvfERgNLvs/+7S/9hoNV4M2wj0e1259QZjn5MjVrehrcXGs6te5yEZbVMdvSF35455Rff3P0rd9HOLPRbZ3IUR2gkbIxj7vzDkfr+teHhDp5i02KRzmS5ZriQ/JkOQf+ULQeXiXIbo22mRsQ13IDLjPpgj9TkkdskBR2zyK8Lq5W41f1MFtNLhMkhJ9AmdTjP0SLJz7GvFJHtZdT1e+jKbF8i2jbG7y0PGDzjzZSMD6+4IrRDR3a3ttIZz9qvWN3qMqj1LGW3nPPpYnbGOCPSeOeQlHh5aG5kudVm5a5Yrb5z6LdDhAAfwbyNxHbsfc169LatLqV9PcRyEWMGYIVGNs75BebOOVH4RyR78cg+XXF4W8nSLA7JZ1Acr/7Pbjhm+hIGwD6/lW80qe0sXg02DCusRZY1HZFOC7H2LMScnkkk0G/pSlBg63pq3dvNA5wssbRkjGRuUjIz7jOf0qiPCrUY9Fm36idiXCyQq/J8p4ZcOhxkbSWB3D3+mTXQtVXpuyBtThltlvDa3vnrG4iLpHOok3x7xgsDk7cg+2c4FBKby4eS8glOnvLHGdsN0s0RCiVVDOI949GMDdy2N2Bzzh6R1RBqzXWn3lu8Mqgh4JSAZIyThlIw2cYbjtuBBPevTQuurEK0c18gkWSQkTqYXQNIzLGVkx+BSEz77R81lasmmXU1tNLPB50UgMLrMqsT32ZDepTj8J78/Wgy9F6b+yCFY55nji3+mYrIx3AAYcruQKAcBcA7jmt9Wv1bWI7UwiXcBNKsKkDgMwO3cfYEjb+bCthQKhnUWm2d7Ot1Nc+nTi/moGGwEhXIf8AoMgd8YPuK3vVetrYWk9y+D5SEgE43N2Vc+25iB+tV1cdMwR251e/RzNJGkslmpIhknOBGCnLFixX0kn1E/lQZ/h3ax315Pq0jFmlZktEdsskKHYzBf3ctkcdsn3Y1ZlUB1+82ifseaNgLpUmMx4O8s6yOjccoXkf8s5GDVv9FdWQ6pbrNCQGx95FkFo29wfp8HAyP6UEgpSlApSlApSlB8ugYEEAgjBB7EfFVd0MP2LqU2lyMfs8/wB9ZszE/IaP43flj8P9oVvOnuuna6NnqVsbOdifJyS0cwHPpfABP/XtweKy/EjpQ6lagQlUuYnWS3lJI2MCM+oDIBH+IU+1B9+JXTf7S0+WFRmQeuLkD1rnHJ7ZBK/zHtXv4f68L+xhlJPmBdkoOciRQA4Ofrz/ADCt5Zb/AC083b5m0b9udu7A3YzzjOaw9W1GDT4JZ5isca5dyABuJ+g/E7HA+SaDJubCOVo3kRWaIlo2IBKEjBI+DjivS6tklRo5VV0YYZWAIYHuCDwRVa2XjJAH/wBdha3ikTfA25ZHdc/vxploie4zwRnn59v/ADto5H2fTtRlBOARD3PPbBOex/pQTPqLQ1vLSS1DmJHUJlAuQoIyoBGACBt+gNbCytUhjSONQqIoVVHYADAH9BVey+Kcicy6RqKAnAJiP+YHPfj6Vm2Xi1pzuEmaW2c49NxEy9/kjKqPqSBQTa5tklXbIquuQcMARlWDKcH3DAH8wKj1noH2E312m+5up9z84BIUHy4V9lUds9z7+1SC0u0mQPE6uh7MjAqfyI4Ne1BXumxHR7We+vsS3904yq92kbiO2j7nA7cZ7E8gCt30PoUluklxeFXvbkh52HZcDCRL/ZRePzzyaypunfNvlup5PMWJcW8O3CxMRh5Cc+tyOASBtH9arzxb8VXspTaaeQJl/wBrKVBCEjIRQ3BbHJJBAzjvnAW+zAck4qL6x4h6babhLdxFl4Kod7Z+MJnB/PtXLvUHVF3qBBvJ3lxyASAo+oVQFH6CtPQXzr3j5GuVsbZn+HmO0e/Oxckj82BqIdI6/Nq+pzJdPta+t3t8og2rhModuc4BX5zz35qta3PR+tfYL23ucbhE4LD3KnhgOR6tpOPrigu+7vdbtR5V1p1vqIXAWdQCWHtuXvn+Ufr3qwI+n7eaBVuLO3XeqmSLYhAbAJGQo3YPv9Kz9L1SG6QSW8iSIQCCpB7/AD8H6Gve5uUiUvIyoo5LMQAPzJ4FBpOsLF5ooFiQsVu7ZzjHCpOjM3J9lB7c1ub28jgRpJnVEUZZmICgfUmq+6k8YrOA+XZhrycnaqxA7CxxgbserJPZA3xxUWvLSW9lSbqCRix5t9JtslyccF1DZTjJJY555ZcbaCRXt2uvXKNwNJs3MkkrnalxIo4Azj7tM8k8Hn6VudNR9WuI7uUbbGBi1qjAhpnxgXLA/hQAnYCMnO7jjP1pvTkt2IzqEccNvHjytPiIMa4A2mZhxKR7IAEGAfVWq8cOrvsFl5ELAT3OUHfKx4w7D4PIUdvxEj8NBSnil1SdTv5JFOYY/u4R7bVP4v5jlvyIHtUf0TWZ7KVZrWRo5F7MMdj3BByGH0IIrApQX90Z44xOoj1NTE4/3yKSjfmoyyn8sj8qtvTdRiuY1lt5FkjbkMpBB/8AsfoeRXE1bTp/qK5sJPMtJmjb3x+Fvoynhh+YoOz6VS/SXjtGyhNTjKP/AMWIZQ89ymdy4Hxu7dvargsb2OdFkhdZEYZVlIIP6igyKUpQaPq7peHU4PJn3DDBkkQ4eNh2ZT/h/wDorcW8WxVXLNtAG5jljgYyT7k/NelU91x4iXD3klnpcgR4iEG2NZJJpiceWob0pGvO5z2Kn6UHl194iFr+SxjmmgiiG13tlDTzyHbiKM/7vk4z3ypHxWRYeHt7qUaDUriaK0EnmJZs/mygY43zNghuTwQcAken2lPQXQosWe5um8++my00pAwpY5KxjAwPbPvjsBwJrQaLROjbGyx9mtYUI7PtDP8A87Zf/Gt7SlArF1DTYbhdtxFHKv8ADIisO+ezAjvWVUG8SOvv2Z5cMMRkuZsCPdlYhk7QWc4B5/dBHHcqMGg8L7wvjjYy6VcTWEpOT5bM0Tc5w0ZbBH0zgZ7V7aP1pLbzLZ60iwTtxFOmfs8/5MfwP/ZOPbtkCsjw56la8SWOe5t7i4jbL/Z1by0VvwgOfTJ2PK/lzjJkmtaTDeQvDcoskbjBU/8AUHurD2I5FBoPEvrFdKs2kBXz3ysCH95vc4/hUHJ9uw7kVybPM0jM7sWZiWZmJJYk5JJPJJPOasPxj6evLOSFZ5pLi1UFLaR8FlHBKOQBl/qe4XjGMCuKBSlKBSlKD3s7ySFt8Mjxt/EjFT/UHNXz4S9Mw6nYi51QSXLiVvLM00jqqrt/cLbR6gc5znHwcVz/AFeXRlzKdBgs7U4ub2WaNCcjagJMshPsAvpyPd1oNV4a6RZXurXotpriFF3NbiJthaPdtf1Y3IOVwBhtp78Grz0Tp+2sgRbQom78TAZd/qznLOfqSa5Z8OtcNlqVtMy+lCUkwMYQgqzNjvtB3ZP8NdcIwIBByDyCPeg8ru5SFHkkYKiKWZj2AAySfyFch9edTNqd7LcNnaTtjU/uoPwj/M/VjVv/AOkN1T5cKWEZ9UuHl+iA+kfzMM/yfWuf6BSlKBSlKBW56b6putOcPaTOnOSmco395DwfjPetNSg6R6N8abW62R3g+zSngsSPJJx33H8GfhuBkcmrOt51kUPGyujDKspBBHyCOCK4gq2/Ca61oWzjT0V7cN6fOwFB53bCe4z3A4B+pNB0Fe3SQxvJKwVEUszHsABkn+lVp4Q9Oo8t3qrKwa5mlNvu4IiaQtux8sePyXjhq2XjFO0ltBYxEiS+nSEEZ9KhgzsQO4HGRkcE/FTmytUhjSOMBURQqqOwCjAH9BQe1KUoFY95fRwhTNIkYZgql2CgseyjJ5J+K13UnU9tp6oblyDIwSNFUs7n+yqgk4+fqB3Iqu9dmk1Ge80fVFjWUgzWEoG0NjOwcknOMg49lkHsKDQdXdV3T3s6alcXWnQRKWhggyJJ+6jbKvpOe5JJUYxjIJqSQW6a9osVvNcwTX6xeaqrMpdXG4IZFU5HpYK2RwWrW2OjP1LpFlJuj+1Wsvls8och1XAYMeSSV2MTzkgjjPFlaN0VY2cxntrZI5CMbhngfQE4XPvgDPvQQnoiy1wiGN0tbC3iwrKsSl5AMZO0MwycfiyvcnmrWrQdcdQnTrRp1VWbeiDeSEBdwu5yASFGc/pWoh6tuQ5CRW9/GFDM1jMpkQHO0mJ2wc442uex4oJJ1FosV9byW84ykgx9QfZh8EHmuPtf0l7K4mt5R64nKn6/DD6EYI+hFdaaZ1jaTsE83ypjj7mcGKXn22Pgt+mRVX9Q9Pya4u8xAyefNELmPb9yUlZVilQep4SgUh8llYtxtPIUXSt11L0rd6c5W7hZBnAfGUbv+FxweBnHf5FaWgUpSgVJNL6la1s3SB3FxISm/J+6h4YrH/C0j9yPaMfxcRutroGkfaWYu/lwRjdNKQSEXOMAfvOx9Kr7k+wyQEp8GJwt/wCXMhaC6je1kODtHmLuAyB3bZjHwSfarw6B1nyrae3vHIl09mjlZu5iUFo5OO4Mfv3O01QiJK6rc24e3hgJezj/ABl3iKtJIc4HAG55cYyEUA4AFj+MutQCxiuLcAT6hEiMwY8wriQ5AOCclUyR2ZhQU51Zrr6hdzXMneRsgfwqOFX9FAFailKBSlKBSlKBSle1pbNK6RxqWd2Cqo7kk4AH1JNBMfCnoj9r3TLISsEIDSkYycnCoPjdg844Cn3xXUen2MdvEkUKhI0UKqjsAK0fh90kmlWiQDa0h9UsijG9j+ZzgDgfl2GTUloK81EGfqW2QgFbazeYfOXYxknP5jtirDqu0m29UMG/e07avb/jBuefoe30+tWJQK+JplRSzsFUdyxAA/MntX3Va691jbXVz9gvY0awulKw3SyAo7qQGB4whV+Ac8EKezZARrrq01KO+bV5IY2t7ORRDHv3b4ucygDseQcnBBIOCFzU71bp+w6jtredixX8UckZCuOfUhyD7jBBHBHFajw3kltLi50a7PmrCnmQOed0LEDYw9sbgMf3h2Aqf6RpcVpEsNsgjiT8KjOBk5PfkknnJ+aDz0LRobKBILZAkaDge5+ST7k981q9S6pK3RtLW3e5lRA8u1kVYlP4QWcgF29l/XgVJKr7xC6DnupPtWmXLW11tCvtd0EwH4QxQ8Eds4OeM9qDO1HqGC4ieDUrG7ijcYfzIC8Xfg+ZDvVcYzuyNu3PHBqOdNI+mgro0lpqFozlmhR41ulzg4Dg7ZsAk+vDYwPithpHWL6bEsGqWVzAI1wbgFp4n9yzSDLAsSTg5/yreQJpOrjcq2lye59KFx+YI3r+uKDG03qHTtaBt5o1MqcvbXMYEiHscBh3HbKnIz7Zrws+hn015JdHlCK/L2s+5oWI7FWB3xNjIz6u/bgVj9Q+ElpdFWjluYZEOUYSu4U5zkCQkjnn0le1Y+lT6vpJ23oOoWg486LJuIx7FkPqkHHI9R5zuPYhtU6rhmzaaxb/AGV5BjZOVaGXn9yX8DHPscHtiqz668E5YmaXSz5sZ58hj94vbhWPEg798HGPxHmrwkgg1C3XzY1lhkUNtkT55BKsMqR+hFaCHoBICPsV5e2yrwsazb4h/JKHH/8AaDlG5t3iYpIrI6nDKwIYH4IPINeVdLeNfQv2+2NzbR5uoeTtHqlT3XA/Ew7j34IHcVzTQK23TumLPITMXWCPDSsi5fBIVUQdjI7EKM8c5PANamtjouqvaszRD1lSEOT6GIKiQAHlwpYAnsXyORQSLrfVyWa3iCjCgSiPGxAhLLboV4McZOS378m5jnC1gda60Lk20cf+ztraKJcHOW2BnP8Azkj+UflXo9utraSK7FZJAFO0Hc7B1JiJPaOMAFuMmQgchCRF6BSlKBX3HGWICgkngADJP6VtulOmLjU5xBaqC2MszHCouQNzH2HPtk/Aq4NG6Kgjl/Z9gRJMoH7QvcDdEjZBhiHZHfBXIyVG7OewCkn0qZYlmMUnlNnEm07Thtp57fi4/OsOuqfE+SPT9EnjiUKnlrBGnwGITHPchcnJ+K5WoFWp/o/9Ni5vXuZFVo7YDGf+I34SB9AGOfY4qu9C0Se+mWC1j8yVgSFyo4AyeWIA4+TXTnhH0i+lWWycDzpHMkgBB28BVXIHOAM+/LHFBN6UpQVp1mfseu6ZdHhJ1a2c89znYD8ZZx/Q5qy6iHipoz3WnuYB9/AyzwnHIaM54+pXI/Mitr0Zrw1GzguRgGRfUoPCsOGX9CDQaTxf157HTZWhDeZKRCrLn0bwctkdsKDg/JFQvwq09dWtJIJlX9nRIsSwkLvafiSSfePWhyxAAOMPj2NXTUG0nw/+xao15ZzmKCUMZrbGVZjnGDnCruO75BBA9LYAbfpPoy203zGg3vJJ+OWVt0hA7LnAwo7YHwM5xUipSgVS3WHVMtjf3cF9btLHcmP7KzTtHEgVSo5zhAGYliCCO54waumvC8tI5kKTIkiHgq6hlP5g8Ggill0wGQPZahcxgjBVJlnhzjBA85XJH6j8qiXVXh026OR9Qt4pndVil+zJDI0h9g8LrliARyp+le2o6XpPmPJYm9tmU7HuLCO48oEE5UlEZGAIwdox9a1l7rM6snm3mmajHC/mRrcuLecMu4Z2ttTcASAzZ5weCKDY/bOotKA82OLUYR3ZMmUcduAHJ+pV+3fkVt+mPFq3u5RbzQXEE/AKGMsASQO6jcvfOWUAD3rD0/xhTn7VZzJg+p4GSeIcHGXQgc4PAzUm03rawukkls5FnlVGPlIMTuFGdoR9rN/0oM2fq21jvFspHZJ3/ArRyBX4z6X27D8d+4x34re1FdM63sbpJZcsn2bDSiWJ1aLI7nK9/nbnHvwa85evIoJdl6ht4nP+r3O4PbzKeVIkXhCRzhsce5oJdXPPjl0CbaQ31sp8mVvvUC8RMf3uOyMfnsx/tADoOGVXUMhDKwyGBBBB7EEcEV8Xlqk0bxyqGR1Ksp7EEYIP6UHEVZWmXRhljkBZdrA5XG4c91JBAb4PscGrb8QfBlLSCW6s5/u41LtFL3AGThXUcnsAGH5tVTXmlzQpG8sbqkq7o2IO1x8qexoMnVbxLgvJjy8bUhhRfSqDPds9/ryWZmJx76qs671EvFFCFVUj3HgcszEbnY9ycBVx2AUY7knBoFbzozpuTU7qO3i4zy7ZHoQEbm574B7e5xWjrM0nVJrSVZraRo5F7MvfnuPgj6Gg6+6V6YttMhENom0cbmPLuf4nb3P9AM8ACsS/6l03TvM8ye3hLMZHVdu9mPBYqmWZjjvgniuXNb6wvr3/ANJupXGMbd21P+RcL+uK0dBb/i94n22o24tbNXI8wM0rjaCFBwFGd3JIOSB27c8VBSlBfH+jn04Ak18+dzEwxj22jazHHySAP5W+auuo34c6MLLTbWHnIjDNn+J/W36ZYipJQKUpQKqpG/8AJu/YMNul3jgqRjbbzEdu+dhC5z2Ax/Cc2rWv13Rob2B4LlA8bjBHuPhgfZh3BoM9WyMjtX7VS6brlx05ItpqZaWwY7ba7AyYwBxG4HOAPbuMHGRwtqWl0kqLJE6ujDKspBUj5BHBFB7UpSgUpSgpy78P72wuvNs993Y+Z5osvtLRYbduHH4HCsAw9zgAg453EnitZq5h1O1uLV+ciaIMpAOOCMls98hccd+1WXVd+LXV+n20D291GlzK6nbBwSpI4ZmHMX5j1fHzQbFX0W/UEGyfb2IKK6/kRh1/TFfGn9JaZogkvY42UKOX+8lKKTj0gbmA55IzwOTjNcpVOemuuGsrYJb3F3BMgOFGyW3k5Zh92+DCSTglcg4zig6nQhhkdiM9vkVGNN6baCSaDZC+mygssLDmFjjcgUgq0THLY42k4AxUQ6Z8b7eZB9shliZQPMkRS8Sntnj1qD8YPxk96sXQ+orW+XdaTxygd9p5H5qeR+ooMDpzo6GwmeS2luBG67RbtJuhTkHKKRlT7d+zH9JHSlB8ugYEEAgjBB7GqP0FPK07VNNmQSLZ3IyHUFhA8g3Oo49aqGkBHuRj2FXlVDeI2o/szWLx5Yy8V9ZGMAEYyUEYJ3ccFOQD2INBP+n9EttUs1/aNtBJcR77edtqhw8ZKMQygFd2A4xjhxiudOutB/Z19cWwyVRvQT7owDL+ZwQM/INdI9CgxXV/AxJI+zTH4BktwjYOecmLPYdxUG/0j9AJW3vUH4cwyEDnByyE8ds7hk+7L80FE0pSgUpSgVn6BZC4ureE9pZY0P8AM4X/ADrAqb+DFsZNXtvuvMClnPfCYU4f9Gx39yPfFB1ZSlKBSlKBSlKDxvLRJkaOVFdGGGVgCCPgg96rl+gLrTHMuhXJVSfVZzktEw/stnKn/Hn8XzNep+pLfTYTNdPtXsoAyzt7Ko9yf6DucDmudurvF6+vWKwubaHkBYj6yP7T98/3cD6e9Ba6+KRtJPJ1i0ktpAN2+IrLHtzjedp3IC2F7Nyw7VJbXr7TZBlb62HGfVIq9/7xHP0rljp2/jjmY3T3IikVklMDL5jqxBIO/hgcZwfcCpbofROnak4Sz1Jo5CeIbmEBz8BSH2ue/Ck0F9z9e6ane+tv5ZVb/tJrV3nifaBS1sk9yAcF44yI147tLJtRR7d+9R3RPDzULCFY7Z9Mkwx9c1u28Bu53jJYjsAfYnngVndQdGXN1A37Z1T/AFZMO6RQxxqNvuXOSffggjOOKCPz+IMuoXEFs90lnHO4TbaHzZwW9KhpsCOMFscx5IyOwya1fU3hLaRS7f2n5UhXd/rKcMSePvchRk8e55rZdPdNLvR9E01cKcrfaiXwcHIaOIYP1D7R2qdDpS+mXF3qsxzkMsEUEa4PGBlGJ/M5oKO1Pwe1OEZjjjuFOMNDICDn3Abaf8KheoaZNbMFuIZImIyBIjKT+jAV0knhzc2h36bqU0bcExyqhhY9zlECqufchScknua3Oh6gmppNaalbx/aICouIWXdGcjKSRk5yjAZH7y9j7EhRngbplxNqSSQZEUYP2g59JRgQEI/e3Edvlc+2auLqTwnsrtzLDvtZicl4DgE/Vew559O3NSnQenbawVltIViDtubbnk/mSTgZ4HYe1bWgqteiNchysGs70OOZVJbsf4t//dWs1rwn1KaLc+qyTTAZEbmQR544DbzjsOdo5H61c9KCobPxVn05Fh1uyuFlUBfNQKRLgd+SFJ7ZKsRkngdqiGk65Hr+uxS3rrFBHzDDIeG2kFY/4dzH1HPfBHxXRNxAsilJFVlPBVgCD+YPBqifGjw6t7cQ3NmFgWSVYpRyIk3D0yYAJRRjBxnuMDOchZmlf+ur3/5W3/7pq2XW2ifb7G4tuN0iHZntvHqT8vUBVd+CmlXNpe30V6SZFih2kvvBTdJtKtk+n4HH5CrdMoztyM/GRn39v0P9DQcQMMHB4NflS/xY0kWmq3SLnaz+auf/AIgDn/xEj9KiFApSlBfvhn0vpGr2O5rNVlRtswWWf8WOGUl8hWHO3sDkc4zU86U8PrLTJXmtEdXdNhLOzAKSpIAPyVByfiql/wBG7UCt5cwe0kIfOfdHAxj3yJD/AMtdCUClKUClKUClKUFI+O3SV/eXEc9vG00CRbQqcsh3Esdndt2R+HP4ecYqur+10yGyIH2r9oAoGimTaq4OXAC+xH8RzyO1dZ143NpHKMSojj4ZQR/jQcV3t0JCuI449qhcIG5wSdx3Ektz3z7CsaurNb8J9Lus/wCriFiMBoCUxznIUfd5/NT/ANKgGteALgE2d0rH+GZSPf8AiTPt/Z7j68BsvBTxIa5Isb1i0oH3MpJJcAcox92ABIJ7gH3AzInt/wBuXziUA6fYyFAhHFxOvDFs940zjHuT7jiqZvvDPVrB1lSBnMbBkkgYPgqdwYKPXwR7r7VZHRnTWtPaRW8kyafbruz5a5uXy24liSQpJJOQQfpQWhq+t29mu66niiHON7qCcfAJy36fNQmfxWSclNJs7m9cHG5UKxAk4G5yCVHvyB+YrK0rwm0+I77hXu5s5Mlw7MTxjlQQpGPkGpvbW6RqEjVUUcBVAAH5AcCgr59G1rUkUXlzFYRnlktdxmPvgvuwp9vScfQ1JOjujrfS0cQb2eQgySyNudyM4ye2Bk8D5qRUoFKUoFKUoFanqvRhfWc9s2PvYyoz2Dd1P6MAf0rbUoKI6X6vNisV9dRzP5cLWF0sajckkUgaJ33OM5jYpuP7yH5xW+SWw1jUbe8ttREbJsD2zKFeTypDIuNxGPrtDenPbJqS9Q+GFheyyTOskckgIkaFyu/OOSMFScjPbk981TPit4aLpEcU0EkkkTsUbeFyrYyvIxkEA+37v1oN5/pJaXtntbkA+uNo2IHGUbcuT8kOf0X6VTVZVxqMsiJHJLI0afgRmYqvAHpBOBwB2+KxaBSlKCf+Bl75WrwDOBIsiHtz6CwHPblR2rqSuW/CHpy5mv7W5ijJhSb1yAqQu1ckMM5UkHAyOc8ZxXUlApSlApSlApSlApSlApSlApSlApSlApSlApSlApSlApSlArF1LT4rmNoriNZI2/EjDIPORx9CM59iKUoKyufAaxZiUmuUUsTt3IQBz6QSmeOOTnge/etLqXgGiIzR3rjaCcNCDnAJxw4/rSlBW3VvSH2BQ3neZkgfg29939o/H+NanpixW4vLWGTOyWeONsd8NIqnH6GlKDrzQenbaxVltIUiDHLbR3I7ZJ5OP8zW0pSgUpSgUpSg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90" name="AutoShape 10" descr="data:image/jpeg;base64,/9j/4AAQSkZJRgABAQAAAQABAAD/2wCEAAkGBxQQEhQUEBQVFhUXGB0aGBcYGBggGxogHxkbHCAcHx4eHSggGh0nHx0hIT0iJSkrLi4uFx81ODQuNygtLi4BCgoKBQUFDgUFDisZExkrKysrKysrKysrKysrKysrKysrKysrKysrKysrKysrKysrKysrKysrKysrKysrKysrK//AABEIANUA7QMBIgACEQEDEQH/xAAcAAEAAgMBAQEAAAAAAAAAAAAABgcEBQgDAgH/xABIEAACAQMDAgUBBQUECAENAAABAgMABBEFEiEGMQcTIkFRYRQjMnGBFUJSgpFicqHBCCQzQ1OSsbKiFhc0NURUY3SD0eHw8f/EABQBAQAAAAAAAAAAAAAAAAAAAAD/xAAUEQEAAAAAAAAAAAAAAAAAAAAA/9oADAMBAAIRAxEAPwC8aUpQKUpQKUpQKUpQKUpQKUpQKUpQKUqtfGrrgWFsbaFh9pnUjg8xoeGc/BIyo7dyf3aDz678YrexYxWgFzMCQ2CRGhHywHrP0X4OSO1QLX/GHVYyBi2iEkYdDGFkwrDg53sNw+COCORVT1vNahtobe3jhYSTsvmzyDJVNwGyFT2yq5LcfibGfTgBnXHW2oX0iJcX0iKzKC27Yi5ONxEYAwM57e1bvpXQDLqz6dq0s2cOoxK2DIBuRsnuCvqHzlfyqQ9GeCiXdrb3NxcsvmgSFI1U+g8qAxPDbe5wcE4xxzn+J/h/eT/YJLYNJOiiCRwx3egkxyM2AB75bjBI5oMqHwo1G2nV7PVWVMscv5m4fwgrkpJnsc4H0PavR/FC8024Ntq1sjrG6JLcwbwv3i7lYAr6jgNwMZ2NjtWs6L1HUrDUtmqXTGPy0Mscjs5BmYJGFC5G4PtyQcBd35VP+renLN5XuL6dIkb7OcOUADQSOwIL8eoSFCMdifmgl1ndJMiyRMHRwGVlOQQexBr2qreiuoreyumsoriKWymkJtXjZSIXcljbvjtuOShPfBHJzi0qBSlKBSlKBSlKBSlKBSlKBSlKBSlKBSlKBSlKBSlKBXNvjZpbT6rcG2Bk8q3SSfBGIgBjnP8AZ2nHf110ixxyarXwqtI76PUbyVFZb6eRdp/4S5UKc9s7jkZ+KDmelXL1X4FTCUHTXRomIG2V8Ome5yFwyjv/ABfQ1rJ/ArURu2PbMATt9bgsPY42YGe2Ce/05oIDpXUV3aAC2uZolDbtqSMFzxyVB2nt7jmrA6I8XJbYym5gkvLmdlAk83BKgEJEE2EABmYjb7yHisWDwQ1NjyIF4By0vz7elTyP6fBNSS26Vh6e2S+fby6iYztSWQhULAgNFGsbSStkbBnbnntnFBq+rtcuLR3ub4Qi/mkgdLZeVgSHLL5mGyCXKttzz5ZzxxUFjivtbujgSXM7dyeyjJPc+mNBntwOeK9D0vqF1I0ksMoZ2y0tx92CT7l5do/xq/umYbKx0t4YriGGRLffcyQSJJIjbPVJxktg9uPoPaghNr0yLaN7C805YZLmPbFeQySSI0sal0yGY+W2QTkEZ5GMZItXw81c3um2k7EszRgOx7lkJRj+rKah3gR1G97azx3dw00yyE4diW8sogH127t35ZrceDaiOweD3t7meJhnsRITjuccGgndKUoFKUoFKUoFKUoFKUoFKUoFKUoFKUoFfjsACScAck1+1W3i/q0z/Z9LsiPPvSQ/b0xYw2fgHnnHZGoJ/puoRXMYkt5EkjOQHQgqcEg4I+orKrB0PSYrOCO3gXbHGu0D/qT8knJJ9yTWdQaTrXVxZWNzOSAUibbnHLEYQc/LECtT4RaX9l0m1U93XzT/APUO4f8AhIrM8ROm21Oxlto3CO21lLZ2kqQwDY5AOO/OO+D2qoPDzxKuNMkFjqSs0Mcnkl2PqtzkjBPZ0GO2cgA4JAAoOhKVjtfRh0Quu+QFkXIy4XGSo9wMjt81kUCoD4lX2rqUi0i3DK6+qfKblOT6QGIC8AHcc/i4wRU+pQcT6pcSySsbh3kkB2s0jMzcHGMtzTStRktZkmhYrJG25SM/0PyCOCPcEipV4t9MNp+oS4DmKYmWN2BwdxJK7sncVPHPPYnvkwqg67/8prK1EBu5IIbmdIgUA9ZLdhjG8Rhi2C2AOc45rU+ExydUYD0NqU5Q/wAX4cnsOP8A8/FcxT30sknmvI7SZB8xmJbIxg7jzkYH9K6l8G7MxaTbl+Xl3ysecne7EE55J245oJtSlKBSlKBSlKBSlKBSlKBSoX0p1dNc6lqFlcRon2dsxFc5KE8bgSckgq2Rj8XapjLIFUs3AAJJ+g5NB91XPjtrMtrpyiCR0kmmVMocNjDMQCORnaBx847Gt54b9Vvq1q1w8IiHmsigNncoCkN2HuSv8tRLrkNf6/p1ljEcA+0sR787sH4H3ar/ADmgsbpyyeC1gildpHSNVZ2JJZgoycnnv81sa8bu6SFGklZURRlmYgAAe5J7VGPEDqDydPLWzB5brbDbbcEO8vClT2PpJbPbgUEnuLlY0aR2ARVLM2eAAMk5+MVWfhRYvfXFzrNyuGnJjt05OyNTtJ5/uhcjHZ/4q9OqrIW1rZaHZEh7j0Ow7rEPVNIf7/q44zlh9KsbTrJLeJIol2pGoVQPYAYFBkUpSg13UWpfZLW4nOPuoncZ9yqkgfqeP1qiNW00GCC81W3v5N0QluJYRGscpdsxB+eCoYKTgHsParT8ZEc6Pd+WWBCqTt7lQ67geRxjOfpmo7daompaXpdlD6jd+Skq5OUigIMzHHbDJtycZzQbrofp4zafpUtySJ7ZC8bAYIV1ZVRsjJGwrkDGSgqvPEzQtVgKvfX8stlkB5YlVdmTxugV1Dc45BOP8DfwwuAMD2A/yFQ7UujrRrVoNRYSQ/aGaAszK0fmt6U3buTvYqPbBUY4zQVb0p01MJY0g1e6t2k9Sh7a5QOMdxvYRvx8n2qz+ktJ1GCXdJqUV7bH8W6PDjg/gZWIHOM5JGB2zW+0vp+3trc2qgtE27KSuz7gfxD1k+n6Djn61l6PpUNnCkFsgjiQYVRnjnJ5OSSTzknJoKw8eul45LZ717iYNFsVIScxHLBTtXGUY5zuzztqlOlOnzfSSbn8qGGNpZpiu4Rqo/hyNzE4AUHJz9K6z6l0KLULaS2uN3lybd204PpYMMHB91FQ3W/D61tLGSOzmWy+8SaSZ/vNwiJcBt5/CDhsD3XscnIQC50u1j0icy2Rt/MYpatJE5uWaONpfNkdsBVcDGEG0ZPJHIvnSI1WCFUVUURqAqjAUbRwB7AVUPWBn1S00m3vFAnnuzuABQtEu5TKEb1KChDcj9BkCrpUYoP2lKUClKUClKUClYGvaotnby3Do7rEpcrGMsQO+Bkdu/0ANfui6rHeQRzwNujkUMp9/wAj8EHgj5FBnUqvepdTurLWbOSSU/YLgeRt/dSQhsZGO5O3DfG4cAVYVBXFmvl9UTbh/tbAFcDHaRByff8AAeR9B7VL+sLjyrC7ccFbeUg5I7Rt7jkVGerCYdb0mRf96s8L9uwUMo+fxHP6VvfERgNLvs/+7S/9hoNV4M2wj0e1259QZjn5MjVrehrcXGs6te5yEZbVMdvSF35455Rff3P0rd9HOLPRbZ3IUR2gkbIxj7vzDkfr+teHhDp5i02KRzmS5ZriQ/JkOQf+ULQeXiXIbo22mRsQ13IDLjPpgj9TkkdskBR2zyK8Lq5W41f1MFtNLhMkhJ9AmdTjP0SLJz7GvFJHtZdT1e+jKbF8i2jbG7y0PGDzjzZSMD6+4IrRDR3a3ttIZz9qvWN3qMqj1LGW3nPPpYnbGOCPSeOeQlHh5aG5kudVm5a5Yrb5z6LdDhAAfwbyNxHbsfc169LatLqV9PcRyEWMGYIVGNs75BebOOVH4RyR78cg+XXF4W8nSLA7JZ1Acr/7Pbjhm+hIGwD6/lW80qe0sXg02DCusRZY1HZFOC7H2LMScnkkk0G/pSlBg63pq3dvNA5wssbRkjGRuUjIz7jOf0qiPCrUY9Fm36idiXCyQq/J8p4ZcOhxkbSWB3D3+mTXQtVXpuyBtThltlvDa3vnrG4iLpHOok3x7xgsDk7cg+2c4FBKby4eS8glOnvLHGdsN0s0RCiVVDOI949GMDdy2N2Bzzh6R1RBqzXWn3lu8Mqgh4JSAZIyThlIw2cYbjtuBBPevTQuurEK0c18gkWSQkTqYXQNIzLGVkx+BSEz77R81lasmmXU1tNLPB50UgMLrMqsT32ZDepTj8J78/Wgy9F6b+yCFY55nji3+mYrIx3AAYcruQKAcBcA7jmt9Wv1bWI7UwiXcBNKsKkDgMwO3cfYEjb+bCthQKhnUWm2d7Ot1Nc+nTi/moGGwEhXIf8AoMgd8YPuK3vVetrYWk9y+D5SEgE43N2Vc+25iB+tV1cdMwR251e/RzNJGkslmpIhknOBGCnLFixX0kn1E/lQZ/h3ax315Pq0jFmlZktEdsskKHYzBf3ctkcdsn3Y1ZlUB1+82ifseaNgLpUmMx4O8s6yOjccoXkf8s5GDVv9FdWQ6pbrNCQGx95FkFo29wfp8HAyP6UEgpSlApSlApSlB8ugYEEAgjBB7EfFVd0MP2LqU2lyMfs8/wB9ZszE/IaP43flj8P9oVvOnuuna6NnqVsbOdifJyS0cwHPpfABP/XtweKy/EjpQ6lagQlUuYnWS3lJI2MCM+oDIBH+IU+1B9+JXTf7S0+WFRmQeuLkD1rnHJ7ZBK/zHtXv4f68L+xhlJPmBdkoOciRQA4Ofrz/ADCt5Zb/AC083b5m0b9udu7A3YzzjOaw9W1GDT4JZ5isca5dyABuJ+g/E7HA+SaDJubCOVo3kRWaIlo2IBKEjBI+DjivS6tklRo5VV0YYZWAIYHuCDwRVa2XjJAH/wBdha3ikTfA25ZHdc/vxploie4zwRnn59v/ADto5H2fTtRlBOARD3PPbBOex/pQTPqLQ1vLSS1DmJHUJlAuQoIyoBGACBt+gNbCytUhjSONQqIoVVHYADAH9BVey+Kcicy6RqKAnAJiP+YHPfj6Vm2Xi1pzuEmaW2c49NxEy9/kjKqPqSBQTa5tklXbIquuQcMARlWDKcH3DAH8wKj1noH2E312m+5up9z84BIUHy4V9lUds9z7+1SC0u0mQPE6uh7MjAqfyI4Ne1BXumxHR7We+vsS3904yq92kbiO2j7nA7cZ7E8gCt30PoUluklxeFXvbkh52HZcDCRL/ZRePzzyaypunfNvlup5PMWJcW8O3CxMRh5Cc+tyOASBtH9arzxb8VXspTaaeQJl/wBrKVBCEjIRQ3BbHJJBAzjvnAW+zAck4qL6x4h6babhLdxFl4Kod7Z+MJnB/PtXLvUHVF3qBBvJ3lxyASAo+oVQFH6CtPQXzr3j5GuVsbZn+HmO0e/Oxckj82BqIdI6/Nq+pzJdPta+t3t8og2rhModuc4BX5zz35qta3PR+tfYL23ucbhE4LD3KnhgOR6tpOPrigu+7vdbtR5V1p1vqIXAWdQCWHtuXvn+Ufr3qwI+n7eaBVuLO3XeqmSLYhAbAJGQo3YPv9Kz9L1SG6QSW8iSIQCCpB7/AD8H6Gve5uUiUvIyoo5LMQAPzJ4FBpOsLF5ooFiQsVu7ZzjHCpOjM3J9lB7c1ub28jgRpJnVEUZZmICgfUmq+6k8YrOA+XZhrycnaqxA7CxxgbserJPZA3xxUWvLSW9lSbqCRix5t9JtslyccF1DZTjJJY555ZcbaCRXt2uvXKNwNJs3MkkrnalxIo4Azj7tM8k8Hn6VudNR9WuI7uUbbGBi1qjAhpnxgXLA/hQAnYCMnO7jjP1pvTkt2IzqEccNvHjytPiIMa4A2mZhxKR7IAEGAfVWq8cOrvsFl5ELAT3OUHfKx4w7D4PIUdvxEj8NBSnil1SdTv5JFOYY/u4R7bVP4v5jlvyIHtUf0TWZ7KVZrWRo5F7MMdj3BByGH0IIrApQX90Z44xOoj1NTE4/3yKSjfmoyyn8sj8qtvTdRiuY1lt5FkjbkMpBB/8AsfoeRXE1bTp/qK5sJPMtJmjb3x+Fvoynhh+YoOz6VS/SXjtGyhNTjKP/AMWIZQ89ymdy4Hxu7dvargsb2OdFkhdZEYZVlIIP6igyKUpQaPq7peHU4PJn3DDBkkQ4eNh2ZT/h/wDorcW8WxVXLNtAG5jljgYyT7k/NelU91x4iXD3klnpcgR4iEG2NZJJpiceWob0pGvO5z2Kn6UHl194iFr+SxjmmgiiG13tlDTzyHbiKM/7vk4z3ypHxWRYeHt7qUaDUriaK0EnmJZs/mygY43zNghuTwQcAken2lPQXQosWe5um8++my00pAwpY5KxjAwPbPvjsBwJrQaLROjbGyx9mtYUI7PtDP8A87Zf/Gt7SlArF1DTYbhdtxFHKv8ADIisO+ezAjvWVUG8SOvv2Z5cMMRkuZsCPdlYhk7QWc4B5/dBHHcqMGg8L7wvjjYy6VcTWEpOT5bM0Tc5w0ZbBH0zgZ7V7aP1pLbzLZ60iwTtxFOmfs8/5MfwP/ZOPbtkCsjw56la8SWOe5t7i4jbL/Z1by0VvwgOfTJ2PK/lzjJkmtaTDeQvDcoskbjBU/8AUHurD2I5FBoPEvrFdKs2kBXz3ysCH95vc4/hUHJ9uw7kVybPM0jM7sWZiWZmJJYk5JJPJJPOasPxj6evLOSFZ5pLi1UFLaR8FlHBKOQBl/qe4XjGMCuKBSlKBSlKD3s7ySFt8Mjxt/EjFT/UHNXz4S9Mw6nYi51QSXLiVvLM00jqqrt/cLbR6gc5znHwcVz/AFeXRlzKdBgs7U4ub2WaNCcjagJMshPsAvpyPd1oNV4a6RZXurXotpriFF3NbiJthaPdtf1Y3IOVwBhtp78Grz0Tp+2sgRbQom78TAZd/qznLOfqSa5Z8OtcNlqVtMy+lCUkwMYQgqzNjvtB3ZP8NdcIwIBByDyCPeg8ru5SFHkkYKiKWZj2AAySfyFch9edTNqd7LcNnaTtjU/uoPwj/M/VjVv/AOkN1T5cKWEZ9UuHl+iA+kfzMM/yfWuf6BSlKBSlKBW56b6putOcPaTOnOSmco395DwfjPetNSg6R6N8abW62R3g+zSngsSPJJx33H8GfhuBkcmrOt51kUPGyujDKspBBHyCOCK4gq2/Ca61oWzjT0V7cN6fOwFB53bCe4z3A4B+pNB0Fe3SQxvJKwVEUszHsABkn+lVp4Q9Oo8t3qrKwa5mlNvu4IiaQtux8sePyXjhq2XjFO0ltBYxEiS+nSEEZ9KhgzsQO4HGRkcE/FTmytUhjSOMBURQqqOwCjAH9BQe1KUoFY95fRwhTNIkYZgql2CgseyjJ5J+K13UnU9tp6oblyDIwSNFUs7n+yqgk4+fqB3Iqu9dmk1Ge80fVFjWUgzWEoG0NjOwcknOMg49lkHsKDQdXdV3T3s6alcXWnQRKWhggyJJ+6jbKvpOe5JJUYxjIJqSQW6a9osVvNcwTX6xeaqrMpdXG4IZFU5HpYK2RwWrW2OjP1LpFlJuj+1Wsvls8och1XAYMeSSV2MTzkgjjPFlaN0VY2cxntrZI5CMbhngfQE4XPvgDPvQQnoiy1wiGN0tbC3iwrKsSl5AMZO0MwycfiyvcnmrWrQdcdQnTrRp1VWbeiDeSEBdwu5yASFGc/pWoh6tuQ5CRW9/GFDM1jMpkQHO0mJ2wc442uex4oJJ1FosV9byW84ykgx9QfZh8EHmuPtf0l7K4mt5R64nKn6/DD6EYI+hFdaaZ1jaTsE83ypjj7mcGKXn22Pgt+mRVX9Q9Pya4u8xAyefNELmPb9yUlZVilQep4SgUh8llYtxtPIUXSt11L0rd6c5W7hZBnAfGUbv+FxweBnHf5FaWgUpSgVJNL6la1s3SB3FxISm/J+6h4YrH/C0j9yPaMfxcRutroGkfaWYu/lwRjdNKQSEXOMAfvOx9Kr7k+wyQEp8GJwt/wCXMhaC6je1kODtHmLuAyB3bZjHwSfarw6B1nyrae3vHIl09mjlZu5iUFo5OO4Mfv3O01QiJK6rc24e3hgJezj/ABl3iKtJIc4HAG55cYyEUA4AFj+MutQCxiuLcAT6hEiMwY8wriQ5AOCclUyR2ZhQU51Zrr6hdzXMneRsgfwqOFX9FAFailKBSlKBSlKBSle1pbNK6RxqWd2Cqo7kk4AH1JNBMfCnoj9r3TLISsEIDSkYycnCoPjdg844Cn3xXUen2MdvEkUKhI0UKqjsAK0fh90kmlWiQDa0h9UsijG9j+ZzgDgfl2GTUloK81EGfqW2QgFbazeYfOXYxknP5jtirDqu0m29UMG/e07avb/jBuefoe30+tWJQK+JplRSzsFUdyxAA/MntX3Va691jbXVz9gvY0awulKw3SyAo7qQGB4whV+Ac8EKezZARrrq01KO+bV5IY2t7ORRDHv3b4ucygDseQcnBBIOCFzU71bp+w6jtredixX8UckZCuOfUhyD7jBBHBHFajw3kltLi50a7PmrCnmQOed0LEDYw9sbgMf3h2Aqf6RpcVpEsNsgjiT8KjOBk5PfkknnJ+aDz0LRobKBILZAkaDge5+ST7k981q9S6pK3RtLW3e5lRA8u1kVYlP4QWcgF29l/XgVJKr7xC6DnupPtWmXLW11tCvtd0EwH4QxQ8Eds4OeM9qDO1HqGC4ieDUrG7ijcYfzIC8Xfg+ZDvVcYzuyNu3PHBqOdNI+mgro0lpqFozlmhR41ulzg4Dg7ZsAk+vDYwPithpHWL6bEsGqWVzAI1wbgFp4n9yzSDLAsSTg5/yreQJpOrjcq2lye59KFx+YI3r+uKDG03qHTtaBt5o1MqcvbXMYEiHscBh3HbKnIz7Zrws+hn015JdHlCK/L2s+5oWI7FWB3xNjIz6u/bgVj9Q+ElpdFWjluYZEOUYSu4U5zkCQkjnn0le1Y+lT6vpJ23oOoWg486LJuIx7FkPqkHHI9R5zuPYhtU6rhmzaaxb/AGV5BjZOVaGXn9yX8DHPscHtiqz668E5YmaXSz5sZ58hj94vbhWPEg798HGPxHmrwkgg1C3XzY1lhkUNtkT55BKsMqR+hFaCHoBICPsV5e2yrwsazb4h/JKHH/8AaDlG5t3iYpIrI6nDKwIYH4IPINeVdLeNfQv2+2NzbR5uoeTtHqlT3XA/Ew7j34IHcVzTQK23TumLPITMXWCPDSsi5fBIVUQdjI7EKM8c5PANamtjouqvaszRD1lSEOT6GIKiQAHlwpYAnsXyORQSLrfVyWa3iCjCgSiPGxAhLLboV4McZOS378m5jnC1gda60Lk20cf+ztraKJcHOW2BnP8Azkj+UflXo9utraSK7FZJAFO0Hc7B1JiJPaOMAFuMmQgchCRF6BSlKBX3HGWICgkngADJP6VtulOmLjU5xBaqC2MszHCouQNzH2HPtk/Aq4NG6Kgjl/Z9gRJMoH7QvcDdEjZBhiHZHfBXIyVG7OewCkn0qZYlmMUnlNnEm07Thtp57fi4/OsOuqfE+SPT9EnjiUKnlrBGnwGITHPchcnJ+K5WoFWp/o/9Ni5vXuZFVo7YDGf+I34SB9AGOfY4qu9C0Se+mWC1j8yVgSFyo4AyeWIA4+TXTnhH0i+lWWycDzpHMkgBB28BVXIHOAM+/LHFBN6UpQVp1mfseu6ZdHhJ1a2c89znYD8ZZx/Q5qy6iHipoz3WnuYB9/AyzwnHIaM54+pXI/Mitr0Zrw1GzguRgGRfUoPCsOGX9CDQaTxf157HTZWhDeZKRCrLn0bwctkdsKDg/JFQvwq09dWtJIJlX9nRIsSwkLvafiSSfePWhyxAAOMPj2NXTUG0nw/+xao15ZzmKCUMZrbGVZjnGDnCruO75BBA9LYAbfpPoy203zGg3vJJ+OWVt0hA7LnAwo7YHwM5xUipSgVS3WHVMtjf3cF9btLHcmP7KzTtHEgVSo5zhAGYliCCO54waumvC8tI5kKTIkiHgq6hlP5g8Ggill0wGQPZahcxgjBVJlnhzjBA85XJH6j8qiXVXh026OR9Qt4pndVil+zJDI0h9g8LrliARyp+le2o6XpPmPJYm9tmU7HuLCO48oEE5UlEZGAIwdox9a1l7rM6snm3mmajHC/mRrcuLecMu4Z2ttTcASAzZ5weCKDY/bOotKA82OLUYR3ZMmUcduAHJ+pV+3fkVt+mPFq3u5RbzQXEE/AKGMsASQO6jcvfOWUAD3rD0/xhTn7VZzJg+p4GSeIcHGXQgc4PAzUm03rawukkls5FnlVGPlIMTuFGdoR9rN/0oM2fq21jvFspHZJ3/ArRyBX4z6X27D8d+4x34re1FdM63sbpJZcsn2bDSiWJ1aLI7nK9/nbnHvwa85evIoJdl6ht4nP+r3O4PbzKeVIkXhCRzhsce5oJdXPPjl0CbaQ31sp8mVvvUC8RMf3uOyMfnsx/tADoOGVXUMhDKwyGBBBB7EEcEV8Xlqk0bxyqGR1Ksp7EEYIP6UHEVZWmXRhljkBZdrA5XG4c91JBAb4PscGrb8QfBlLSCW6s5/u41LtFL3AGThXUcnsAGH5tVTXmlzQpG8sbqkq7o2IO1x8qexoMnVbxLgvJjy8bUhhRfSqDPds9/ryWZmJx76qs671EvFFCFVUj3HgcszEbnY9ycBVx2AUY7knBoFbzozpuTU7qO3i4zy7ZHoQEbm574B7e5xWjrM0nVJrSVZraRo5F7MvfnuPgj6Gg6+6V6YttMhENom0cbmPLuf4nb3P9AM8ACsS/6l03TvM8ye3hLMZHVdu9mPBYqmWZjjvgniuXNb6wvr3/ANJupXGMbd21P+RcL+uK0dBb/i94n22o24tbNXI8wM0rjaCFBwFGd3JIOSB27c8VBSlBfH+jn04Ak18+dzEwxj22jazHHySAP5W+auuo34c6MLLTbWHnIjDNn+J/W36ZYipJQKUpQKqpG/8AJu/YMNul3jgqRjbbzEdu+dhC5z2Ax/Cc2rWv13Rob2B4LlA8bjBHuPhgfZh3BoM9WyMjtX7VS6brlx05ItpqZaWwY7ba7AyYwBxG4HOAPbuMHGRwtqWl0kqLJE6ujDKspBUj5BHBFB7UpSgUpSgpy78P72wuvNs993Y+Z5osvtLRYbduHH4HCsAw9zgAg453EnitZq5h1O1uLV+ciaIMpAOOCMls98hccd+1WXVd+LXV+n20D291GlzK6nbBwSpI4ZmHMX5j1fHzQbFX0W/UEGyfb2IKK6/kRh1/TFfGn9JaZogkvY42UKOX+8lKKTj0gbmA55IzwOTjNcpVOemuuGsrYJb3F3BMgOFGyW3k5Zh92+DCSTglcg4zig6nQhhkdiM9vkVGNN6baCSaDZC+mygssLDmFjjcgUgq0THLY42k4AxUQ6Z8b7eZB9shliZQPMkRS8Sntnj1qD8YPxk96sXQ+orW+XdaTxygd9p5H5qeR+ooMDpzo6GwmeS2luBG67RbtJuhTkHKKRlT7d+zH9JHSlB8ugYEEAgjBB7GqP0FPK07VNNmQSLZ3IyHUFhA8g3Oo49aqGkBHuRj2FXlVDeI2o/szWLx5Yy8V9ZGMAEYyUEYJ3ccFOQD2INBP+n9EttUs1/aNtBJcR77edtqhw8ZKMQygFd2A4xjhxiudOutB/Z19cWwyVRvQT7owDL+ZwQM/INdI9CgxXV/AxJI+zTH4BktwjYOecmLPYdxUG/0j9AJW3vUH4cwyEDnByyE8ds7hk+7L80FE0pSgUpSgVn6BZC4ureE9pZY0P8AM4X/ADrAqb+DFsZNXtvuvMClnPfCYU4f9Gx39yPfFB1ZSlKBSlKBSlKDxvLRJkaOVFdGGGVgCCPgg96rl+gLrTHMuhXJVSfVZzktEw/stnKn/Hn8XzNep+pLfTYTNdPtXsoAyzt7Ko9yf6DucDmudurvF6+vWKwubaHkBYj6yP7T98/3cD6e9Ba6+KRtJPJ1i0ktpAN2+IrLHtzjedp3IC2F7Nyw7VJbXr7TZBlb62HGfVIq9/7xHP0rljp2/jjmY3T3IikVklMDL5jqxBIO/hgcZwfcCpbofROnak4Sz1Jo5CeIbmEBz8BSH2ue/Ck0F9z9e6ane+tv5ZVb/tJrV3nifaBS1sk9yAcF44yI147tLJtRR7d+9R3RPDzULCFY7Z9Mkwx9c1u28Bu53jJYjsAfYnngVndQdGXN1A37Z1T/AFZMO6RQxxqNvuXOSffggjOOKCPz+IMuoXEFs90lnHO4TbaHzZwW9KhpsCOMFscx5IyOwya1fU3hLaRS7f2n5UhXd/rKcMSePvchRk8e55rZdPdNLvR9E01cKcrfaiXwcHIaOIYP1D7R2qdDpS+mXF3qsxzkMsEUEa4PGBlGJ/M5oKO1Pwe1OEZjjjuFOMNDICDn3Abaf8KheoaZNbMFuIZImIyBIjKT+jAV0knhzc2h36bqU0bcExyqhhY9zlECqufchScknua3Oh6gmppNaalbx/aICouIWXdGcjKSRk5yjAZH7y9j7EhRngbplxNqSSQZEUYP2g59JRgQEI/e3Edvlc+2auLqTwnsrtzLDvtZicl4DgE/Vew559O3NSnQenbawVltIViDtubbnk/mSTgZ4HYe1bWgqteiNchysGs70OOZVJbsf4t//dWs1rwn1KaLc+qyTTAZEbmQR544DbzjsOdo5H61c9KCobPxVn05Fh1uyuFlUBfNQKRLgd+SFJ7ZKsRkngdqiGk65Hr+uxS3rrFBHzDDIeG2kFY/4dzH1HPfBHxXRNxAsilJFVlPBVgCD+YPBqifGjw6t7cQ3NmFgWSVYpRyIk3D0yYAJRRjBxnuMDOchZmlf+ur3/5W3/7pq2XW2ifb7G4tuN0iHZntvHqT8vUBVd+CmlXNpe30V6SZFih2kvvBTdJtKtk+n4HH5CrdMoztyM/GRn39v0P9DQcQMMHB4NflS/xY0kWmq3SLnaz+auf/AIgDn/xEj9KiFApSlBfvhn0vpGr2O5rNVlRtswWWf8WOGUl8hWHO3sDkc4zU86U8PrLTJXmtEdXdNhLOzAKSpIAPyVByfiql/wBG7UCt5cwe0kIfOfdHAxj3yJD/AMtdCUClKUClKUClKUFI+O3SV/eXEc9vG00CRbQqcsh3Esdndt2R+HP4ecYqur+10yGyIH2r9oAoGimTaq4OXAC+xH8RzyO1dZ143NpHKMSojj4ZQR/jQcV3t0JCuI449qhcIG5wSdx3Ektz3z7CsaurNb8J9Lus/wCriFiMBoCUxznIUfd5/NT/ANKgGteALgE2d0rH+GZSPf8AiTPt/Z7j68BsvBTxIa5Isb1i0oH3MpJJcAcox92ABIJ7gH3AzInt/wBuXziUA6fYyFAhHFxOvDFs940zjHuT7jiqZvvDPVrB1lSBnMbBkkgYPgqdwYKPXwR7r7VZHRnTWtPaRW8kyafbruz5a5uXy24liSQpJJOQQfpQWhq+t29mu66niiHON7qCcfAJy36fNQmfxWSclNJs7m9cHG5UKxAk4G5yCVHvyB+YrK0rwm0+I77hXu5s5Mlw7MTxjlQQpGPkGpvbW6RqEjVUUcBVAAH5AcCgr59G1rUkUXlzFYRnlktdxmPvgvuwp9vScfQ1JOjujrfS0cQb2eQgySyNudyM4ye2Bk8D5qRUoFKUoFKUoFanqvRhfWc9s2PvYyoz2Dd1P6MAf0rbUoKI6X6vNisV9dRzP5cLWF0sajckkUgaJ33OM5jYpuP7yH5xW+SWw1jUbe8ttREbJsD2zKFeTypDIuNxGPrtDenPbJqS9Q+GFheyyTOskckgIkaFyu/OOSMFScjPbk981TPit4aLpEcU0EkkkTsUbeFyrYyvIxkEA+37v1oN5/pJaXtntbkA+uNo2IHGUbcuT8kOf0X6VTVZVxqMsiJHJLI0afgRmYqvAHpBOBwB2+KxaBSlKCf+Bl75WrwDOBIsiHtz6CwHPblR2rqSuW/CHpy5mv7W5ijJhSb1yAqQu1ckMM5UkHAyOc8ZxXUlApSlApSlApSlApSlApSlApSlApSlApSlApSlApSlApSlArF1LT4rmNoriNZI2/EjDIPORx9CM59iKUoKyufAaxZiUmuUUsTt3IQBz6QSmeOOTnge/etLqXgGiIzR3rjaCcNCDnAJxw4/rSlBW3VvSH2BQ3neZkgfg29939o/H+NanpixW4vLWGTOyWeONsd8NIqnH6GlKDrzQenbaxVltIUiDHLbR3I7ZJ5OP8zW0pSgUpSgUpSg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7292" name="Picture 12" descr="http://processmaximus.files.wordpress.com/2012/01/future-predictio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83729" y="4600666"/>
            <a:ext cx="2084071" cy="1876334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2286000" y="1981200"/>
            <a:ext cx="228780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Predictable but flexible</a:t>
            </a:r>
            <a:endParaRPr lang="en-US" sz="15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3505200" y="2286000"/>
            <a:ext cx="381000" cy="5334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0220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ADCP_Logo1_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10235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0" y="0"/>
            <a:ext cx="2286000" cy="6858000"/>
            <a:chOff x="7329" y="0"/>
            <a:chExt cx="8398" cy="15840"/>
          </a:xfrm>
          <a:scene3d>
            <a:camera prst="orthographicFront"/>
            <a:lightRig rig="sunset" dir="t"/>
          </a:scene3d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7344" y="0"/>
              <a:ext cx="8383" cy="15840"/>
              <a:chOff x="7560" y="0"/>
              <a:chExt cx="8047" cy="15840"/>
            </a:xfrm>
          </p:grpSpPr>
          <p:sp>
            <p:nvSpPr>
              <p:cNvPr id="10" name="Rectangle 4"/>
              <p:cNvSpPr>
                <a:spLocks noChangeArrowheads="1"/>
              </p:cNvSpPr>
              <p:nvPr/>
            </p:nvSpPr>
            <p:spPr bwMode="auto">
              <a:xfrm>
                <a:off x="7755" y="0"/>
                <a:ext cx="7852" cy="15840"/>
              </a:xfrm>
              <a:prstGeom prst="rect">
                <a:avLst/>
              </a:prstGeom>
              <a:solidFill>
                <a:srgbClr val="A80054"/>
              </a:solidFill>
              <a:ln w="9525">
                <a:noFill/>
                <a:miter lim="800000"/>
                <a:headEnd/>
                <a:tailEnd/>
              </a:ln>
              <a:sp3d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1" name="Rectangle 5" descr="Light vertical"/>
              <p:cNvSpPr>
                <a:spLocks noChangeArrowheads="1"/>
              </p:cNvSpPr>
              <p:nvPr/>
            </p:nvSpPr>
            <p:spPr bwMode="auto">
              <a:xfrm>
                <a:off x="7560" y="8"/>
                <a:ext cx="195" cy="15825"/>
              </a:xfrm>
              <a:prstGeom prst="rect">
                <a:avLst/>
              </a:prstGeom>
              <a:pattFill prst="ltVert">
                <a:fgClr>
                  <a:srgbClr val="993300">
                    <a:alpha val="80000"/>
                  </a:srgbClr>
                </a:fgClr>
                <a:bgClr>
                  <a:srgbClr val="FFFFFF">
                    <a:alpha val="80000"/>
                  </a:srgbClr>
                </a:bgClr>
              </a:pattFill>
              <a:ln w="12700">
                <a:noFill/>
                <a:miter lim="800000"/>
                <a:headEnd/>
                <a:tailEnd/>
              </a:ln>
              <a:effectLst/>
              <a:sp3d/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7344" y="0"/>
              <a:ext cx="4896" cy="39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329" y="10658"/>
              <a:ext cx="4889" cy="4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4" name="Picture 4" descr="NADCP_Logo1_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94360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1" y="1752600"/>
            <a:ext cx="6553199" cy="4360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itle 1"/>
          <p:cNvSpPr txBox="1">
            <a:spLocks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Jail Sanctions</a:t>
            </a:r>
            <a:endParaRPr kumimoji="0" lang="en-US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cxnSp>
        <p:nvCxnSpPr>
          <p:cNvPr id="28" name="Straight Connector 27"/>
          <p:cNvCxnSpPr>
            <a:cxnSpLocks noChangeShapeType="1"/>
          </p:cNvCxnSpPr>
          <p:nvPr/>
        </p:nvCxnSpPr>
        <p:spPr bwMode="auto">
          <a:xfrm flipH="1">
            <a:off x="2743200" y="2590800"/>
            <a:ext cx="1" cy="3048000"/>
          </a:xfrm>
          <a:prstGeom prst="line">
            <a:avLst/>
          </a:prstGeom>
          <a:noFill/>
          <a:ln w="38100" algn="ctr">
            <a:solidFill>
              <a:srgbClr val="FF0000"/>
            </a:solidFill>
            <a:prstDash val="dash"/>
            <a:round/>
            <a:headEnd/>
            <a:tailEnd/>
          </a:ln>
        </p:spPr>
      </p:cxnSp>
      <p:cxnSp>
        <p:nvCxnSpPr>
          <p:cNvPr id="31" name="Straight Connector 30"/>
          <p:cNvCxnSpPr>
            <a:cxnSpLocks noChangeShapeType="1"/>
          </p:cNvCxnSpPr>
          <p:nvPr/>
        </p:nvCxnSpPr>
        <p:spPr bwMode="auto">
          <a:xfrm flipH="1">
            <a:off x="990600" y="3281083"/>
            <a:ext cx="4038600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prstDash val="dash"/>
            <a:round/>
            <a:headEnd/>
            <a:tailEnd/>
          </a:ln>
        </p:spPr>
      </p:cxnSp>
      <p:sp>
        <p:nvSpPr>
          <p:cNvPr id="15" name="TextBox 14"/>
          <p:cNvSpPr txBox="1"/>
          <p:nvPr/>
        </p:nvSpPr>
        <p:spPr>
          <a:xfrm>
            <a:off x="152400" y="6382435"/>
            <a:ext cx="289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Carey et al., 2012</a:t>
            </a:r>
            <a:endParaRPr lang="en-US" sz="1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295400" y="3048000"/>
            <a:ext cx="3886200" cy="2362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462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          </a:t>
            </a:r>
            <a:r>
              <a:rPr lang="en-US" sz="5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Substance Use</a:t>
            </a:r>
            <a:endParaRPr kumimoji="0" lang="en-US" sz="53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14" name="Picture 4" descr="NADCP_Logo1_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22860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" name="Content Placeholder 5"/>
          <p:cNvGraphicFramePr>
            <a:graphicFrameLocks/>
          </p:cNvGraphicFramePr>
          <p:nvPr/>
        </p:nvGraphicFramePr>
        <p:xfrm>
          <a:off x="304800" y="1447800"/>
          <a:ext cx="85344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19400" y="1600200"/>
            <a:ext cx="3861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Saliva tests at 18 months</a:t>
            </a: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57200" y="1371600"/>
            <a:ext cx="1828800" cy="5105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marL="742950" indent="-285750" algn="l">
              <a:lnSpc>
                <a:spcPct val="90000"/>
              </a:lnSpc>
              <a:spcBef>
                <a:spcPct val="0"/>
              </a:spcBef>
              <a:buClr>
                <a:srgbClr val="5490A8"/>
              </a:buClr>
              <a:buFont typeface="Wingdings" pitchFamily="2" charset="2"/>
              <a:buNone/>
            </a:pPr>
            <a:endParaRPr kumimoji="1" lang="en-US" b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6458635"/>
            <a:ext cx="2286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Rossman</a:t>
            </a:r>
            <a:r>
              <a:rPr lang="en-US" sz="15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et al., 2011</a:t>
            </a:r>
            <a:endParaRPr lang="en-US" sz="1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766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5" name="Object 6"/>
          <p:cNvGraphicFramePr>
            <a:graphicFrameLocks noChangeAspect="1"/>
          </p:cNvGraphicFramePr>
          <p:nvPr/>
        </p:nvGraphicFramePr>
        <p:xfrm>
          <a:off x="517525" y="2057400"/>
          <a:ext cx="6111875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Chart" r:id="rId3" imgW="8048516" imgH="4419453" progId="MSGraph.Chart.8">
                  <p:embed followColorScheme="full"/>
                </p:oleObj>
              </mc:Choice>
              <mc:Fallback>
                <p:oleObj name="Chart" r:id="rId3" imgW="8048516" imgH="441945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057400"/>
                        <a:ext cx="6111875" cy="365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NADCP_Logo1_2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610235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0" y="0"/>
            <a:ext cx="2286000" cy="6858000"/>
            <a:chOff x="7329" y="0"/>
            <a:chExt cx="8398" cy="15840"/>
          </a:xfrm>
          <a:scene3d>
            <a:camera prst="orthographicFront"/>
            <a:lightRig rig="sunset" dir="t"/>
          </a:scene3d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7344" y="0"/>
              <a:ext cx="8383" cy="15840"/>
              <a:chOff x="7560" y="0"/>
              <a:chExt cx="8047" cy="15840"/>
            </a:xfrm>
          </p:grpSpPr>
          <p:sp>
            <p:nvSpPr>
              <p:cNvPr id="10" name="Rectangle 4"/>
              <p:cNvSpPr>
                <a:spLocks noChangeArrowheads="1"/>
              </p:cNvSpPr>
              <p:nvPr/>
            </p:nvSpPr>
            <p:spPr bwMode="auto">
              <a:xfrm>
                <a:off x="7755" y="0"/>
                <a:ext cx="7852" cy="15840"/>
              </a:xfrm>
              <a:prstGeom prst="rect">
                <a:avLst/>
              </a:prstGeom>
              <a:solidFill>
                <a:srgbClr val="A80054"/>
              </a:solidFill>
              <a:ln w="9525">
                <a:noFill/>
                <a:miter lim="800000"/>
                <a:headEnd/>
                <a:tailEnd/>
              </a:ln>
              <a:sp3d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1" name="Rectangle 5" descr="Light vertical"/>
              <p:cNvSpPr>
                <a:spLocks noChangeArrowheads="1"/>
              </p:cNvSpPr>
              <p:nvPr/>
            </p:nvSpPr>
            <p:spPr bwMode="auto">
              <a:xfrm>
                <a:off x="7560" y="8"/>
                <a:ext cx="195" cy="15825"/>
              </a:xfrm>
              <a:prstGeom prst="rect">
                <a:avLst/>
              </a:prstGeom>
              <a:pattFill prst="ltVert">
                <a:fgClr>
                  <a:srgbClr val="993300">
                    <a:alpha val="80000"/>
                  </a:srgbClr>
                </a:fgClr>
                <a:bgClr>
                  <a:srgbClr val="FFFFFF">
                    <a:alpha val="80000"/>
                  </a:srgbClr>
                </a:bgClr>
              </a:pattFill>
              <a:ln w="12700">
                <a:noFill/>
                <a:miter lim="800000"/>
                <a:headEnd/>
                <a:tailEnd/>
              </a:ln>
              <a:effectLst/>
              <a:sp3d/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7344" y="0"/>
              <a:ext cx="4896" cy="39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329" y="10658"/>
              <a:ext cx="4889" cy="4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7C1E2E"/>
                </a:solidFill>
              </a:rPr>
              <a:t>Key Moments in NADCP History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            </a:t>
            </a:r>
            <a:r>
              <a:rPr lang="en-US" sz="5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Legal Leverage</a:t>
            </a:r>
            <a:endParaRPr kumimoji="0" lang="en-US" sz="53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35842" name="AutoShape 2" descr="http://web.mail.comcast.net/service/home/~/?auth=co&amp;loc=en_US&amp;id=591568&amp;part=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4" name="AutoShape 4" descr="http://web.mail.comcast.net/service/home/~/?auth=co&amp;loc=en_US&amp;id=591568&amp;part=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430934" y="39624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1.4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81142" y="2847201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4.1 </a:t>
            </a:r>
            <a:r>
              <a:rPr lang="en-US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endParaRPr lang="en-US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 rot="16200000">
            <a:off x="-497168" y="3453927"/>
            <a:ext cx="173797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 smtClean="0"/>
              <a:t># Crimes averted</a:t>
            </a:r>
            <a:endParaRPr lang="en-US" sz="1500" b="1" dirty="0"/>
          </a:p>
        </p:txBody>
      </p:sp>
      <p:sp>
        <p:nvSpPr>
          <p:cNvPr id="35" name="Rectangle 34"/>
          <p:cNvSpPr/>
          <p:nvPr/>
        </p:nvSpPr>
        <p:spPr>
          <a:xfrm>
            <a:off x="4876800" y="152400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31134" y="3609201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2.0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90742" y="5819001"/>
            <a:ext cx="771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p &lt; .05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6260" name="Picture 4" descr="http://www.diracdelta.co.uk/science/source/l/e/lever/image00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0400" y="4953000"/>
            <a:ext cx="1981200" cy="1752600"/>
          </a:xfrm>
          <a:prstGeom prst="rect">
            <a:avLst/>
          </a:prstGeom>
          <a:noFill/>
        </p:spPr>
      </p:pic>
      <p:sp>
        <p:nvSpPr>
          <p:cNvPr id="22" name="Oval 21"/>
          <p:cNvSpPr/>
          <p:nvPr/>
        </p:nvSpPr>
        <p:spPr>
          <a:xfrm>
            <a:off x="4114800" y="2286000"/>
            <a:ext cx="1524000" cy="35052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52400" y="6382435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Rossman</a:t>
            </a:r>
            <a:r>
              <a:rPr lang="en-US" sz="1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et al., 2011; Zweig et al., 2012</a:t>
            </a:r>
            <a:endParaRPr lang="en-US" sz="1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634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6781800" cy="4876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3100" b="1" dirty="0" smtClean="0"/>
              <a:t>Predictable, consistent, fair, and  evidence-based</a:t>
            </a:r>
          </a:p>
          <a:p>
            <a:pPr marL="971550" lvl="1" indent="-514350" eaLnBrk="1" hangingPunct="1">
              <a:spcBef>
                <a:spcPts val="600"/>
              </a:spcBef>
              <a:buFont typeface="+mj-lt"/>
              <a:buAutoNum type="alphaUcPeriod"/>
              <a:defRPr/>
            </a:pPr>
            <a:r>
              <a:rPr lang="en-US" sz="2700" b="1" dirty="0" smtClean="0"/>
              <a:t>Advance notice</a:t>
            </a:r>
          </a:p>
          <a:p>
            <a:pPr marL="971550" lvl="1" indent="-514350" eaLnBrk="1" hangingPunct="1">
              <a:spcBef>
                <a:spcPts val="600"/>
              </a:spcBef>
              <a:buFont typeface="+mj-lt"/>
              <a:buAutoNum type="alphaUcPeriod"/>
              <a:defRPr/>
            </a:pPr>
            <a:r>
              <a:rPr lang="en-US" sz="2700" b="1" dirty="0" smtClean="0"/>
              <a:t>Opportunity to be heard</a:t>
            </a:r>
          </a:p>
          <a:p>
            <a:pPr marL="971550" lvl="1" indent="-514350" eaLnBrk="1" hangingPunct="1">
              <a:spcBef>
                <a:spcPts val="600"/>
              </a:spcBef>
              <a:buFont typeface="+mj-lt"/>
              <a:buAutoNum type="alphaUcPeriod"/>
              <a:defRPr/>
            </a:pPr>
            <a:r>
              <a:rPr lang="en-US" sz="2700" b="1" dirty="0" smtClean="0"/>
              <a:t>Equivalent consequences</a:t>
            </a:r>
            <a:endParaRPr lang="en-US" sz="2400" b="1" dirty="0" smtClean="0"/>
          </a:p>
          <a:p>
            <a:pPr marL="971550" lvl="1" indent="-514350" eaLnBrk="1" hangingPunct="1">
              <a:spcBef>
                <a:spcPts val="600"/>
              </a:spcBef>
              <a:buFont typeface="+mj-lt"/>
              <a:buAutoNum type="alphaUcPeriod"/>
              <a:defRPr/>
            </a:pPr>
            <a:r>
              <a:rPr lang="en-US" sz="2700" b="1" dirty="0" smtClean="0"/>
              <a:t>Professional demeanor</a:t>
            </a:r>
            <a:endParaRPr lang="en-US" sz="2300" b="1" dirty="0" smtClean="0"/>
          </a:p>
          <a:p>
            <a:pPr marL="971550" lvl="1" indent="-514350" eaLnBrk="1" hangingPunct="1">
              <a:spcBef>
                <a:spcPts val="600"/>
              </a:spcBef>
              <a:buFont typeface="+mj-lt"/>
              <a:buAutoNum type="alphaUcPeriod"/>
              <a:defRPr/>
            </a:pPr>
            <a:r>
              <a:rPr lang="en-US" sz="2600" b="1" dirty="0" smtClean="0"/>
              <a:t>Progressive sanctions</a:t>
            </a:r>
          </a:p>
          <a:p>
            <a:pPr marL="971550" lvl="1" indent="-514350" eaLnBrk="1" hangingPunct="1">
              <a:spcBef>
                <a:spcPts val="600"/>
              </a:spcBef>
              <a:buFont typeface="+mj-lt"/>
              <a:buAutoNum type="alphaUcPeriod"/>
              <a:defRPr/>
            </a:pPr>
            <a:r>
              <a:rPr lang="en-US" sz="2600" b="1" dirty="0" smtClean="0"/>
              <a:t>Licit substances</a:t>
            </a:r>
          </a:p>
          <a:p>
            <a:pPr marL="971550" lvl="1" indent="-514350" eaLnBrk="1" hangingPunct="1">
              <a:spcBef>
                <a:spcPts val="600"/>
              </a:spcBef>
              <a:buFont typeface="+mj-lt"/>
              <a:buAutoNum type="alphaUcPeriod"/>
              <a:defRPr/>
            </a:pPr>
            <a:r>
              <a:rPr lang="en-US" sz="2600" b="1" dirty="0" smtClean="0"/>
              <a:t>Therapeutic adjustments</a:t>
            </a:r>
          </a:p>
          <a:p>
            <a:pPr marL="971550" lvl="1" indent="-514350" eaLnBrk="1" hangingPunct="1">
              <a:spcBef>
                <a:spcPts val="600"/>
              </a:spcBef>
              <a:buFont typeface="+mj-lt"/>
              <a:buAutoNum type="alphaUcPeriod"/>
              <a:defRPr/>
            </a:pPr>
            <a:r>
              <a:rPr lang="en-US" sz="2600" b="1" dirty="0" smtClean="0"/>
              <a:t>Incentivizing productivity</a:t>
            </a:r>
          </a:p>
          <a:p>
            <a:pPr lvl="1" eaLnBrk="1" hangingPunct="1">
              <a:buNone/>
              <a:defRPr/>
            </a:pPr>
            <a:endParaRPr lang="en-US" sz="2400" b="1" dirty="0" smtClean="0"/>
          </a:p>
        </p:txBody>
      </p:sp>
      <p:pic>
        <p:nvPicPr>
          <p:cNvPr id="5" name="Picture 4" descr="NADCP_Logo1_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10235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0" y="0"/>
            <a:ext cx="2286000" cy="6858000"/>
            <a:chOff x="7329" y="0"/>
            <a:chExt cx="8398" cy="15840"/>
          </a:xfrm>
          <a:scene3d>
            <a:camera prst="orthographicFront"/>
            <a:lightRig rig="sunset" dir="t"/>
          </a:scene3d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7344" y="0"/>
              <a:ext cx="8383" cy="15840"/>
              <a:chOff x="7560" y="0"/>
              <a:chExt cx="8047" cy="15840"/>
            </a:xfrm>
          </p:grpSpPr>
          <p:sp>
            <p:nvSpPr>
              <p:cNvPr id="10" name="Rectangle 4"/>
              <p:cNvSpPr>
                <a:spLocks noChangeArrowheads="1"/>
              </p:cNvSpPr>
              <p:nvPr/>
            </p:nvSpPr>
            <p:spPr bwMode="auto">
              <a:xfrm>
                <a:off x="7755" y="0"/>
                <a:ext cx="7852" cy="15840"/>
              </a:xfrm>
              <a:prstGeom prst="rect">
                <a:avLst/>
              </a:prstGeom>
              <a:solidFill>
                <a:srgbClr val="A80054"/>
              </a:solidFill>
              <a:ln w="9525">
                <a:noFill/>
                <a:miter lim="800000"/>
                <a:headEnd/>
                <a:tailEnd/>
              </a:ln>
              <a:sp3d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1" name="Rectangle 5" descr="Light vertical"/>
              <p:cNvSpPr>
                <a:spLocks noChangeArrowheads="1"/>
              </p:cNvSpPr>
              <p:nvPr/>
            </p:nvSpPr>
            <p:spPr bwMode="auto">
              <a:xfrm>
                <a:off x="7560" y="8"/>
                <a:ext cx="195" cy="15825"/>
              </a:xfrm>
              <a:prstGeom prst="rect">
                <a:avLst/>
              </a:prstGeom>
              <a:pattFill prst="ltVert">
                <a:fgClr>
                  <a:srgbClr val="993300">
                    <a:alpha val="80000"/>
                  </a:srgbClr>
                </a:fgClr>
                <a:bgClr>
                  <a:srgbClr val="FFFFFF">
                    <a:alpha val="80000"/>
                  </a:srgbClr>
                </a:bgClr>
              </a:pattFill>
              <a:ln w="12700">
                <a:noFill/>
                <a:miter lim="800000"/>
                <a:headEnd/>
                <a:tailEnd/>
              </a:ln>
              <a:effectLst/>
              <a:sp3d/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7344" y="0"/>
              <a:ext cx="4896" cy="39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329" y="10658"/>
              <a:ext cx="4889" cy="4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7C1E2E"/>
                </a:solidFill>
              </a:rPr>
              <a:t>Key Moments in NADCP History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0" y="38100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Incentives &amp; Sanctions</a:t>
            </a:r>
            <a:endParaRPr kumimoji="0" lang="en-US" sz="5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14" name="Picture 4" descr="NADCP_Logo1_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01980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5540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6781800" cy="4876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3100" b="1" dirty="0" smtClean="0"/>
              <a:t>Predictable, consistent, fair, and  evidence-based</a:t>
            </a:r>
          </a:p>
          <a:p>
            <a:pPr eaLnBrk="1" hangingPunct="1">
              <a:buNone/>
              <a:defRPr/>
            </a:pPr>
            <a:r>
              <a:rPr lang="en-US" sz="3100" b="1" dirty="0" smtClean="0"/>
              <a:t>     . . . </a:t>
            </a:r>
          </a:p>
          <a:p>
            <a:pPr marL="971550" lvl="1" indent="-514350" eaLnBrk="1" hangingPunct="1">
              <a:spcBef>
                <a:spcPts val="3000"/>
              </a:spcBef>
              <a:buFont typeface="+mj-lt"/>
              <a:buAutoNum type="alphaUcPeriod" startAt="9"/>
              <a:defRPr/>
            </a:pPr>
            <a:r>
              <a:rPr lang="en-US" sz="2700" b="1" dirty="0" smtClean="0"/>
              <a:t>Phase promotion</a:t>
            </a:r>
          </a:p>
          <a:p>
            <a:pPr marL="971550" lvl="1" indent="-514350" eaLnBrk="1" hangingPunct="1">
              <a:spcBef>
                <a:spcPts val="600"/>
              </a:spcBef>
              <a:buFont typeface="+mj-lt"/>
              <a:buAutoNum type="alphaUcPeriod" startAt="9"/>
              <a:defRPr/>
            </a:pPr>
            <a:r>
              <a:rPr lang="en-US" sz="2700" b="1" dirty="0" smtClean="0"/>
              <a:t>Jail sanctions</a:t>
            </a:r>
          </a:p>
          <a:p>
            <a:pPr marL="971550" lvl="1" indent="-514350" eaLnBrk="1" hangingPunct="1">
              <a:spcBef>
                <a:spcPts val="600"/>
              </a:spcBef>
              <a:buFont typeface="+mj-lt"/>
              <a:buAutoNum type="alphaUcPeriod" startAt="9"/>
              <a:defRPr/>
            </a:pPr>
            <a:r>
              <a:rPr lang="en-US" sz="2700" b="1" dirty="0" smtClean="0"/>
              <a:t>Termination</a:t>
            </a:r>
          </a:p>
          <a:p>
            <a:pPr marL="971550" lvl="1" indent="-514350" eaLnBrk="1" hangingPunct="1">
              <a:spcBef>
                <a:spcPts val="600"/>
              </a:spcBef>
              <a:buFont typeface="+mj-lt"/>
              <a:buAutoNum type="alphaUcPeriod" startAt="9"/>
              <a:defRPr/>
            </a:pPr>
            <a:r>
              <a:rPr lang="en-US" sz="2700" b="1" dirty="0" smtClean="0"/>
              <a:t>Consequences of graduation and termination (leverage)</a:t>
            </a:r>
            <a:endParaRPr lang="en-US" sz="2400" b="1" dirty="0" smtClean="0"/>
          </a:p>
          <a:p>
            <a:pPr lvl="1" eaLnBrk="1" hangingPunct="1">
              <a:buNone/>
              <a:defRPr/>
            </a:pPr>
            <a:endParaRPr lang="en-US" sz="2400" b="1" dirty="0" smtClean="0"/>
          </a:p>
        </p:txBody>
      </p:sp>
      <p:pic>
        <p:nvPicPr>
          <p:cNvPr id="5" name="Picture 4" descr="NADCP_Logo1_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10235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0" y="0"/>
            <a:ext cx="2286000" cy="6858000"/>
            <a:chOff x="7329" y="0"/>
            <a:chExt cx="8398" cy="15840"/>
          </a:xfrm>
          <a:scene3d>
            <a:camera prst="orthographicFront"/>
            <a:lightRig rig="sunset" dir="t"/>
          </a:scene3d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7344" y="0"/>
              <a:ext cx="8383" cy="15840"/>
              <a:chOff x="7560" y="0"/>
              <a:chExt cx="8047" cy="15840"/>
            </a:xfrm>
          </p:grpSpPr>
          <p:sp>
            <p:nvSpPr>
              <p:cNvPr id="10" name="Rectangle 4"/>
              <p:cNvSpPr>
                <a:spLocks noChangeArrowheads="1"/>
              </p:cNvSpPr>
              <p:nvPr/>
            </p:nvSpPr>
            <p:spPr bwMode="auto">
              <a:xfrm>
                <a:off x="7755" y="0"/>
                <a:ext cx="7852" cy="15840"/>
              </a:xfrm>
              <a:prstGeom prst="rect">
                <a:avLst/>
              </a:prstGeom>
              <a:solidFill>
                <a:srgbClr val="A80054"/>
              </a:solidFill>
              <a:ln w="9525">
                <a:noFill/>
                <a:miter lim="800000"/>
                <a:headEnd/>
                <a:tailEnd/>
              </a:ln>
              <a:sp3d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1" name="Rectangle 5" descr="Light vertical"/>
              <p:cNvSpPr>
                <a:spLocks noChangeArrowheads="1"/>
              </p:cNvSpPr>
              <p:nvPr/>
            </p:nvSpPr>
            <p:spPr bwMode="auto">
              <a:xfrm>
                <a:off x="7560" y="8"/>
                <a:ext cx="195" cy="15825"/>
              </a:xfrm>
              <a:prstGeom prst="rect">
                <a:avLst/>
              </a:prstGeom>
              <a:pattFill prst="ltVert">
                <a:fgClr>
                  <a:srgbClr val="993300">
                    <a:alpha val="80000"/>
                  </a:srgbClr>
                </a:fgClr>
                <a:bgClr>
                  <a:srgbClr val="FFFFFF">
                    <a:alpha val="80000"/>
                  </a:srgbClr>
                </a:bgClr>
              </a:pattFill>
              <a:ln w="12700">
                <a:noFill/>
                <a:miter lim="800000"/>
                <a:headEnd/>
                <a:tailEnd/>
              </a:ln>
              <a:effectLst/>
              <a:sp3d/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7344" y="0"/>
              <a:ext cx="4896" cy="39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329" y="10658"/>
              <a:ext cx="4889" cy="4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7C1E2E"/>
                </a:solidFill>
              </a:rPr>
              <a:t>Key Moments in NADCP History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0" y="38100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Incentives &amp; Sanctions (cont.)</a:t>
            </a:r>
            <a:endParaRPr kumimoji="0" lang="en-US" sz="53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14" name="Picture 4" descr="NADCP_Logo1_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01980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5" name="Object 6"/>
          <p:cNvGraphicFramePr>
            <a:graphicFrameLocks noChangeAspect="1"/>
          </p:cNvGraphicFramePr>
          <p:nvPr/>
        </p:nvGraphicFramePr>
        <p:xfrm>
          <a:off x="517525" y="2057400"/>
          <a:ext cx="6111875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Chart" r:id="rId3" imgW="8048516" imgH="4419453" progId="MSGraph.Chart.8">
                  <p:embed followColorScheme="full"/>
                </p:oleObj>
              </mc:Choice>
              <mc:Fallback>
                <p:oleObj name="Chart" r:id="rId3" imgW="8048516" imgH="441945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057400"/>
                        <a:ext cx="6111875" cy="365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NADCP_Logo1_2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610235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0" y="0"/>
            <a:ext cx="2286000" cy="6858000"/>
            <a:chOff x="7329" y="0"/>
            <a:chExt cx="8398" cy="15840"/>
          </a:xfrm>
          <a:scene3d>
            <a:camera prst="orthographicFront"/>
            <a:lightRig rig="sunset" dir="t"/>
          </a:scene3d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7344" y="0"/>
              <a:ext cx="8383" cy="15840"/>
              <a:chOff x="7560" y="0"/>
              <a:chExt cx="8047" cy="15840"/>
            </a:xfrm>
          </p:grpSpPr>
          <p:sp>
            <p:nvSpPr>
              <p:cNvPr id="10" name="Rectangle 4"/>
              <p:cNvSpPr>
                <a:spLocks noChangeArrowheads="1"/>
              </p:cNvSpPr>
              <p:nvPr/>
            </p:nvSpPr>
            <p:spPr bwMode="auto">
              <a:xfrm>
                <a:off x="7755" y="0"/>
                <a:ext cx="7852" cy="15840"/>
              </a:xfrm>
              <a:prstGeom prst="rect">
                <a:avLst/>
              </a:prstGeom>
              <a:solidFill>
                <a:srgbClr val="A80054"/>
              </a:solidFill>
              <a:ln w="9525">
                <a:noFill/>
                <a:miter lim="800000"/>
                <a:headEnd/>
                <a:tailEnd/>
              </a:ln>
              <a:sp3d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1" name="Rectangle 5" descr="Light vertical"/>
              <p:cNvSpPr>
                <a:spLocks noChangeArrowheads="1"/>
              </p:cNvSpPr>
              <p:nvPr/>
            </p:nvSpPr>
            <p:spPr bwMode="auto">
              <a:xfrm>
                <a:off x="7560" y="8"/>
                <a:ext cx="195" cy="15825"/>
              </a:xfrm>
              <a:prstGeom prst="rect">
                <a:avLst/>
              </a:prstGeom>
              <a:pattFill prst="ltVert">
                <a:fgClr>
                  <a:srgbClr val="993300">
                    <a:alpha val="80000"/>
                  </a:srgbClr>
                </a:fgClr>
                <a:bgClr>
                  <a:srgbClr val="FFFFFF">
                    <a:alpha val="80000"/>
                  </a:srgbClr>
                </a:bgClr>
              </a:pattFill>
              <a:ln w="12700">
                <a:noFill/>
                <a:miter lim="800000"/>
                <a:headEnd/>
                <a:tailEnd/>
              </a:ln>
              <a:effectLst/>
              <a:sp3d/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7344" y="0"/>
              <a:ext cx="4896" cy="39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329" y="10658"/>
              <a:ext cx="4889" cy="4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7C1E2E"/>
                </a:solidFill>
              </a:rPr>
              <a:t>Key Moments in NADCP History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Treatment Services</a:t>
            </a:r>
            <a:endParaRPr kumimoji="0" lang="en-US" sz="53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35842" name="AutoShape 2" descr="http://web.mail.comcast.net/service/home/~/?auth=co&amp;loc=en_US&amp;id=591568&amp;part=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4" name="AutoShape 4" descr="http://web.mail.comcast.net/service/home/~/?auth=co&amp;loc=en_US&amp;id=591568&amp;part=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430934" y="3990201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 rot="16200000">
            <a:off x="-497168" y="3453927"/>
            <a:ext cx="173797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 smtClean="0"/>
              <a:t># Crimes averted</a:t>
            </a:r>
            <a:endParaRPr lang="en-US" sz="1500" b="1" dirty="0"/>
          </a:p>
        </p:txBody>
      </p:sp>
      <p:sp>
        <p:nvSpPr>
          <p:cNvPr id="35" name="Rectangle 34"/>
          <p:cNvSpPr/>
          <p:nvPr/>
        </p:nvSpPr>
        <p:spPr>
          <a:xfrm>
            <a:off x="4876800" y="152400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52400" y="6382435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Rossman</a:t>
            </a:r>
            <a:r>
              <a:rPr lang="en-US" sz="1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et al., 2011; Zweig et al., 2012</a:t>
            </a:r>
            <a:endParaRPr lang="en-US" sz="1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31134" y="3228201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3.0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90742" y="5819001"/>
            <a:ext cx="7970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† </a:t>
            </a:r>
            <a:r>
              <a:rPr lang="en-US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&lt; .10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82745" y="2771001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4.3 </a:t>
            </a:r>
            <a:r>
              <a:rPr lang="en-US" sz="12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†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27230" y="5410200"/>
            <a:ext cx="22685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Frequency of sessions</a:t>
            </a:r>
            <a:endParaRPr lang="en-US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Oval 31"/>
          <p:cNvSpPr/>
          <p:nvPr/>
        </p:nvSpPr>
        <p:spPr>
          <a:xfrm>
            <a:off x="4114800" y="2438400"/>
            <a:ext cx="1600200" cy="36576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5236" name="Picture 4" descr="https://encrypted-tbn0.gstatic.com/images?q=tbn:ANd9GcSTXmu9dziD1CNB8xl69WggXzBfSt0D8vXzUTb5boJLWayX8Gp6h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0721" y="4800600"/>
            <a:ext cx="2175654" cy="1447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09212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6781800" cy="4876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3100" b="1" dirty="0" smtClean="0"/>
              <a:t>Based on treatment needs and evidence-based</a:t>
            </a:r>
          </a:p>
          <a:p>
            <a:pPr marL="971550" lvl="1" indent="-514350" eaLnBrk="1" hangingPunct="1">
              <a:spcBef>
                <a:spcPts val="600"/>
              </a:spcBef>
              <a:buFont typeface="+mj-lt"/>
              <a:buAutoNum type="alphaUcPeriod"/>
              <a:defRPr/>
            </a:pPr>
            <a:r>
              <a:rPr lang="en-US" sz="2700" b="1" dirty="0" smtClean="0"/>
              <a:t>Continuum of care</a:t>
            </a:r>
          </a:p>
          <a:p>
            <a:pPr marL="1371600" lvl="2" indent="-514350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2300" b="1" dirty="0" smtClean="0"/>
              <a:t>“if adequate care is unavailable . . .”</a:t>
            </a:r>
          </a:p>
          <a:p>
            <a:pPr marL="971550" lvl="1" indent="-514350" eaLnBrk="1" hangingPunct="1">
              <a:spcBef>
                <a:spcPts val="1200"/>
              </a:spcBef>
              <a:buFont typeface="+mj-lt"/>
              <a:buAutoNum type="alphaUcPeriod"/>
              <a:defRPr/>
            </a:pPr>
            <a:r>
              <a:rPr lang="en-US" sz="2700" b="1" dirty="0" smtClean="0"/>
              <a:t>In-custody treatment</a:t>
            </a:r>
          </a:p>
          <a:p>
            <a:pPr marL="971550" lvl="1" indent="-514350" eaLnBrk="1" hangingPunct="1">
              <a:spcBef>
                <a:spcPts val="1200"/>
              </a:spcBef>
              <a:buFont typeface="+mj-lt"/>
              <a:buAutoNum type="alphaUcPeriod"/>
              <a:defRPr/>
            </a:pPr>
            <a:r>
              <a:rPr lang="en-US" sz="2700" b="1" dirty="0" smtClean="0"/>
              <a:t>Team representation</a:t>
            </a:r>
            <a:endParaRPr lang="en-US" sz="2400" b="1" dirty="0" smtClean="0"/>
          </a:p>
          <a:p>
            <a:pPr marL="971550" lvl="1" indent="-514350" eaLnBrk="1" hangingPunct="1">
              <a:spcBef>
                <a:spcPts val="1200"/>
              </a:spcBef>
              <a:buFont typeface="+mj-lt"/>
              <a:buAutoNum type="alphaUcPeriod"/>
              <a:defRPr/>
            </a:pPr>
            <a:r>
              <a:rPr lang="en-US" sz="2700" b="1" dirty="0" smtClean="0"/>
              <a:t>Treatment dosage and duration</a:t>
            </a:r>
            <a:endParaRPr lang="en-US" sz="2300" b="1" dirty="0" smtClean="0"/>
          </a:p>
          <a:p>
            <a:pPr marL="971550" lvl="1" indent="-514350" eaLnBrk="1" hangingPunct="1">
              <a:spcBef>
                <a:spcPts val="1200"/>
              </a:spcBef>
              <a:buFont typeface="+mj-lt"/>
              <a:buAutoNum type="alphaUcPeriod"/>
              <a:defRPr/>
            </a:pPr>
            <a:r>
              <a:rPr lang="en-US" sz="2600" b="1" dirty="0" smtClean="0"/>
              <a:t>Treatment modalities</a:t>
            </a:r>
          </a:p>
          <a:p>
            <a:pPr marL="971550" lvl="1" indent="-514350" eaLnBrk="1" hangingPunct="1">
              <a:spcBef>
                <a:spcPts val="1200"/>
              </a:spcBef>
              <a:buFont typeface="+mj-lt"/>
              <a:buAutoNum type="alphaUcPeriod"/>
              <a:defRPr/>
            </a:pPr>
            <a:r>
              <a:rPr lang="en-US" sz="2600" b="1" dirty="0" smtClean="0"/>
              <a:t>Evidence-based treatments</a:t>
            </a:r>
          </a:p>
          <a:p>
            <a:pPr marL="971550" lvl="1" indent="-514350" eaLnBrk="1" hangingPunct="1">
              <a:spcBef>
                <a:spcPts val="1200"/>
              </a:spcBef>
              <a:buFont typeface="+mj-lt"/>
              <a:buAutoNum type="alphaUcPeriod"/>
              <a:defRPr/>
            </a:pPr>
            <a:r>
              <a:rPr lang="en-US" sz="2600" b="1" dirty="0" smtClean="0"/>
              <a:t>Medications</a:t>
            </a:r>
          </a:p>
          <a:p>
            <a:pPr marL="971550" lvl="1" indent="-514350" eaLnBrk="1" hangingPunct="1">
              <a:spcBef>
                <a:spcPts val="1200"/>
              </a:spcBef>
              <a:buFont typeface="+mj-lt"/>
              <a:buAutoNum type="alphaUcPeriod"/>
              <a:defRPr/>
            </a:pPr>
            <a:endParaRPr lang="en-US" sz="2400" b="1" dirty="0" smtClean="0"/>
          </a:p>
        </p:txBody>
      </p:sp>
      <p:pic>
        <p:nvPicPr>
          <p:cNvPr id="5" name="Picture 4" descr="NADCP_Logo1_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10235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0" y="0"/>
            <a:ext cx="2286000" cy="6858000"/>
            <a:chOff x="7329" y="0"/>
            <a:chExt cx="8398" cy="15840"/>
          </a:xfrm>
          <a:scene3d>
            <a:camera prst="orthographicFront"/>
            <a:lightRig rig="sunset" dir="t"/>
          </a:scene3d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7344" y="0"/>
              <a:ext cx="8383" cy="15840"/>
              <a:chOff x="7560" y="0"/>
              <a:chExt cx="8047" cy="15840"/>
            </a:xfrm>
          </p:grpSpPr>
          <p:sp>
            <p:nvSpPr>
              <p:cNvPr id="10" name="Rectangle 4"/>
              <p:cNvSpPr>
                <a:spLocks noChangeArrowheads="1"/>
              </p:cNvSpPr>
              <p:nvPr/>
            </p:nvSpPr>
            <p:spPr bwMode="auto">
              <a:xfrm>
                <a:off x="7755" y="0"/>
                <a:ext cx="7852" cy="15840"/>
              </a:xfrm>
              <a:prstGeom prst="rect">
                <a:avLst/>
              </a:prstGeom>
              <a:solidFill>
                <a:srgbClr val="A80054"/>
              </a:solidFill>
              <a:ln w="9525">
                <a:noFill/>
                <a:miter lim="800000"/>
                <a:headEnd/>
                <a:tailEnd/>
              </a:ln>
              <a:sp3d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1" name="Rectangle 5" descr="Light vertical"/>
              <p:cNvSpPr>
                <a:spLocks noChangeArrowheads="1"/>
              </p:cNvSpPr>
              <p:nvPr/>
            </p:nvSpPr>
            <p:spPr bwMode="auto">
              <a:xfrm>
                <a:off x="7560" y="8"/>
                <a:ext cx="195" cy="15825"/>
              </a:xfrm>
              <a:prstGeom prst="rect">
                <a:avLst/>
              </a:prstGeom>
              <a:pattFill prst="ltVert">
                <a:fgClr>
                  <a:srgbClr val="993300">
                    <a:alpha val="80000"/>
                  </a:srgbClr>
                </a:fgClr>
                <a:bgClr>
                  <a:srgbClr val="FFFFFF">
                    <a:alpha val="80000"/>
                  </a:srgbClr>
                </a:bgClr>
              </a:pattFill>
              <a:ln w="12700">
                <a:noFill/>
                <a:miter lim="800000"/>
                <a:headEnd/>
                <a:tailEnd/>
              </a:ln>
              <a:effectLst/>
              <a:sp3d/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7344" y="0"/>
              <a:ext cx="4896" cy="39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329" y="10658"/>
              <a:ext cx="4889" cy="4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7C1E2E"/>
                </a:solidFill>
              </a:rPr>
              <a:t>Key Moments in NADCP History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0" y="38100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Substance Abuse Treatment</a:t>
            </a:r>
            <a:endParaRPr kumimoji="0" lang="en-US" sz="5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14" name="Picture 4" descr="NADCP_Logo1_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01980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457200" y="6178550"/>
            <a:ext cx="2743200" cy="67945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28480" y="6107668"/>
            <a:ext cx="36295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Medically necessary or medically </a:t>
            </a:r>
          </a:p>
          <a:p>
            <a:r>
              <a:rPr lang="en-US" sz="1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1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ndicated, and reasonably available</a:t>
            </a:r>
            <a:endParaRPr lang="en-US" sz="1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2667000" y="6324600"/>
            <a:ext cx="609600" cy="7620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6781800" cy="4876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3100" b="1" dirty="0" smtClean="0"/>
              <a:t>Based on treatment needs and  evidence-based</a:t>
            </a:r>
          </a:p>
          <a:p>
            <a:pPr eaLnBrk="1" hangingPunct="1">
              <a:buNone/>
              <a:defRPr/>
            </a:pPr>
            <a:r>
              <a:rPr lang="en-US" sz="3100" b="1" dirty="0" smtClean="0"/>
              <a:t>     . . . </a:t>
            </a:r>
          </a:p>
          <a:p>
            <a:pPr marL="971550" lvl="1" indent="-514350" eaLnBrk="1" hangingPunct="1">
              <a:spcBef>
                <a:spcPts val="3000"/>
              </a:spcBef>
              <a:buFont typeface="+mj-lt"/>
              <a:buAutoNum type="alphaUcPeriod" startAt="8"/>
              <a:defRPr/>
            </a:pPr>
            <a:r>
              <a:rPr lang="en-US" sz="2700" b="1" dirty="0" smtClean="0"/>
              <a:t>Provider training and credentials</a:t>
            </a:r>
          </a:p>
          <a:p>
            <a:pPr marL="971550" lvl="1" indent="-514350" eaLnBrk="1" hangingPunct="1">
              <a:spcBef>
                <a:spcPts val="1200"/>
              </a:spcBef>
              <a:buFont typeface="+mj-lt"/>
              <a:buAutoNum type="alphaUcPeriod" startAt="8"/>
              <a:defRPr/>
            </a:pPr>
            <a:r>
              <a:rPr lang="en-US" sz="2700" b="1" dirty="0" smtClean="0"/>
              <a:t>Peer support groups</a:t>
            </a:r>
          </a:p>
          <a:p>
            <a:pPr marL="971550" lvl="1" indent="-514350" eaLnBrk="1" hangingPunct="1">
              <a:spcBef>
                <a:spcPts val="1200"/>
              </a:spcBef>
              <a:buFont typeface="+mj-lt"/>
              <a:buAutoNum type="alphaUcPeriod" startAt="8"/>
              <a:defRPr/>
            </a:pPr>
            <a:r>
              <a:rPr lang="en-US" sz="2700" b="1" dirty="0" smtClean="0"/>
              <a:t>Continuing care</a:t>
            </a:r>
          </a:p>
          <a:p>
            <a:pPr lvl="1" eaLnBrk="1" hangingPunct="1">
              <a:buNone/>
              <a:defRPr/>
            </a:pPr>
            <a:endParaRPr lang="en-US" sz="2400" b="1" dirty="0" smtClean="0"/>
          </a:p>
        </p:txBody>
      </p:sp>
      <p:pic>
        <p:nvPicPr>
          <p:cNvPr id="5" name="Picture 4" descr="NADCP_Logo1_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10235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0" y="0"/>
            <a:ext cx="2286000" cy="6858000"/>
            <a:chOff x="7329" y="0"/>
            <a:chExt cx="8398" cy="15840"/>
          </a:xfrm>
          <a:scene3d>
            <a:camera prst="orthographicFront"/>
            <a:lightRig rig="sunset" dir="t"/>
          </a:scene3d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7344" y="0"/>
              <a:ext cx="8383" cy="15840"/>
              <a:chOff x="7560" y="0"/>
              <a:chExt cx="8047" cy="15840"/>
            </a:xfrm>
          </p:grpSpPr>
          <p:sp>
            <p:nvSpPr>
              <p:cNvPr id="10" name="Rectangle 4"/>
              <p:cNvSpPr>
                <a:spLocks noChangeArrowheads="1"/>
              </p:cNvSpPr>
              <p:nvPr/>
            </p:nvSpPr>
            <p:spPr bwMode="auto">
              <a:xfrm>
                <a:off x="7755" y="0"/>
                <a:ext cx="7852" cy="15840"/>
              </a:xfrm>
              <a:prstGeom prst="rect">
                <a:avLst/>
              </a:prstGeom>
              <a:solidFill>
                <a:srgbClr val="A80054"/>
              </a:solidFill>
              <a:ln w="9525">
                <a:noFill/>
                <a:miter lim="800000"/>
                <a:headEnd/>
                <a:tailEnd/>
              </a:ln>
              <a:sp3d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1" name="Rectangle 5" descr="Light vertical"/>
              <p:cNvSpPr>
                <a:spLocks noChangeArrowheads="1"/>
              </p:cNvSpPr>
              <p:nvPr/>
            </p:nvSpPr>
            <p:spPr bwMode="auto">
              <a:xfrm>
                <a:off x="7560" y="8"/>
                <a:ext cx="195" cy="15825"/>
              </a:xfrm>
              <a:prstGeom prst="rect">
                <a:avLst/>
              </a:prstGeom>
              <a:pattFill prst="ltVert">
                <a:fgClr>
                  <a:srgbClr val="993300">
                    <a:alpha val="80000"/>
                  </a:srgbClr>
                </a:fgClr>
                <a:bgClr>
                  <a:srgbClr val="FFFFFF">
                    <a:alpha val="80000"/>
                  </a:srgbClr>
                </a:bgClr>
              </a:pattFill>
              <a:ln w="12700">
                <a:noFill/>
                <a:miter lim="800000"/>
                <a:headEnd/>
                <a:tailEnd/>
              </a:ln>
              <a:effectLst/>
              <a:sp3d/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7344" y="0"/>
              <a:ext cx="4896" cy="39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329" y="10658"/>
              <a:ext cx="4889" cy="4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7C1E2E"/>
                </a:solidFill>
              </a:rPr>
              <a:t>Key Moments in NADCP History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0" y="38100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Substance Abuse </a:t>
            </a:r>
            <a:r>
              <a:rPr lang="en-US" sz="53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Tx</a:t>
            </a:r>
            <a:r>
              <a:rPr lang="en-US" sz="5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 (cont.)</a:t>
            </a:r>
            <a:endParaRPr kumimoji="0" lang="en-US" sz="53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14" name="Picture 4" descr="NADCP_Logo1_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01980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6688780" cy="4876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2800" b="1" dirty="0" smtClean="0"/>
              <a:t>Responsivity needs, </a:t>
            </a:r>
            <a:r>
              <a:rPr lang="en-US" sz="2800" b="1" dirty="0" err="1" smtClean="0"/>
              <a:t>criminogenic</a:t>
            </a:r>
            <a:r>
              <a:rPr lang="en-US" sz="2800" b="1" dirty="0" smtClean="0"/>
              <a:t> needs, or maintenance needs</a:t>
            </a:r>
            <a:endParaRPr lang="en-US" sz="3100" b="1" dirty="0" smtClean="0"/>
          </a:p>
          <a:p>
            <a:pPr marL="971550" lvl="1" indent="-514350" eaLnBrk="1" hangingPunct="1">
              <a:spcBef>
                <a:spcPts val="600"/>
              </a:spcBef>
              <a:buFont typeface="+mj-lt"/>
              <a:buAutoNum type="alphaUcPeriod"/>
              <a:defRPr/>
            </a:pPr>
            <a:r>
              <a:rPr lang="en-US" sz="2200" b="1" dirty="0" smtClean="0"/>
              <a:t>Scope of needs in population</a:t>
            </a:r>
          </a:p>
          <a:p>
            <a:pPr marL="971550" lvl="1" indent="-514350" eaLnBrk="1" hangingPunct="1">
              <a:spcBef>
                <a:spcPts val="600"/>
              </a:spcBef>
              <a:buFont typeface="+mj-lt"/>
              <a:buAutoNum type="alphaUcPeriod"/>
              <a:defRPr/>
            </a:pPr>
            <a:r>
              <a:rPr lang="en-US" sz="2200" b="1" dirty="0" smtClean="0"/>
              <a:t>Timing and sequence of services</a:t>
            </a:r>
          </a:p>
          <a:p>
            <a:pPr marL="971550" lvl="1" indent="-514350" eaLnBrk="1" hangingPunct="1">
              <a:spcBef>
                <a:spcPts val="600"/>
              </a:spcBef>
              <a:buFont typeface="+mj-lt"/>
              <a:buAutoNum type="alphaUcPeriod"/>
              <a:defRPr/>
            </a:pPr>
            <a:r>
              <a:rPr lang="en-US" sz="2200" b="1" dirty="0" smtClean="0"/>
              <a:t>Clinical case management</a:t>
            </a:r>
          </a:p>
          <a:p>
            <a:pPr marL="971550" lvl="1" indent="-514350" eaLnBrk="1" hangingPunct="1">
              <a:spcBef>
                <a:spcPts val="600"/>
              </a:spcBef>
              <a:buFont typeface="+mj-lt"/>
              <a:buAutoNum type="alphaUcPeriod"/>
              <a:defRPr/>
            </a:pPr>
            <a:r>
              <a:rPr lang="en-US" sz="2200" b="1" dirty="0" smtClean="0"/>
              <a:t>Mental health treatment (integrated + medications)</a:t>
            </a:r>
          </a:p>
          <a:p>
            <a:pPr marL="971550" lvl="1" indent="-514350" eaLnBrk="1" hangingPunct="1">
              <a:spcBef>
                <a:spcPts val="600"/>
              </a:spcBef>
              <a:buFont typeface="+mj-lt"/>
              <a:buAutoNum type="alphaUcPeriod"/>
              <a:defRPr/>
            </a:pPr>
            <a:r>
              <a:rPr lang="en-US" sz="2200" b="1" dirty="0" smtClean="0"/>
              <a:t>Trauma-informed</a:t>
            </a:r>
          </a:p>
          <a:p>
            <a:pPr marL="971550" lvl="1" indent="-514350" eaLnBrk="1" hangingPunct="1">
              <a:spcBef>
                <a:spcPts val="600"/>
              </a:spcBef>
              <a:buFont typeface="+mj-lt"/>
              <a:buAutoNum type="alphaUcPeriod"/>
              <a:defRPr/>
            </a:pPr>
            <a:r>
              <a:rPr lang="en-US" sz="2200" b="1" dirty="0" smtClean="0"/>
              <a:t>Criminal thinking</a:t>
            </a:r>
          </a:p>
          <a:p>
            <a:pPr marL="971550" lvl="1" indent="-514350" eaLnBrk="1" hangingPunct="1">
              <a:spcBef>
                <a:spcPts val="600"/>
              </a:spcBef>
              <a:buFont typeface="+mj-lt"/>
              <a:buAutoNum type="alphaUcPeriod"/>
              <a:defRPr/>
            </a:pPr>
            <a:r>
              <a:rPr lang="en-US" sz="2200" b="1" dirty="0" smtClean="0"/>
              <a:t>Family &amp; interpersonal counseling</a:t>
            </a:r>
          </a:p>
          <a:p>
            <a:pPr marL="971550" lvl="1" indent="-514350" eaLnBrk="1" hangingPunct="1">
              <a:spcBef>
                <a:spcPts val="600"/>
              </a:spcBef>
              <a:buFont typeface="+mj-lt"/>
              <a:buAutoNum type="alphaUcPeriod"/>
              <a:defRPr/>
            </a:pPr>
            <a:r>
              <a:rPr lang="en-US" sz="2200" b="1" dirty="0" smtClean="0"/>
              <a:t>Vocational or educational counseling</a:t>
            </a:r>
          </a:p>
          <a:p>
            <a:pPr marL="971550" lvl="1" indent="-514350" eaLnBrk="1" hangingPunct="1">
              <a:spcBef>
                <a:spcPts val="600"/>
              </a:spcBef>
              <a:buFont typeface="+mj-lt"/>
              <a:buAutoNum type="alphaUcPeriod"/>
              <a:defRPr/>
            </a:pPr>
            <a:r>
              <a:rPr lang="en-US" sz="2200" b="1" dirty="0" smtClean="0"/>
              <a:t>Medical or dental treatment</a:t>
            </a:r>
          </a:p>
          <a:p>
            <a:pPr marL="971550" lvl="1" indent="-514350" eaLnBrk="1" hangingPunct="1">
              <a:spcBef>
                <a:spcPts val="600"/>
              </a:spcBef>
              <a:buFont typeface="+mj-lt"/>
              <a:buAutoNum type="alphaUcPeriod"/>
              <a:defRPr/>
            </a:pPr>
            <a:r>
              <a:rPr lang="en-US" sz="2200" b="1" dirty="0" smtClean="0"/>
              <a:t>Health-risk and overdose education</a:t>
            </a:r>
          </a:p>
          <a:p>
            <a:pPr marL="971550" lvl="1" indent="-514350" eaLnBrk="1" hangingPunct="1">
              <a:spcBef>
                <a:spcPts val="1200"/>
              </a:spcBef>
              <a:buFont typeface="+mj-lt"/>
              <a:buAutoNum type="alphaUcPeriod"/>
              <a:defRPr/>
            </a:pPr>
            <a:endParaRPr lang="en-US" sz="2400" b="1" dirty="0" smtClean="0"/>
          </a:p>
        </p:txBody>
      </p:sp>
      <p:pic>
        <p:nvPicPr>
          <p:cNvPr id="5" name="Picture 4" descr="NADCP_Logo1_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10235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0" y="0"/>
            <a:ext cx="2286000" cy="6858000"/>
            <a:chOff x="7329" y="0"/>
            <a:chExt cx="8398" cy="15840"/>
          </a:xfrm>
          <a:scene3d>
            <a:camera prst="orthographicFront"/>
            <a:lightRig rig="sunset" dir="t"/>
          </a:scene3d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7344" y="0"/>
              <a:ext cx="8383" cy="15840"/>
              <a:chOff x="7560" y="0"/>
              <a:chExt cx="8047" cy="15840"/>
            </a:xfrm>
          </p:grpSpPr>
          <p:sp>
            <p:nvSpPr>
              <p:cNvPr id="10" name="Rectangle 4"/>
              <p:cNvSpPr>
                <a:spLocks noChangeArrowheads="1"/>
              </p:cNvSpPr>
              <p:nvPr/>
            </p:nvSpPr>
            <p:spPr bwMode="auto">
              <a:xfrm>
                <a:off x="7755" y="0"/>
                <a:ext cx="7852" cy="15840"/>
              </a:xfrm>
              <a:prstGeom prst="rect">
                <a:avLst/>
              </a:prstGeom>
              <a:solidFill>
                <a:srgbClr val="A80054"/>
              </a:solidFill>
              <a:ln w="9525">
                <a:noFill/>
                <a:miter lim="800000"/>
                <a:headEnd/>
                <a:tailEnd/>
              </a:ln>
              <a:sp3d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1" name="Rectangle 5" descr="Light vertical"/>
              <p:cNvSpPr>
                <a:spLocks noChangeArrowheads="1"/>
              </p:cNvSpPr>
              <p:nvPr/>
            </p:nvSpPr>
            <p:spPr bwMode="auto">
              <a:xfrm>
                <a:off x="7560" y="8"/>
                <a:ext cx="195" cy="15825"/>
              </a:xfrm>
              <a:prstGeom prst="rect">
                <a:avLst/>
              </a:prstGeom>
              <a:pattFill prst="ltVert">
                <a:fgClr>
                  <a:srgbClr val="993300">
                    <a:alpha val="80000"/>
                  </a:srgbClr>
                </a:fgClr>
                <a:bgClr>
                  <a:srgbClr val="FFFFFF">
                    <a:alpha val="80000"/>
                  </a:srgbClr>
                </a:bgClr>
              </a:pattFill>
              <a:ln w="12700">
                <a:noFill/>
                <a:miter lim="800000"/>
                <a:headEnd/>
                <a:tailEnd/>
              </a:ln>
              <a:effectLst/>
              <a:sp3d/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7344" y="0"/>
              <a:ext cx="4896" cy="39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329" y="10658"/>
              <a:ext cx="4889" cy="4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7C1E2E"/>
                </a:solidFill>
              </a:rPr>
              <a:t>Key Moments in NADCP History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0" y="38100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Complementary Services</a:t>
            </a:r>
            <a:endParaRPr kumimoji="0" lang="en-US" sz="5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14" name="Picture 4" descr="NADCP_Logo1_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01980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57867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6781800" cy="4876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3100" b="1" dirty="0" smtClean="0"/>
              <a:t>Valid, timely and comprehensive</a:t>
            </a:r>
          </a:p>
          <a:p>
            <a:pPr marL="971550" lvl="1" indent="-514350" eaLnBrk="1" hangingPunct="1">
              <a:spcBef>
                <a:spcPts val="1200"/>
              </a:spcBef>
              <a:buFont typeface="+mj-lt"/>
              <a:buAutoNum type="alphaUcPeriod"/>
              <a:defRPr/>
            </a:pPr>
            <a:endParaRPr lang="en-US" sz="2400" b="1" dirty="0" smtClean="0"/>
          </a:p>
        </p:txBody>
      </p:sp>
      <p:pic>
        <p:nvPicPr>
          <p:cNvPr id="5" name="Picture 4" descr="NADCP_Logo1_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10235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0" y="0"/>
            <a:ext cx="2286000" cy="6858000"/>
            <a:chOff x="7329" y="0"/>
            <a:chExt cx="8398" cy="15840"/>
          </a:xfrm>
          <a:scene3d>
            <a:camera prst="orthographicFront"/>
            <a:lightRig rig="sunset" dir="t"/>
          </a:scene3d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7344" y="0"/>
              <a:ext cx="8383" cy="15840"/>
              <a:chOff x="7560" y="0"/>
              <a:chExt cx="8047" cy="15840"/>
            </a:xfrm>
          </p:grpSpPr>
          <p:sp>
            <p:nvSpPr>
              <p:cNvPr id="10" name="Rectangle 4"/>
              <p:cNvSpPr>
                <a:spLocks noChangeArrowheads="1"/>
              </p:cNvSpPr>
              <p:nvPr/>
            </p:nvSpPr>
            <p:spPr bwMode="auto">
              <a:xfrm>
                <a:off x="7755" y="0"/>
                <a:ext cx="7852" cy="15840"/>
              </a:xfrm>
              <a:prstGeom prst="rect">
                <a:avLst/>
              </a:prstGeom>
              <a:solidFill>
                <a:srgbClr val="A80054"/>
              </a:solidFill>
              <a:ln w="9525">
                <a:noFill/>
                <a:miter lim="800000"/>
                <a:headEnd/>
                <a:tailEnd/>
              </a:ln>
              <a:sp3d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1" name="Rectangle 5" descr="Light vertical"/>
              <p:cNvSpPr>
                <a:spLocks noChangeArrowheads="1"/>
              </p:cNvSpPr>
              <p:nvPr/>
            </p:nvSpPr>
            <p:spPr bwMode="auto">
              <a:xfrm>
                <a:off x="7560" y="8"/>
                <a:ext cx="195" cy="15825"/>
              </a:xfrm>
              <a:prstGeom prst="rect">
                <a:avLst/>
              </a:prstGeom>
              <a:pattFill prst="ltVert">
                <a:fgClr>
                  <a:srgbClr val="993300">
                    <a:alpha val="80000"/>
                  </a:srgbClr>
                </a:fgClr>
                <a:bgClr>
                  <a:srgbClr val="FFFFFF">
                    <a:alpha val="80000"/>
                  </a:srgbClr>
                </a:bgClr>
              </a:pattFill>
              <a:ln w="12700">
                <a:noFill/>
                <a:miter lim="800000"/>
                <a:headEnd/>
                <a:tailEnd/>
              </a:ln>
              <a:effectLst/>
              <a:sp3d/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7344" y="0"/>
              <a:ext cx="4896" cy="39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329" y="10658"/>
              <a:ext cx="4889" cy="4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7C1E2E"/>
                </a:solidFill>
              </a:rPr>
              <a:t>Key Moments in NADCP History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0" y="38100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Drug &amp; Alcohol Testing</a:t>
            </a:r>
            <a:endParaRPr kumimoji="0" lang="en-US" sz="5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14" name="Picture 4" descr="NADCP_Logo1_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01980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85528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0"/>
            <a:ext cx="75438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5" name="Rectangle 2"/>
          <p:cNvSpPr>
            <a:spLocks noChangeArrowheads="1"/>
          </p:cNvSpPr>
          <p:nvPr/>
        </p:nvSpPr>
        <p:spPr bwMode="auto">
          <a:xfrm>
            <a:off x="990600" y="227013"/>
            <a:ext cx="78486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400" dirty="0">
                <a:latin typeface="Arial" panose="020B0604020202020204" pitchFamily="34" charset="0"/>
                <a:ea typeface="Times New Roman" panose="02020603050405020304" pitchFamily="18" charset="0"/>
                <a:cs typeface="Perpetua" panose="02020502060401020303" pitchFamily="18" charset="0"/>
              </a:rPr>
              <a:t>Drug Courts That Performed Drug Testing Two or More Times Per Week Had Greater Cost Savings</a:t>
            </a:r>
            <a:endParaRPr lang="en-US" altLang="en-US" sz="1200" b="0" dirty="0">
              <a:latin typeface="Arial" panose="020B0604020202020204" pitchFamily="34" charset="0"/>
              <a:ea typeface="Times New Roman" panose="02020603050405020304" pitchFamily="18" charset="0"/>
              <a:cs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9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63675" y="6324600"/>
            <a:ext cx="4403725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accent3"/>
                </a:solidFill>
              </a:rPr>
              <a:t>Note 1: Difference is significant at p&lt;.05</a:t>
            </a:r>
          </a:p>
        </p:txBody>
      </p:sp>
      <p:pic>
        <p:nvPicPr>
          <p:cNvPr id="389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0"/>
            <a:ext cx="7696200" cy="464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9" name="Rectangle 2"/>
          <p:cNvSpPr>
            <a:spLocks noChangeArrowheads="1"/>
          </p:cNvSpPr>
          <p:nvPr/>
        </p:nvSpPr>
        <p:spPr bwMode="auto">
          <a:xfrm>
            <a:off x="1295400" y="223838"/>
            <a:ext cx="7239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400">
                <a:latin typeface="Arial" panose="020B0604020202020204" pitchFamily="34" charset="0"/>
                <a:ea typeface="Times New Roman" panose="02020603050405020304" pitchFamily="18" charset="0"/>
                <a:cs typeface="Perpetua" panose="02020502060401020303" pitchFamily="18" charset="0"/>
              </a:rPr>
              <a:t>Drug Courts That Received Drug Test Results Within 48 Hours Had Greater Cost Savings</a:t>
            </a:r>
            <a:endParaRPr lang="en-US" altLang="en-US" sz="1100" b="0">
              <a:latin typeface="Arial" panose="020B0604020202020204" pitchFamily="34" charset="0"/>
              <a:ea typeface="Times New Roman" panose="02020603050405020304" pitchFamily="18" charset="0"/>
              <a:cs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18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5" name="Object 6"/>
          <p:cNvGraphicFramePr>
            <a:graphicFrameLocks noChangeAspect="1"/>
          </p:cNvGraphicFramePr>
          <p:nvPr/>
        </p:nvGraphicFramePr>
        <p:xfrm>
          <a:off x="522288" y="2133600"/>
          <a:ext cx="6140450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Chart" r:id="rId3" imgW="8058217" imgH="4686340" progId="MSGraph.Chart.8">
                  <p:embed followColorScheme="full"/>
                </p:oleObj>
              </mc:Choice>
              <mc:Fallback>
                <p:oleObj name="Chart" r:id="rId3" imgW="8058217" imgH="468634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133600"/>
                        <a:ext cx="6140450" cy="373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NADCP_Logo1_2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610235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0" y="0"/>
            <a:ext cx="2286000" cy="6858000"/>
            <a:chOff x="7329" y="0"/>
            <a:chExt cx="8398" cy="15840"/>
          </a:xfrm>
          <a:scene3d>
            <a:camera prst="orthographicFront"/>
            <a:lightRig rig="sunset" dir="t"/>
          </a:scene3d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7344" y="0"/>
              <a:ext cx="8383" cy="15840"/>
              <a:chOff x="7560" y="0"/>
              <a:chExt cx="8047" cy="15840"/>
            </a:xfrm>
          </p:grpSpPr>
          <p:sp>
            <p:nvSpPr>
              <p:cNvPr id="10" name="Rectangle 4"/>
              <p:cNvSpPr>
                <a:spLocks noChangeArrowheads="1"/>
              </p:cNvSpPr>
              <p:nvPr/>
            </p:nvSpPr>
            <p:spPr bwMode="auto">
              <a:xfrm>
                <a:off x="7755" y="0"/>
                <a:ext cx="7852" cy="15840"/>
              </a:xfrm>
              <a:prstGeom prst="rect">
                <a:avLst/>
              </a:prstGeom>
              <a:solidFill>
                <a:srgbClr val="A80054"/>
              </a:solidFill>
              <a:ln w="9525">
                <a:noFill/>
                <a:miter lim="800000"/>
                <a:headEnd/>
                <a:tailEnd/>
              </a:ln>
              <a:sp3d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1" name="Rectangle 5" descr="Light vertical"/>
              <p:cNvSpPr>
                <a:spLocks noChangeArrowheads="1"/>
              </p:cNvSpPr>
              <p:nvPr/>
            </p:nvSpPr>
            <p:spPr bwMode="auto">
              <a:xfrm>
                <a:off x="7560" y="8"/>
                <a:ext cx="195" cy="15825"/>
              </a:xfrm>
              <a:prstGeom prst="rect">
                <a:avLst/>
              </a:prstGeom>
              <a:pattFill prst="ltVert">
                <a:fgClr>
                  <a:srgbClr val="993300">
                    <a:alpha val="80000"/>
                  </a:srgbClr>
                </a:fgClr>
                <a:bgClr>
                  <a:srgbClr val="FFFFFF">
                    <a:alpha val="80000"/>
                  </a:srgbClr>
                </a:bgClr>
              </a:pattFill>
              <a:ln w="12700">
                <a:noFill/>
                <a:miter lim="800000"/>
                <a:headEnd/>
                <a:tailEnd/>
              </a:ln>
              <a:effectLst/>
              <a:sp3d/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7344" y="0"/>
              <a:ext cx="4896" cy="39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329" y="10658"/>
              <a:ext cx="4889" cy="4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7C1E2E"/>
                </a:solidFill>
              </a:rPr>
              <a:t>Key Moments in NADCP History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500" b="1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Incarceration Rates</a:t>
            </a:r>
            <a:endParaRPr kumimoji="0" lang="en-US" sz="5500" b="1" i="0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35842" name="AutoShape 2" descr="http://web.mail.comcast.net/service/home/~/?auth=co&amp;loc=en_US&amp;id=591568&amp;part=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4" name="AutoShape 4" descr="http://web.mail.comcast.net/service/home/~/?auth=co&amp;loc=en_US&amp;id=591568&amp;part=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524000" y="22098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50%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 rot="16200000">
            <a:off x="-528427" y="3453927"/>
            <a:ext cx="180049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 smtClean="0"/>
              <a:t>Incarceration rate</a:t>
            </a:r>
            <a:endParaRPr lang="en-US" sz="1500" b="1" dirty="0"/>
          </a:p>
        </p:txBody>
      </p:sp>
      <p:sp>
        <p:nvSpPr>
          <p:cNvPr id="35" name="Rectangle 34"/>
          <p:cNvSpPr/>
          <p:nvPr/>
        </p:nvSpPr>
        <p:spPr>
          <a:xfrm>
            <a:off x="4876800" y="152400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732141" y="6260812"/>
            <a:ext cx="77457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sz="13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1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 .05</a:t>
            </a:r>
            <a:endParaRPr lang="en-US" sz="13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31647" y="5177135"/>
            <a:ext cx="9781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Alternative</a:t>
            </a:r>
          </a:p>
          <a:p>
            <a:pPr algn="ctr"/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 rate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31847" y="5177135"/>
            <a:ext cx="10486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Drug Court:</a:t>
            </a:r>
          </a:p>
          <a:p>
            <a:pPr algn="ctr"/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jail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419600" y="5177135"/>
            <a:ext cx="10486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Drug Court:</a:t>
            </a:r>
          </a:p>
          <a:p>
            <a:pPr algn="ctr"/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prison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8600" y="6382435"/>
            <a:ext cx="205537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Sevigney</a:t>
            </a:r>
            <a:r>
              <a:rPr lang="en-US" sz="15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et al., 2013</a:t>
            </a:r>
            <a:endParaRPr lang="en-US" sz="1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" name="Picture 4" descr="http://cache2.asset-cache.net/xc/459902237.jpg?v=1&amp;c=IWSAsset&amp;k=2&amp;d=B53F616F4B95E5537EE0D667F9A8EEA54D247EFEB2111EEA2EB5CE80F91108A5BCC685C059D6365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28330" y="4800600"/>
            <a:ext cx="2039470" cy="1981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3770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6781800" cy="4876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3100" b="1" dirty="0" smtClean="0"/>
              <a:t>Valid, timely and comprehensive</a:t>
            </a:r>
          </a:p>
          <a:p>
            <a:pPr marL="971550" lvl="1" indent="-514350" eaLnBrk="1" hangingPunct="1">
              <a:spcBef>
                <a:spcPts val="600"/>
              </a:spcBef>
              <a:buFont typeface="+mj-lt"/>
              <a:buAutoNum type="alphaUcPeriod"/>
              <a:defRPr/>
            </a:pPr>
            <a:r>
              <a:rPr lang="en-US" sz="2700" b="1" dirty="0" smtClean="0"/>
              <a:t>Frequent testing</a:t>
            </a:r>
            <a:endParaRPr lang="en-US" sz="2300" b="1" dirty="0" smtClean="0"/>
          </a:p>
          <a:p>
            <a:pPr marL="971550" lvl="1" indent="-514350" eaLnBrk="1" hangingPunct="1">
              <a:spcBef>
                <a:spcPts val="600"/>
              </a:spcBef>
              <a:buFont typeface="+mj-lt"/>
              <a:buAutoNum type="alphaUcPeriod"/>
              <a:defRPr/>
            </a:pPr>
            <a:r>
              <a:rPr lang="en-US" sz="2700" b="1" dirty="0" smtClean="0"/>
              <a:t>Random testing</a:t>
            </a:r>
          </a:p>
          <a:p>
            <a:pPr marL="971550" lvl="1" indent="-514350" eaLnBrk="1" hangingPunct="1">
              <a:spcBef>
                <a:spcPts val="600"/>
              </a:spcBef>
              <a:buFont typeface="+mj-lt"/>
              <a:buAutoNum type="alphaUcPeriod"/>
              <a:defRPr/>
            </a:pPr>
            <a:r>
              <a:rPr lang="en-US" sz="2700" b="1" dirty="0" smtClean="0"/>
              <a:t>Duration of testing</a:t>
            </a:r>
            <a:endParaRPr lang="en-US" sz="2400" b="1" dirty="0" smtClean="0"/>
          </a:p>
          <a:p>
            <a:pPr marL="971550" lvl="1" indent="-514350" eaLnBrk="1" hangingPunct="1">
              <a:spcBef>
                <a:spcPts val="600"/>
              </a:spcBef>
              <a:buFont typeface="+mj-lt"/>
              <a:buAutoNum type="alphaUcPeriod"/>
              <a:defRPr/>
            </a:pPr>
            <a:r>
              <a:rPr lang="en-US" sz="2700" b="1" dirty="0" smtClean="0"/>
              <a:t>Comprehensive panels</a:t>
            </a:r>
            <a:endParaRPr lang="en-US" sz="2300" b="1" dirty="0" smtClean="0"/>
          </a:p>
          <a:p>
            <a:pPr marL="971550" lvl="1" indent="-514350" eaLnBrk="1" hangingPunct="1">
              <a:spcBef>
                <a:spcPts val="600"/>
              </a:spcBef>
              <a:buFont typeface="+mj-lt"/>
              <a:buAutoNum type="alphaUcPeriod"/>
              <a:defRPr/>
            </a:pPr>
            <a:r>
              <a:rPr lang="en-US" sz="2600" b="1" dirty="0" smtClean="0"/>
              <a:t>Witnessed </a:t>
            </a:r>
            <a:r>
              <a:rPr lang="en-US" sz="2600" b="1" dirty="0"/>
              <a:t>c</a:t>
            </a:r>
            <a:r>
              <a:rPr lang="en-US" sz="2600" b="1" dirty="0" smtClean="0"/>
              <a:t>ollection</a:t>
            </a:r>
          </a:p>
          <a:p>
            <a:pPr marL="971550" lvl="1" indent="-514350" eaLnBrk="1" hangingPunct="1">
              <a:spcBef>
                <a:spcPts val="600"/>
              </a:spcBef>
              <a:buFont typeface="+mj-lt"/>
              <a:buAutoNum type="alphaUcPeriod"/>
              <a:defRPr/>
            </a:pPr>
            <a:r>
              <a:rPr lang="en-US" sz="2600" b="1" dirty="0" smtClean="0"/>
              <a:t>Valid specimens</a:t>
            </a:r>
          </a:p>
          <a:p>
            <a:pPr marL="971550" lvl="1" indent="-514350" eaLnBrk="1" hangingPunct="1">
              <a:spcBef>
                <a:spcPts val="600"/>
              </a:spcBef>
              <a:buFont typeface="+mj-lt"/>
              <a:buAutoNum type="alphaUcPeriod"/>
              <a:defRPr/>
            </a:pPr>
            <a:r>
              <a:rPr lang="en-US" sz="2600" b="1" dirty="0" smtClean="0"/>
              <a:t>Valid &amp; reliable procedures </a:t>
            </a:r>
          </a:p>
          <a:p>
            <a:pPr marL="971550" lvl="1" indent="-514350" eaLnBrk="1" hangingPunct="1">
              <a:spcBef>
                <a:spcPts val="600"/>
              </a:spcBef>
              <a:buFont typeface="+mj-lt"/>
              <a:buAutoNum type="alphaUcPeriod"/>
              <a:defRPr/>
            </a:pPr>
            <a:r>
              <a:rPr lang="en-US" sz="2600" b="1" dirty="0" smtClean="0"/>
              <a:t>Rapid results</a:t>
            </a:r>
          </a:p>
          <a:p>
            <a:pPr marL="971550" lvl="1" indent="-514350" eaLnBrk="1" hangingPunct="1">
              <a:spcBef>
                <a:spcPts val="600"/>
              </a:spcBef>
              <a:buFont typeface="+mj-lt"/>
              <a:buAutoNum type="alphaUcPeriod"/>
              <a:defRPr/>
            </a:pPr>
            <a:r>
              <a:rPr lang="en-US" sz="2600" b="1" dirty="0" smtClean="0"/>
              <a:t>Participant contract</a:t>
            </a:r>
          </a:p>
          <a:p>
            <a:pPr marL="971550" lvl="1" indent="-514350" eaLnBrk="1" hangingPunct="1">
              <a:spcBef>
                <a:spcPts val="1200"/>
              </a:spcBef>
              <a:buFont typeface="+mj-lt"/>
              <a:buAutoNum type="alphaUcPeriod"/>
              <a:defRPr/>
            </a:pPr>
            <a:endParaRPr lang="en-US" sz="2400" b="1" dirty="0" smtClean="0"/>
          </a:p>
        </p:txBody>
      </p:sp>
      <p:pic>
        <p:nvPicPr>
          <p:cNvPr id="5" name="Picture 4" descr="NADCP_Logo1_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10235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0" y="0"/>
            <a:ext cx="2286000" cy="6858000"/>
            <a:chOff x="7329" y="0"/>
            <a:chExt cx="8398" cy="15840"/>
          </a:xfrm>
          <a:scene3d>
            <a:camera prst="orthographicFront"/>
            <a:lightRig rig="sunset" dir="t"/>
          </a:scene3d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7344" y="0"/>
              <a:ext cx="8383" cy="15840"/>
              <a:chOff x="7560" y="0"/>
              <a:chExt cx="8047" cy="15840"/>
            </a:xfrm>
          </p:grpSpPr>
          <p:sp>
            <p:nvSpPr>
              <p:cNvPr id="10" name="Rectangle 4"/>
              <p:cNvSpPr>
                <a:spLocks noChangeArrowheads="1"/>
              </p:cNvSpPr>
              <p:nvPr/>
            </p:nvSpPr>
            <p:spPr bwMode="auto">
              <a:xfrm>
                <a:off x="7755" y="0"/>
                <a:ext cx="7852" cy="15840"/>
              </a:xfrm>
              <a:prstGeom prst="rect">
                <a:avLst/>
              </a:prstGeom>
              <a:solidFill>
                <a:srgbClr val="A80054"/>
              </a:solidFill>
              <a:ln w="9525">
                <a:noFill/>
                <a:miter lim="800000"/>
                <a:headEnd/>
                <a:tailEnd/>
              </a:ln>
              <a:sp3d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1" name="Rectangle 5" descr="Light vertical"/>
              <p:cNvSpPr>
                <a:spLocks noChangeArrowheads="1"/>
              </p:cNvSpPr>
              <p:nvPr/>
            </p:nvSpPr>
            <p:spPr bwMode="auto">
              <a:xfrm>
                <a:off x="7560" y="8"/>
                <a:ext cx="195" cy="15825"/>
              </a:xfrm>
              <a:prstGeom prst="rect">
                <a:avLst/>
              </a:prstGeom>
              <a:pattFill prst="ltVert">
                <a:fgClr>
                  <a:srgbClr val="993300">
                    <a:alpha val="80000"/>
                  </a:srgbClr>
                </a:fgClr>
                <a:bgClr>
                  <a:srgbClr val="FFFFFF">
                    <a:alpha val="80000"/>
                  </a:srgbClr>
                </a:bgClr>
              </a:pattFill>
              <a:ln w="12700">
                <a:noFill/>
                <a:miter lim="800000"/>
                <a:headEnd/>
                <a:tailEnd/>
              </a:ln>
              <a:effectLst/>
              <a:sp3d/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7344" y="0"/>
              <a:ext cx="4896" cy="39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329" y="10658"/>
              <a:ext cx="4889" cy="4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7C1E2E"/>
                </a:solidFill>
              </a:rPr>
              <a:t>Key Moments in NADCP History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0" y="38100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Drug &amp; Alcohol Testing</a:t>
            </a:r>
            <a:endParaRPr kumimoji="0" lang="en-US" sz="5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14" name="Picture 4" descr="NADCP_Logo1_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01980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76042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6781800" cy="4876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3100" b="1" dirty="0" smtClean="0"/>
              <a:t>Routine monitoring of best practices and valid evaluations of effectiveness</a:t>
            </a:r>
          </a:p>
          <a:p>
            <a:pPr marL="971550" lvl="1" indent="-514350" eaLnBrk="1" hangingPunct="1">
              <a:spcBef>
                <a:spcPts val="600"/>
              </a:spcBef>
              <a:buFont typeface="+mj-lt"/>
              <a:buAutoNum type="alphaUcPeriod"/>
              <a:defRPr/>
            </a:pPr>
            <a:r>
              <a:rPr lang="en-US" sz="2700" b="1" dirty="0" smtClean="0"/>
              <a:t>Adherence to best practices (annually)</a:t>
            </a:r>
            <a:endParaRPr lang="en-US" sz="2300" b="1" dirty="0" smtClean="0"/>
          </a:p>
          <a:p>
            <a:pPr marL="971550" lvl="1" indent="-514350" eaLnBrk="1" hangingPunct="1">
              <a:spcBef>
                <a:spcPts val="600"/>
              </a:spcBef>
              <a:buFont typeface="+mj-lt"/>
              <a:buAutoNum type="alphaUcPeriod"/>
              <a:defRPr/>
            </a:pPr>
            <a:r>
              <a:rPr lang="en-US" sz="2700" b="1" dirty="0" smtClean="0"/>
              <a:t>In-program outcomes (NRAC)</a:t>
            </a:r>
          </a:p>
          <a:p>
            <a:pPr marL="971550" lvl="1" indent="-514350" eaLnBrk="1" hangingPunct="1">
              <a:spcBef>
                <a:spcPts val="600"/>
              </a:spcBef>
              <a:buFont typeface="+mj-lt"/>
              <a:buAutoNum type="alphaUcPeriod"/>
              <a:defRPr/>
            </a:pPr>
            <a:r>
              <a:rPr lang="en-US" sz="2700" b="1" dirty="0" smtClean="0"/>
              <a:t>Criminal recidivism (3 yrs.)</a:t>
            </a:r>
            <a:endParaRPr lang="en-US" sz="2400" b="1" dirty="0" smtClean="0"/>
          </a:p>
          <a:p>
            <a:pPr marL="971550" lvl="1" indent="-514350" eaLnBrk="1" hangingPunct="1">
              <a:spcBef>
                <a:spcPts val="600"/>
              </a:spcBef>
              <a:buFont typeface="+mj-lt"/>
              <a:buAutoNum type="alphaUcPeriod"/>
              <a:defRPr/>
            </a:pPr>
            <a:r>
              <a:rPr lang="en-US" sz="2700" b="1" dirty="0" smtClean="0"/>
              <a:t>Independent evaluations (5 yrs.)</a:t>
            </a:r>
            <a:endParaRPr lang="en-US" sz="2300" b="1" dirty="0" smtClean="0"/>
          </a:p>
          <a:p>
            <a:pPr marL="971550" lvl="1" indent="-514350" eaLnBrk="1" hangingPunct="1">
              <a:spcBef>
                <a:spcPts val="600"/>
              </a:spcBef>
              <a:buFont typeface="+mj-lt"/>
              <a:buAutoNum type="alphaUcPeriod"/>
              <a:defRPr/>
            </a:pPr>
            <a:r>
              <a:rPr lang="en-US" sz="2600" b="1" dirty="0" smtClean="0"/>
              <a:t>Electronic database</a:t>
            </a:r>
          </a:p>
          <a:p>
            <a:pPr marL="971550" lvl="1" indent="-514350" eaLnBrk="1" hangingPunct="1">
              <a:spcBef>
                <a:spcPts val="600"/>
              </a:spcBef>
              <a:buFont typeface="+mj-lt"/>
              <a:buAutoNum type="alphaUcPeriod"/>
              <a:defRPr/>
            </a:pPr>
            <a:r>
              <a:rPr lang="en-US" sz="2600" b="1" dirty="0" smtClean="0"/>
              <a:t>Timely &amp; reliable data entry</a:t>
            </a:r>
          </a:p>
          <a:p>
            <a:pPr marL="971550" lvl="1" indent="-514350" eaLnBrk="1" hangingPunct="1">
              <a:spcBef>
                <a:spcPts val="600"/>
              </a:spcBef>
              <a:buFont typeface="+mj-lt"/>
              <a:buAutoNum type="alphaUcPeriod"/>
              <a:defRPr/>
            </a:pPr>
            <a:r>
              <a:rPr lang="en-US" sz="2600" b="1" dirty="0" smtClean="0"/>
              <a:t>Intent-to-treat analyses</a:t>
            </a:r>
          </a:p>
          <a:p>
            <a:pPr marL="971550" lvl="1" indent="-514350" eaLnBrk="1" hangingPunct="1">
              <a:spcBef>
                <a:spcPts val="600"/>
              </a:spcBef>
              <a:buFont typeface="+mj-lt"/>
              <a:buAutoNum type="alphaUcPeriod"/>
              <a:defRPr/>
            </a:pPr>
            <a:r>
              <a:rPr lang="en-US" sz="2600" b="1" dirty="0" smtClean="0"/>
              <a:t>Valid comparison groups</a:t>
            </a:r>
          </a:p>
          <a:p>
            <a:pPr marL="971550" lvl="1" indent="-514350" eaLnBrk="1" hangingPunct="1">
              <a:spcBef>
                <a:spcPts val="600"/>
              </a:spcBef>
              <a:buFont typeface="+mj-lt"/>
              <a:buAutoNum type="alphaUcPeriod"/>
              <a:defRPr/>
            </a:pPr>
            <a:r>
              <a:rPr lang="en-US" sz="2600" b="1" dirty="0" smtClean="0"/>
              <a:t>Equivalent time at risk</a:t>
            </a:r>
          </a:p>
          <a:p>
            <a:pPr marL="971550" lvl="1" indent="-514350" eaLnBrk="1" hangingPunct="1">
              <a:spcBef>
                <a:spcPts val="1200"/>
              </a:spcBef>
              <a:buFont typeface="+mj-lt"/>
              <a:buAutoNum type="alphaUcPeriod"/>
              <a:defRPr/>
            </a:pPr>
            <a:endParaRPr lang="en-US" sz="2400" b="1" dirty="0" smtClean="0"/>
          </a:p>
        </p:txBody>
      </p:sp>
      <p:pic>
        <p:nvPicPr>
          <p:cNvPr id="5" name="Picture 4" descr="NADCP_Logo1_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10235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0" y="0"/>
            <a:ext cx="2286000" cy="6858000"/>
            <a:chOff x="7329" y="0"/>
            <a:chExt cx="8398" cy="15840"/>
          </a:xfrm>
          <a:scene3d>
            <a:camera prst="orthographicFront"/>
            <a:lightRig rig="sunset" dir="t"/>
          </a:scene3d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7344" y="0"/>
              <a:ext cx="8383" cy="15840"/>
              <a:chOff x="7560" y="0"/>
              <a:chExt cx="8047" cy="15840"/>
            </a:xfrm>
          </p:grpSpPr>
          <p:sp>
            <p:nvSpPr>
              <p:cNvPr id="10" name="Rectangle 4"/>
              <p:cNvSpPr>
                <a:spLocks noChangeArrowheads="1"/>
              </p:cNvSpPr>
              <p:nvPr/>
            </p:nvSpPr>
            <p:spPr bwMode="auto">
              <a:xfrm>
                <a:off x="7755" y="0"/>
                <a:ext cx="7852" cy="15840"/>
              </a:xfrm>
              <a:prstGeom prst="rect">
                <a:avLst/>
              </a:prstGeom>
              <a:solidFill>
                <a:srgbClr val="A80054"/>
              </a:solidFill>
              <a:ln w="9525">
                <a:noFill/>
                <a:miter lim="800000"/>
                <a:headEnd/>
                <a:tailEnd/>
              </a:ln>
              <a:sp3d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1" name="Rectangle 5" descr="Light vertical"/>
              <p:cNvSpPr>
                <a:spLocks noChangeArrowheads="1"/>
              </p:cNvSpPr>
              <p:nvPr/>
            </p:nvSpPr>
            <p:spPr bwMode="auto">
              <a:xfrm>
                <a:off x="7560" y="8"/>
                <a:ext cx="195" cy="15825"/>
              </a:xfrm>
              <a:prstGeom prst="rect">
                <a:avLst/>
              </a:prstGeom>
              <a:pattFill prst="ltVert">
                <a:fgClr>
                  <a:srgbClr val="993300">
                    <a:alpha val="80000"/>
                  </a:srgbClr>
                </a:fgClr>
                <a:bgClr>
                  <a:srgbClr val="FFFFFF">
                    <a:alpha val="80000"/>
                  </a:srgbClr>
                </a:bgClr>
              </a:pattFill>
              <a:ln w="12700">
                <a:noFill/>
                <a:miter lim="800000"/>
                <a:headEnd/>
                <a:tailEnd/>
              </a:ln>
              <a:effectLst/>
              <a:sp3d/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7344" y="0"/>
              <a:ext cx="4896" cy="39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329" y="10658"/>
              <a:ext cx="4889" cy="4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7C1E2E"/>
                </a:solidFill>
              </a:rPr>
              <a:t>Key Moments in NADCP History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0" y="38100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Monitoring &amp; Evaluation</a:t>
            </a:r>
            <a:endParaRPr kumimoji="0" lang="en-US" sz="5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14" name="Picture 4" descr="NADCP_Logo1_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01980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3050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575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5" name="Object 6"/>
          <p:cNvGraphicFramePr>
            <a:graphicFrameLocks noChangeAspect="1"/>
          </p:cNvGraphicFramePr>
          <p:nvPr/>
        </p:nvGraphicFramePr>
        <p:xfrm>
          <a:off x="522288" y="2133600"/>
          <a:ext cx="6140450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Chart" r:id="rId3" imgW="8058217" imgH="4686340" progId="MSGraph.Chart.8">
                  <p:embed followColorScheme="full"/>
                </p:oleObj>
              </mc:Choice>
              <mc:Fallback>
                <p:oleObj name="Chart" r:id="rId3" imgW="8058217" imgH="468634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133600"/>
                        <a:ext cx="6140450" cy="373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NADCP_Logo1_2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610235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0" y="0"/>
            <a:ext cx="2286000" cy="6858000"/>
            <a:chOff x="7329" y="0"/>
            <a:chExt cx="8398" cy="15840"/>
          </a:xfrm>
          <a:scene3d>
            <a:camera prst="orthographicFront"/>
            <a:lightRig rig="sunset" dir="t"/>
          </a:scene3d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7344" y="0"/>
              <a:ext cx="8383" cy="15840"/>
              <a:chOff x="7560" y="0"/>
              <a:chExt cx="8047" cy="15840"/>
            </a:xfrm>
          </p:grpSpPr>
          <p:sp>
            <p:nvSpPr>
              <p:cNvPr id="10" name="Rectangle 4"/>
              <p:cNvSpPr>
                <a:spLocks noChangeArrowheads="1"/>
              </p:cNvSpPr>
              <p:nvPr/>
            </p:nvSpPr>
            <p:spPr bwMode="auto">
              <a:xfrm>
                <a:off x="7755" y="0"/>
                <a:ext cx="7852" cy="15840"/>
              </a:xfrm>
              <a:prstGeom prst="rect">
                <a:avLst/>
              </a:prstGeom>
              <a:solidFill>
                <a:srgbClr val="A80054"/>
              </a:solidFill>
              <a:ln w="9525">
                <a:noFill/>
                <a:miter lim="800000"/>
                <a:headEnd/>
                <a:tailEnd/>
              </a:ln>
              <a:sp3d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1" name="Rectangle 5" descr="Light vertical"/>
              <p:cNvSpPr>
                <a:spLocks noChangeArrowheads="1"/>
              </p:cNvSpPr>
              <p:nvPr/>
            </p:nvSpPr>
            <p:spPr bwMode="auto">
              <a:xfrm>
                <a:off x="7560" y="8"/>
                <a:ext cx="195" cy="15825"/>
              </a:xfrm>
              <a:prstGeom prst="rect">
                <a:avLst/>
              </a:prstGeom>
              <a:pattFill prst="ltVert">
                <a:fgClr>
                  <a:srgbClr val="993300">
                    <a:alpha val="80000"/>
                  </a:srgbClr>
                </a:fgClr>
                <a:bgClr>
                  <a:srgbClr val="FFFFFF">
                    <a:alpha val="80000"/>
                  </a:srgbClr>
                </a:bgClr>
              </a:pattFill>
              <a:ln w="12700">
                <a:noFill/>
                <a:miter lim="800000"/>
                <a:headEnd/>
                <a:tailEnd/>
              </a:ln>
              <a:effectLst/>
              <a:sp3d/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7344" y="0"/>
              <a:ext cx="4896" cy="39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329" y="10658"/>
              <a:ext cx="4889" cy="4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7C1E2E"/>
                </a:solidFill>
              </a:rPr>
              <a:t>Key Moments in NADCP History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500" b="1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Incarceration Rates</a:t>
            </a:r>
            <a:endParaRPr kumimoji="0" lang="en-US" sz="5500" b="1" i="0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35842" name="AutoShape 2" descr="http://web.mail.comcast.net/service/home/~/?auth=co&amp;loc=en_US&amp;id=591568&amp;part=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4" name="AutoShape 4" descr="http://web.mail.comcast.net/service/home/~/?auth=co&amp;loc=en_US&amp;id=591568&amp;part=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524000" y="22098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50%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48000" y="2590800"/>
            <a:ext cx="5501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42%</a:t>
            </a:r>
            <a:r>
              <a:rPr lang="en-US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 rot="16200000">
            <a:off x="-528427" y="3453927"/>
            <a:ext cx="180049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 smtClean="0"/>
              <a:t>Incarceration rate</a:t>
            </a:r>
            <a:endParaRPr lang="en-US" sz="1500" b="1" dirty="0"/>
          </a:p>
        </p:txBody>
      </p:sp>
      <p:sp>
        <p:nvSpPr>
          <p:cNvPr id="35" name="Rectangle 34"/>
          <p:cNvSpPr/>
          <p:nvPr/>
        </p:nvSpPr>
        <p:spPr>
          <a:xfrm>
            <a:off x="4876800" y="152400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648200" y="2743200"/>
            <a:ext cx="5501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38%</a:t>
            </a:r>
            <a:r>
              <a:rPr lang="en-US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32141" y="6260812"/>
            <a:ext cx="77457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sz="13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1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 .05</a:t>
            </a:r>
            <a:endParaRPr lang="en-US" sz="13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31647" y="5177135"/>
            <a:ext cx="9781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Alternative</a:t>
            </a:r>
          </a:p>
          <a:p>
            <a:pPr algn="ctr"/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 rate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31847" y="5177135"/>
            <a:ext cx="10486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Drug Court:</a:t>
            </a:r>
          </a:p>
          <a:p>
            <a:pPr algn="ctr"/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jail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419600" y="5177135"/>
            <a:ext cx="10486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Drug Court:</a:t>
            </a:r>
          </a:p>
          <a:p>
            <a:pPr algn="ctr"/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prison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8600" y="6382435"/>
            <a:ext cx="205537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Sevigney</a:t>
            </a:r>
            <a:r>
              <a:rPr lang="en-US" sz="15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et al., 2013</a:t>
            </a:r>
            <a:endParaRPr lang="en-US" sz="1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7524" name="Picture 4" descr="http://cache2.asset-cache.net/xc/459902237.jpg?v=1&amp;c=IWSAsset&amp;k=2&amp;d=B53F616F4B95E5537EE0D667F9A8EEA54D247EFEB2111EEA2EB5CE80F91108A5BCC685C059D6365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28330" y="4800600"/>
            <a:ext cx="2039470" cy="1981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3200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6781800" cy="4876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3100" b="1" dirty="0" smtClean="0"/>
              <a:t>Eligibility &amp; exclusion criteria are based on empirical evidence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3100" b="1" dirty="0"/>
              <a:t>Assessment process is evidence-based</a:t>
            </a:r>
          </a:p>
          <a:p>
            <a:pPr marL="0" indent="0" eaLnBrk="1" hangingPunct="1">
              <a:buNone/>
              <a:defRPr/>
            </a:pPr>
            <a:endParaRPr lang="en-US" sz="3100" b="1" dirty="0" smtClean="0"/>
          </a:p>
          <a:p>
            <a:pPr lvl="1" eaLnBrk="1" hangingPunct="1">
              <a:buNone/>
              <a:defRPr/>
            </a:pPr>
            <a:endParaRPr lang="en-US" sz="2400" b="1" dirty="0" smtClean="0"/>
          </a:p>
        </p:txBody>
      </p:sp>
      <p:pic>
        <p:nvPicPr>
          <p:cNvPr id="5" name="Picture 4" descr="NADCP_Logo1_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10235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0" y="0"/>
            <a:ext cx="2286000" cy="6858000"/>
            <a:chOff x="7329" y="0"/>
            <a:chExt cx="8398" cy="15840"/>
          </a:xfrm>
          <a:scene3d>
            <a:camera prst="orthographicFront"/>
            <a:lightRig rig="sunset" dir="t"/>
          </a:scene3d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7344" y="0"/>
              <a:ext cx="8383" cy="15840"/>
              <a:chOff x="7560" y="0"/>
              <a:chExt cx="8047" cy="15840"/>
            </a:xfrm>
          </p:grpSpPr>
          <p:sp>
            <p:nvSpPr>
              <p:cNvPr id="10" name="Rectangle 4"/>
              <p:cNvSpPr>
                <a:spLocks noChangeArrowheads="1"/>
              </p:cNvSpPr>
              <p:nvPr/>
            </p:nvSpPr>
            <p:spPr bwMode="auto">
              <a:xfrm>
                <a:off x="7755" y="0"/>
                <a:ext cx="7852" cy="15840"/>
              </a:xfrm>
              <a:prstGeom prst="rect">
                <a:avLst/>
              </a:prstGeom>
              <a:solidFill>
                <a:srgbClr val="A80054"/>
              </a:solidFill>
              <a:ln w="9525">
                <a:noFill/>
                <a:miter lim="800000"/>
                <a:headEnd/>
                <a:tailEnd/>
              </a:ln>
              <a:sp3d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1" name="Rectangle 5" descr="Light vertical"/>
              <p:cNvSpPr>
                <a:spLocks noChangeArrowheads="1"/>
              </p:cNvSpPr>
              <p:nvPr/>
            </p:nvSpPr>
            <p:spPr bwMode="auto">
              <a:xfrm>
                <a:off x="7560" y="8"/>
                <a:ext cx="195" cy="15825"/>
              </a:xfrm>
              <a:prstGeom prst="rect">
                <a:avLst/>
              </a:prstGeom>
              <a:pattFill prst="ltVert">
                <a:fgClr>
                  <a:srgbClr val="993300">
                    <a:alpha val="80000"/>
                  </a:srgbClr>
                </a:fgClr>
                <a:bgClr>
                  <a:srgbClr val="FFFFFF">
                    <a:alpha val="80000"/>
                  </a:srgbClr>
                </a:bgClr>
              </a:pattFill>
              <a:ln w="12700">
                <a:noFill/>
                <a:miter lim="800000"/>
                <a:headEnd/>
                <a:tailEnd/>
              </a:ln>
              <a:effectLst/>
              <a:sp3d/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7344" y="0"/>
              <a:ext cx="4896" cy="39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329" y="10658"/>
              <a:ext cx="4889" cy="4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7C1E2E"/>
                </a:solidFill>
              </a:rPr>
              <a:t>Key Moments in NADCP History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0" y="38100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Target Population</a:t>
            </a:r>
            <a:endParaRPr kumimoji="0" lang="en-US" sz="5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14" name="Picture 4" descr="NADCP_Logo1_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01980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ADCP_Logo1_2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610235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0" y="0"/>
            <a:ext cx="2286000" cy="6858000"/>
            <a:chOff x="7329" y="0"/>
            <a:chExt cx="8398" cy="15840"/>
          </a:xfrm>
          <a:scene3d>
            <a:camera prst="orthographicFront"/>
            <a:lightRig rig="sunset" dir="t"/>
          </a:scene3d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7344" y="0"/>
              <a:ext cx="8383" cy="15840"/>
              <a:chOff x="7560" y="0"/>
              <a:chExt cx="8047" cy="15840"/>
            </a:xfrm>
          </p:grpSpPr>
          <p:sp>
            <p:nvSpPr>
              <p:cNvPr id="10" name="Rectangle 4"/>
              <p:cNvSpPr>
                <a:spLocks noChangeArrowheads="1"/>
              </p:cNvSpPr>
              <p:nvPr/>
            </p:nvSpPr>
            <p:spPr bwMode="auto">
              <a:xfrm>
                <a:off x="7755" y="0"/>
                <a:ext cx="7852" cy="15840"/>
              </a:xfrm>
              <a:prstGeom prst="rect">
                <a:avLst/>
              </a:prstGeom>
              <a:solidFill>
                <a:srgbClr val="A80054"/>
              </a:solidFill>
              <a:ln w="9525">
                <a:noFill/>
                <a:miter lim="800000"/>
                <a:headEnd/>
                <a:tailEnd/>
              </a:ln>
              <a:sp3d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cs typeface="+mn-cs"/>
                </a:endParaRPr>
              </a:p>
            </p:txBody>
          </p:sp>
          <p:sp>
            <p:nvSpPr>
              <p:cNvPr id="11" name="Rectangle 5" descr="Light vertical"/>
              <p:cNvSpPr>
                <a:spLocks noChangeArrowheads="1"/>
              </p:cNvSpPr>
              <p:nvPr/>
            </p:nvSpPr>
            <p:spPr bwMode="auto">
              <a:xfrm>
                <a:off x="7560" y="8"/>
                <a:ext cx="195" cy="15825"/>
              </a:xfrm>
              <a:prstGeom prst="rect">
                <a:avLst/>
              </a:prstGeom>
              <a:pattFill prst="ltVert">
                <a:fgClr>
                  <a:srgbClr val="993300">
                    <a:alpha val="80000"/>
                  </a:srgbClr>
                </a:fgClr>
                <a:bgClr>
                  <a:srgbClr val="FFFFFF">
                    <a:alpha val="80000"/>
                  </a:srgbClr>
                </a:bgClr>
              </a:pattFill>
              <a:ln w="12700">
                <a:noFill/>
                <a:miter lim="800000"/>
                <a:headEnd/>
                <a:tailEnd/>
              </a:ln>
              <a:effectLst/>
              <a:sp3d/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7344" y="0"/>
              <a:ext cx="4896" cy="39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329" y="10658"/>
              <a:ext cx="4889" cy="4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7C1E2E"/>
                </a:solidFill>
              </a:rPr>
              <a:t>Key Moments in NADCP History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0" y="38100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Target Population</a:t>
            </a:r>
            <a:endParaRPr kumimoji="0" lang="en-US" sz="53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457200" y="1600200"/>
            <a:ext cx="6248400" cy="47244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7169" name="Object 2"/>
          <p:cNvGraphicFramePr>
            <a:graphicFrameLocks noChangeAspect="1"/>
          </p:cNvGraphicFramePr>
          <p:nvPr/>
        </p:nvGraphicFramePr>
        <p:xfrm>
          <a:off x="228600" y="1676401"/>
          <a:ext cx="6479309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Chart" r:id="rId4" imgW="8439068" imgH="5029120" progId="MSGraph.Chart.8">
                  <p:embed followColorScheme="full"/>
                </p:oleObj>
              </mc:Choice>
              <mc:Fallback>
                <p:oleObj name="Chart" r:id="rId4" imgW="8439068" imgH="502912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676401"/>
                        <a:ext cx="6479309" cy="3657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64"/>
          <p:cNvSpPr txBox="1">
            <a:spLocks noChangeArrowheads="1"/>
          </p:cNvSpPr>
          <p:nvPr/>
        </p:nvSpPr>
        <p:spPr bwMode="auto">
          <a:xfrm rot="16200000">
            <a:off x="1351662" y="5404396"/>
            <a:ext cx="446276" cy="2415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anchorCtr="1">
            <a:spAutoFit/>
          </a:bodyPr>
          <a:lstStyle/>
          <a:p>
            <a:pPr>
              <a:defRPr/>
            </a:pPr>
            <a:r>
              <a:rPr lang="en-US" sz="1700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Lowenkamp</a:t>
            </a:r>
            <a:r>
              <a:rPr lang="en-US" sz="17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et al., 2005</a:t>
            </a:r>
          </a:p>
        </p:txBody>
      </p:sp>
      <p:pic>
        <p:nvPicPr>
          <p:cNvPr id="14" name="Picture 4" descr="NADCP_Logo1_2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594995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 Box 13"/>
          <p:cNvSpPr txBox="1">
            <a:spLocks noChangeArrowheads="1"/>
          </p:cNvSpPr>
          <p:nvPr/>
        </p:nvSpPr>
        <p:spPr bwMode="auto">
          <a:xfrm rot="16200000">
            <a:off x="5993368" y="2532063"/>
            <a:ext cx="738664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anchorCtr="1">
            <a:sp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en-US" sz="1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Twice the reduction</a:t>
            </a:r>
          </a:p>
          <a:p>
            <a:pPr algn="l">
              <a:spcBef>
                <a:spcPts val="0"/>
              </a:spcBef>
              <a:defRPr/>
            </a:pPr>
            <a:r>
              <a:rPr lang="en-US" sz="1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in </a:t>
            </a:r>
            <a:r>
              <a:rPr lang="en-US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re-arrests</a:t>
            </a:r>
            <a:endParaRPr lang="en-US" sz="18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 rot="16200000">
            <a:off x="4205288" y="3643313"/>
            <a:ext cx="17240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anchorCtr="1">
            <a:spAutoFit/>
          </a:bodyPr>
          <a:lstStyle/>
          <a:p>
            <a:pPr algn="l">
              <a:defRPr/>
            </a:pPr>
            <a:r>
              <a:rPr lang="en-US" sz="8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}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819400" y="3684587"/>
            <a:ext cx="56197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5%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191000" y="2922587"/>
            <a:ext cx="7360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10%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371600" y="3227387"/>
            <a:ext cx="56197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8%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934200" y="2143780"/>
            <a:ext cx="24384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RISK</a:t>
            </a:r>
            <a:endParaRPr lang="en-US" sz="31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0702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ADCP_Logo1_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10235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0" y="0"/>
            <a:ext cx="2286000" cy="6858000"/>
            <a:chOff x="7329" y="0"/>
            <a:chExt cx="8398" cy="15840"/>
          </a:xfrm>
          <a:scene3d>
            <a:camera prst="orthographicFront"/>
            <a:lightRig rig="sunset" dir="t"/>
          </a:scene3d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7344" y="0"/>
              <a:ext cx="8383" cy="15840"/>
              <a:chOff x="7560" y="0"/>
              <a:chExt cx="8047" cy="15840"/>
            </a:xfrm>
          </p:grpSpPr>
          <p:sp>
            <p:nvSpPr>
              <p:cNvPr id="10" name="Rectangle 4"/>
              <p:cNvSpPr>
                <a:spLocks noChangeArrowheads="1"/>
              </p:cNvSpPr>
              <p:nvPr/>
            </p:nvSpPr>
            <p:spPr bwMode="auto">
              <a:xfrm>
                <a:off x="7755" y="0"/>
                <a:ext cx="7852" cy="15840"/>
              </a:xfrm>
              <a:prstGeom prst="rect">
                <a:avLst/>
              </a:prstGeom>
              <a:solidFill>
                <a:srgbClr val="A80054"/>
              </a:solidFill>
              <a:ln w="9525">
                <a:noFill/>
                <a:miter lim="800000"/>
                <a:headEnd/>
                <a:tailEnd/>
              </a:ln>
              <a:sp3d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1" name="Rectangle 5" descr="Light vertical"/>
              <p:cNvSpPr>
                <a:spLocks noChangeArrowheads="1"/>
              </p:cNvSpPr>
              <p:nvPr/>
            </p:nvSpPr>
            <p:spPr bwMode="auto">
              <a:xfrm>
                <a:off x="7560" y="8"/>
                <a:ext cx="195" cy="15825"/>
              </a:xfrm>
              <a:prstGeom prst="rect">
                <a:avLst/>
              </a:prstGeom>
              <a:pattFill prst="ltVert">
                <a:fgClr>
                  <a:srgbClr val="993300">
                    <a:alpha val="80000"/>
                  </a:srgbClr>
                </a:fgClr>
                <a:bgClr>
                  <a:srgbClr val="FFFFFF">
                    <a:alpha val="80000"/>
                  </a:srgbClr>
                </a:bgClr>
              </a:pattFill>
              <a:ln w="12700">
                <a:noFill/>
                <a:miter lim="800000"/>
                <a:headEnd/>
                <a:tailEnd/>
              </a:ln>
              <a:effectLst/>
              <a:sp3d/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7344" y="0"/>
              <a:ext cx="4896" cy="39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329" y="10658"/>
              <a:ext cx="4889" cy="4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7C1E2E"/>
                </a:solidFill>
              </a:rPr>
              <a:t>Key Moments in NADCP History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0" y="38100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Target Population</a:t>
            </a:r>
            <a:endParaRPr kumimoji="0" lang="en-US" sz="53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14" name="Picture 4" descr="NADCP_Logo1_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94995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" name="Chart 16"/>
          <p:cNvGraphicFramePr/>
          <p:nvPr/>
        </p:nvGraphicFramePr>
        <p:xfrm>
          <a:off x="457200" y="1447800"/>
          <a:ext cx="6248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 Box 64"/>
          <p:cNvSpPr txBox="1">
            <a:spLocks noChangeArrowheads="1"/>
          </p:cNvSpPr>
          <p:nvPr/>
        </p:nvSpPr>
        <p:spPr bwMode="auto">
          <a:xfrm rot="16200000">
            <a:off x="1044725" y="5609588"/>
            <a:ext cx="461665" cy="200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anchorCtr="1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Carey et al. (2012)</a:t>
            </a: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 rot="16200000">
            <a:off x="4621768" y="1398032"/>
            <a:ext cx="738664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anchorCtr="1">
            <a:sp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en-US" sz="1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Twice the reduction</a:t>
            </a:r>
          </a:p>
          <a:p>
            <a:pPr algn="l">
              <a:spcBef>
                <a:spcPts val="0"/>
              </a:spcBef>
              <a:defRPr/>
            </a:pPr>
            <a:r>
              <a:rPr lang="en-US" sz="1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in </a:t>
            </a:r>
            <a:r>
              <a:rPr lang="en-US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re-arrests</a:t>
            </a:r>
            <a:endParaRPr lang="en-US" sz="18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 rot="16200000">
            <a:off x="2833688" y="2605087"/>
            <a:ext cx="17240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anchorCtr="1">
            <a:spAutoFit/>
          </a:bodyPr>
          <a:lstStyle/>
          <a:p>
            <a:pPr algn="l">
              <a:defRPr/>
            </a:pPr>
            <a:r>
              <a:rPr lang="en-US" sz="8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}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934200" y="2143780"/>
            <a:ext cx="24384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RISK</a:t>
            </a:r>
            <a:endParaRPr lang="en-US" sz="31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86000" y="5410200"/>
            <a:ext cx="609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419600" y="5638800"/>
            <a:ext cx="609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996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ADCP_Logo1_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10235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0" y="0"/>
            <a:ext cx="2286000" cy="6858000"/>
            <a:chOff x="7329" y="0"/>
            <a:chExt cx="8398" cy="15840"/>
          </a:xfrm>
          <a:scene3d>
            <a:camera prst="orthographicFront"/>
            <a:lightRig rig="sunset" dir="t"/>
          </a:scene3d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7344" y="0"/>
              <a:ext cx="8383" cy="15840"/>
              <a:chOff x="7560" y="0"/>
              <a:chExt cx="8047" cy="15840"/>
            </a:xfrm>
          </p:grpSpPr>
          <p:sp>
            <p:nvSpPr>
              <p:cNvPr id="10" name="Rectangle 4"/>
              <p:cNvSpPr>
                <a:spLocks noChangeArrowheads="1"/>
              </p:cNvSpPr>
              <p:nvPr/>
            </p:nvSpPr>
            <p:spPr bwMode="auto">
              <a:xfrm>
                <a:off x="7755" y="0"/>
                <a:ext cx="7852" cy="15840"/>
              </a:xfrm>
              <a:prstGeom prst="rect">
                <a:avLst/>
              </a:prstGeom>
              <a:solidFill>
                <a:srgbClr val="A80054"/>
              </a:solidFill>
              <a:ln w="9525">
                <a:noFill/>
                <a:miter lim="800000"/>
                <a:headEnd/>
                <a:tailEnd/>
              </a:ln>
              <a:sp3d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1" name="Rectangle 5" descr="Light vertical"/>
              <p:cNvSpPr>
                <a:spLocks noChangeArrowheads="1"/>
              </p:cNvSpPr>
              <p:nvPr/>
            </p:nvSpPr>
            <p:spPr bwMode="auto">
              <a:xfrm>
                <a:off x="7560" y="8"/>
                <a:ext cx="195" cy="15825"/>
              </a:xfrm>
              <a:prstGeom prst="rect">
                <a:avLst/>
              </a:prstGeom>
              <a:pattFill prst="ltVert">
                <a:fgClr>
                  <a:srgbClr val="993300">
                    <a:alpha val="80000"/>
                  </a:srgbClr>
                </a:fgClr>
                <a:bgClr>
                  <a:srgbClr val="FFFFFF">
                    <a:alpha val="80000"/>
                  </a:srgbClr>
                </a:bgClr>
              </a:pattFill>
              <a:ln w="12700">
                <a:noFill/>
                <a:miter lim="800000"/>
                <a:headEnd/>
                <a:tailEnd/>
              </a:ln>
              <a:effectLst/>
              <a:sp3d/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7344" y="0"/>
              <a:ext cx="4896" cy="39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329" y="10658"/>
              <a:ext cx="4889" cy="4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/>
          </p:spPr>
          <p:txBody>
            <a:bodyPr lIns="365760" tIns="182880" rIns="182880" bIns="182880" anchor="b"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7C1E2E"/>
                </a:solidFill>
              </a:rPr>
              <a:t>Key Moments in NADCP History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0" y="38100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rPr>
              <a:t>Target Population</a:t>
            </a:r>
            <a:endParaRPr kumimoji="0" lang="en-US" sz="53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14" name="Picture 4" descr="NADCP_Logo1_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949950"/>
            <a:ext cx="1905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 Box 64"/>
          <p:cNvSpPr txBox="1">
            <a:spLocks noChangeArrowheads="1"/>
          </p:cNvSpPr>
          <p:nvPr/>
        </p:nvSpPr>
        <p:spPr bwMode="auto">
          <a:xfrm rot="16200000">
            <a:off x="999324" y="5553877"/>
            <a:ext cx="461665" cy="200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anchorCtr="1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Carey et al. (2012)</a:t>
            </a:r>
          </a:p>
        </p:txBody>
      </p:sp>
      <p:graphicFrame>
        <p:nvGraphicFramePr>
          <p:cNvPr id="17" name="Chart 16"/>
          <p:cNvGraphicFramePr/>
          <p:nvPr/>
        </p:nvGraphicFramePr>
        <p:xfrm>
          <a:off x="304800" y="1447800"/>
          <a:ext cx="60960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xt Box 13"/>
          <p:cNvSpPr txBox="1">
            <a:spLocks noChangeArrowheads="1"/>
          </p:cNvSpPr>
          <p:nvPr/>
        </p:nvSpPr>
        <p:spPr bwMode="auto">
          <a:xfrm rot="16200000">
            <a:off x="2183368" y="1626633"/>
            <a:ext cx="738664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anchorCtr="1">
            <a:spAutoFit/>
          </a:bodyPr>
          <a:lstStyle/>
          <a:p>
            <a:pPr algn="r">
              <a:spcBef>
                <a:spcPts val="0"/>
              </a:spcBef>
              <a:defRPr/>
            </a:pPr>
            <a:r>
              <a:rPr lang="en-US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Nearly twice the cost benefit</a:t>
            </a:r>
            <a:endParaRPr lang="en-US" sz="18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 rot="5400000">
            <a:off x="3017102" y="2882444"/>
            <a:ext cx="1661993" cy="381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 anchorCtr="1">
            <a:spAutoFit/>
          </a:bodyPr>
          <a:lstStyle/>
          <a:p>
            <a:pPr algn="l">
              <a:defRPr/>
            </a:pPr>
            <a:r>
              <a:rPr lang="en-US" sz="7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}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858000" y="2143780"/>
            <a:ext cx="24384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NEED</a:t>
            </a:r>
            <a:endParaRPr lang="en-US" sz="31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828800" y="5867400"/>
            <a:ext cx="609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038600" y="5867400"/>
            <a:ext cx="609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162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3366FF"/>
    </a:hlink>
    <a:folHlink>
      <a:srgbClr val="B2B2B2"/>
    </a:folHlink>
  </a:clrScheme>
  <a:fontScheme name="UI JPC">
    <a:majorFont>
      <a:latin typeface="Californian FB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Default Design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Default Design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4316</TotalTime>
  <Words>1416</Words>
  <Application>Microsoft Office PowerPoint</Application>
  <PresentationFormat>On-screen Show (4:3)</PresentationFormat>
  <Paragraphs>400</Paragraphs>
  <Slides>41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51" baseType="lpstr">
      <vt:lpstr>Arial</vt:lpstr>
      <vt:lpstr>Arial Black</vt:lpstr>
      <vt:lpstr>Calibri</vt:lpstr>
      <vt:lpstr>Cambria</vt:lpstr>
      <vt:lpstr>Perpetua</vt:lpstr>
      <vt:lpstr>Times New Roman</vt:lpstr>
      <vt:lpstr>Wingdings</vt:lpstr>
      <vt:lpstr>Office Theme</vt:lpstr>
      <vt:lpstr>Chart</vt:lpstr>
      <vt:lpstr>Microsoft Excel 97-2003 Worksheet</vt:lpstr>
      <vt:lpstr>Key Moments in NADCP History</vt:lpstr>
      <vt:lpstr>PowerPoint Presentation</vt:lpstr>
      <vt:lpstr>PowerPoint Presentation</vt:lpstr>
      <vt:lpstr>Key Moments in NADCP History</vt:lpstr>
      <vt:lpstr>Key Moments in NADCP History</vt:lpstr>
      <vt:lpstr>Key Moments in NADCP History</vt:lpstr>
      <vt:lpstr>Key Moments in NADCP History</vt:lpstr>
      <vt:lpstr>Key Moments in NADCP History</vt:lpstr>
      <vt:lpstr>Key Moments in NADCP History</vt:lpstr>
      <vt:lpstr>Key Moments in NADCP History</vt:lpstr>
      <vt:lpstr>Key Moments in NADCP History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Key Moments in NADCP History</vt:lpstr>
      <vt:lpstr>Key Moments in NADCP History</vt:lpstr>
      <vt:lpstr>PowerPoint Presentation</vt:lpstr>
      <vt:lpstr>Key Moments in NADCP History</vt:lpstr>
      <vt:lpstr>Key Moments in NADCP History</vt:lpstr>
      <vt:lpstr>Key Moments in NADCP History</vt:lpstr>
      <vt:lpstr>Key Moments in NADCP History</vt:lpstr>
      <vt:lpstr>Key Moments in NADCP History</vt:lpstr>
      <vt:lpstr>Key Moments in NADCP History</vt:lpstr>
      <vt:lpstr>Key Moments in NADCP History</vt:lpstr>
      <vt:lpstr>Key Moments in NADCP History</vt:lpstr>
      <vt:lpstr>PowerPoint Presentation</vt:lpstr>
      <vt:lpstr>Key Moments in NADCP History</vt:lpstr>
      <vt:lpstr>Key Moments in NADCP History</vt:lpstr>
      <vt:lpstr>Key Moments in NADCP History</vt:lpstr>
      <vt:lpstr>Key Moments in NADCP History</vt:lpstr>
      <vt:lpstr>Key Moments in NADCP History</vt:lpstr>
      <vt:lpstr>Key Moments in NADCP History</vt:lpstr>
      <vt:lpstr>Key Moments in NADCP History</vt:lpstr>
      <vt:lpstr>Key Moments in NADCP History</vt:lpstr>
      <vt:lpstr>PowerPoint Presentation</vt:lpstr>
      <vt:lpstr>PowerPoint Presentation</vt:lpstr>
      <vt:lpstr>Key Moments in NADCP History</vt:lpstr>
      <vt:lpstr>Key Moments in NADCP History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policy department Report to the Board of Directors</dc:title>
  <dc:creator>jcolumbel</dc:creator>
  <cp:lastModifiedBy>TONYA RAMSEY</cp:lastModifiedBy>
  <cp:revision>263</cp:revision>
  <dcterms:created xsi:type="dcterms:W3CDTF">2010-05-31T17:26:32Z</dcterms:created>
  <dcterms:modified xsi:type="dcterms:W3CDTF">2015-03-23T19:50:18Z</dcterms:modified>
</cp:coreProperties>
</file>